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9"/>
  </p:notesMasterIdLst>
  <p:sldIdLst>
    <p:sldId id="256" r:id="rId3"/>
    <p:sldId id="258" r:id="rId4"/>
    <p:sldId id="259" r:id="rId5"/>
    <p:sldId id="260" r:id="rId6"/>
    <p:sldId id="262" r:id="rId7"/>
    <p:sldId id="261" r:id="rId8"/>
  </p:sldIdLst>
  <p:sldSz cx="9144000" cy="5143500" type="screen16x9"/>
  <p:notesSz cx="6858000" cy="9144000"/>
  <p:embeddedFontLst>
    <p:embeddedFont>
      <p:font typeface="Montserrat" panose="00000500000000000000" pitchFamily="2" charset="-52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993B9A-F675-45C9-BF81-80802385A74C}">
  <a:tblStyle styleId="{C4993B9A-F675-45C9-BF81-80802385A74C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BIG_NUMB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1823100"/>
            <a:ext cx="8520600" cy="14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369"/>
              </a:buClr>
              <a:buSzPts val="12000"/>
              <a:buNone/>
              <a:defRPr sz="12000" b="1">
                <a:solidFill>
                  <a:srgbClr val="2E436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631849" y="2285400"/>
            <a:ext cx="6077700" cy="5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490250" y="2251950"/>
            <a:ext cx="8134500" cy="6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369"/>
              </a:buClr>
              <a:buSzPts val="3000"/>
              <a:buNone/>
              <a:defRPr sz="3000" b="1">
                <a:solidFill>
                  <a:srgbClr val="2E436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9FF"/>
              </a:buClr>
              <a:buSzPts val="3600"/>
              <a:buNone/>
              <a:defRPr sz="3600" b="1">
                <a:solidFill>
                  <a:srgbClr val="00B9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9FF"/>
              </a:buClr>
              <a:buSzPts val="3600"/>
              <a:buNone/>
              <a:defRPr sz="3600" b="1">
                <a:solidFill>
                  <a:srgbClr val="00B9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9FF"/>
              </a:buClr>
              <a:buSzPts val="3600"/>
              <a:buNone/>
              <a:defRPr sz="3600" b="1">
                <a:solidFill>
                  <a:srgbClr val="00B9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9FF"/>
              </a:buClr>
              <a:buSzPts val="3600"/>
              <a:buNone/>
              <a:defRPr sz="3600" b="1">
                <a:solidFill>
                  <a:srgbClr val="00B9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9FF"/>
              </a:buClr>
              <a:buSzPts val="3600"/>
              <a:buNone/>
              <a:defRPr sz="3600" b="1">
                <a:solidFill>
                  <a:srgbClr val="00B9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9FF"/>
              </a:buClr>
              <a:buSzPts val="3600"/>
              <a:buNone/>
              <a:defRPr sz="3600" b="1">
                <a:solidFill>
                  <a:srgbClr val="00B9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9FF"/>
              </a:buClr>
              <a:buSzPts val="3600"/>
              <a:buNone/>
              <a:defRPr sz="3600" b="1">
                <a:solidFill>
                  <a:srgbClr val="00B9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9FF"/>
              </a:buClr>
              <a:buSzPts val="3600"/>
              <a:buNone/>
              <a:defRPr sz="3600" b="1">
                <a:solidFill>
                  <a:srgbClr val="00B9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reverse">
  <p:cSld name="MAIN_POINT_1">
    <p:bg>
      <p:bgPr>
        <a:solidFill>
          <a:srgbClr val="253655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490250" y="2231100"/>
            <a:ext cx="8134500" cy="6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9FF"/>
              </a:buClr>
              <a:buSzPts val="3600"/>
              <a:buNone/>
              <a:defRPr sz="3600" b="1">
                <a:solidFill>
                  <a:srgbClr val="00B9FF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9FF"/>
              </a:buClr>
              <a:buSzPts val="3600"/>
              <a:buNone/>
              <a:defRPr sz="3600" b="1">
                <a:solidFill>
                  <a:srgbClr val="00B9FF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9FF"/>
              </a:buClr>
              <a:buSzPts val="3600"/>
              <a:buNone/>
              <a:defRPr sz="3600" b="1">
                <a:solidFill>
                  <a:srgbClr val="00B9FF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9FF"/>
              </a:buClr>
              <a:buSzPts val="3600"/>
              <a:buNone/>
              <a:defRPr sz="3600" b="1">
                <a:solidFill>
                  <a:srgbClr val="00B9FF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9FF"/>
              </a:buClr>
              <a:buSzPts val="3600"/>
              <a:buNone/>
              <a:defRPr sz="3600" b="1">
                <a:solidFill>
                  <a:srgbClr val="00B9FF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9FF"/>
              </a:buClr>
              <a:buSzPts val="3600"/>
              <a:buNone/>
              <a:defRPr sz="3600" b="1">
                <a:solidFill>
                  <a:srgbClr val="00B9FF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9FF"/>
              </a:buClr>
              <a:buSzPts val="3600"/>
              <a:buNone/>
              <a:defRPr sz="3600" b="1">
                <a:solidFill>
                  <a:srgbClr val="00B9FF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9FF"/>
              </a:buClr>
              <a:buSzPts val="3600"/>
              <a:buNone/>
              <a:defRPr sz="3600" b="1">
                <a:solidFill>
                  <a:srgbClr val="00B9FF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645770" y="4306775"/>
            <a:ext cx="59988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369"/>
              </a:buClr>
              <a:buSzPts val="1400"/>
              <a:buNone/>
              <a:defRPr b="1">
                <a:solidFill>
                  <a:srgbClr val="2E4369"/>
                </a:solidFill>
              </a:defRPr>
            </a:lvl1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823100"/>
            <a:ext cx="8520600" cy="14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12000" b="1"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Stats">
  <p:cSld name="BIG_NUMB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641053" y="2154150"/>
            <a:ext cx="2958000" cy="8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1"/>
          </p:nvPr>
        </p:nvSpPr>
        <p:spPr>
          <a:xfrm>
            <a:off x="4517140" y="828194"/>
            <a:ext cx="3292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title" idx="2"/>
          </p:nvPr>
        </p:nvSpPr>
        <p:spPr>
          <a:xfrm>
            <a:off x="4524050" y="375794"/>
            <a:ext cx="37932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ubTitle" idx="3"/>
          </p:nvPr>
        </p:nvSpPr>
        <p:spPr>
          <a:xfrm>
            <a:off x="4531040" y="2008233"/>
            <a:ext cx="3292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title" idx="4"/>
          </p:nvPr>
        </p:nvSpPr>
        <p:spPr>
          <a:xfrm>
            <a:off x="4524050" y="1553244"/>
            <a:ext cx="37932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5"/>
          </p:nvPr>
        </p:nvSpPr>
        <p:spPr>
          <a:xfrm>
            <a:off x="4531040" y="3205352"/>
            <a:ext cx="3292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title" idx="6"/>
          </p:nvPr>
        </p:nvSpPr>
        <p:spPr>
          <a:xfrm>
            <a:off x="4524050" y="2757323"/>
            <a:ext cx="37932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7"/>
          </p:nvPr>
        </p:nvSpPr>
        <p:spPr>
          <a:xfrm>
            <a:off x="4537278" y="4361551"/>
            <a:ext cx="3292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 idx="8"/>
          </p:nvPr>
        </p:nvSpPr>
        <p:spPr>
          <a:xfrm>
            <a:off x="4530288" y="3906562"/>
            <a:ext cx="37932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lour palette">
  <p:cSld name="BLANK_1">
    <p:bg>
      <p:bgPr>
        <a:solidFill>
          <a:srgbClr val="F2F5F7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5517873" y="2228549"/>
            <a:ext cx="1018500" cy="1018500"/>
          </a:xfrm>
          <a:prstGeom prst="ellipse">
            <a:avLst/>
          </a:prstGeom>
          <a:solidFill>
            <a:srgbClr val="00B9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5517876" y="3451301"/>
            <a:ext cx="445500" cy="445200"/>
          </a:xfrm>
          <a:prstGeom prst="ellipse">
            <a:avLst/>
          </a:prstGeom>
          <a:solidFill>
            <a:srgbClr val="485C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0"/>
          <p:cNvSpPr/>
          <p:nvPr/>
        </p:nvSpPr>
        <p:spPr>
          <a:xfrm>
            <a:off x="5517877" y="4100751"/>
            <a:ext cx="230100" cy="230100"/>
          </a:xfrm>
          <a:prstGeom prst="ellipse">
            <a:avLst/>
          </a:prstGeom>
          <a:solidFill>
            <a:srgbClr val="44EE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/>
          <p:nvPr/>
        </p:nvSpPr>
        <p:spPr>
          <a:xfrm>
            <a:off x="6711998" y="2228549"/>
            <a:ext cx="1018500" cy="10185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0"/>
          <p:cNvSpPr/>
          <p:nvPr/>
        </p:nvSpPr>
        <p:spPr>
          <a:xfrm>
            <a:off x="7878848" y="1069899"/>
            <a:ext cx="1018500" cy="1018500"/>
          </a:xfrm>
          <a:prstGeom prst="ellipse">
            <a:avLst/>
          </a:prstGeom>
          <a:solidFill>
            <a:srgbClr val="D3D5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20"/>
          <p:cNvSpPr/>
          <p:nvPr/>
        </p:nvSpPr>
        <p:spPr>
          <a:xfrm>
            <a:off x="6711998" y="1069899"/>
            <a:ext cx="1018500" cy="1018500"/>
          </a:xfrm>
          <a:prstGeom prst="ellipse">
            <a:avLst/>
          </a:prstGeom>
          <a:solidFill>
            <a:srgbClr val="2E43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0"/>
          <p:cNvSpPr/>
          <p:nvPr/>
        </p:nvSpPr>
        <p:spPr>
          <a:xfrm>
            <a:off x="5517873" y="1069899"/>
            <a:ext cx="1018500" cy="1018500"/>
          </a:xfrm>
          <a:prstGeom prst="ellipse">
            <a:avLst/>
          </a:prstGeom>
          <a:solidFill>
            <a:srgbClr val="2536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0"/>
          <p:cNvSpPr/>
          <p:nvPr/>
        </p:nvSpPr>
        <p:spPr>
          <a:xfrm>
            <a:off x="6052526" y="3451301"/>
            <a:ext cx="445500" cy="445200"/>
          </a:xfrm>
          <a:prstGeom prst="ellipse">
            <a:avLst/>
          </a:prstGeom>
          <a:solidFill>
            <a:srgbClr val="FFB6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">
  <p:cSld name="CUSTOM">
    <p:bg>
      <p:bgPr>
        <a:solidFill>
          <a:srgbClr val="FFFFFF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638845" y="2331600"/>
            <a:ext cx="6328200" cy="4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Courier New"/>
                <a:ea typeface="Courier New"/>
                <a:cs typeface="Courier New"/>
                <a:sym typeface="Courier New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631864" y="347880"/>
            <a:ext cx="5910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318660" y="1197775"/>
            <a:ext cx="42960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9" name="Google Shape;109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28" name="Google Shape;128;p3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33" name="Google Shape;13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subTitle" idx="1"/>
          </p:nvPr>
        </p:nvSpPr>
        <p:spPr>
          <a:xfrm>
            <a:off x="635997" y="2773200"/>
            <a:ext cx="47553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" name="Google Shape;2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2368" y="296728"/>
            <a:ext cx="1440774" cy="7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ctrTitle"/>
          </p:nvPr>
        </p:nvSpPr>
        <p:spPr>
          <a:xfrm>
            <a:off x="638848" y="2124950"/>
            <a:ext cx="76785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ctrTitle"/>
          </p:nvPr>
        </p:nvSpPr>
        <p:spPr>
          <a:xfrm>
            <a:off x="638848" y="2124950"/>
            <a:ext cx="7678500" cy="7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2368" y="296728"/>
            <a:ext cx="1440774" cy="722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635997" y="2773200"/>
            <a:ext cx="4755300" cy="50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638843" y="2030550"/>
            <a:ext cx="43653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ctrTitle"/>
          </p:nvPr>
        </p:nvSpPr>
        <p:spPr>
          <a:xfrm>
            <a:off x="638843" y="2030550"/>
            <a:ext cx="43653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 b="1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r chart">
  <p:cSld name="SECTION_HEADER_1_1_1">
    <p:bg>
      <p:bgPr>
        <a:solidFill>
          <a:srgbClr val="FFFFFF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ctrTitle"/>
          </p:nvPr>
        </p:nvSpPr>
        <p:spPr>
          <a:xfrm>
            <a:off x="638843" y="2030550"/>
            <a:ext cx="4365300" cy="10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369"/>
              </a:buClr>
              <a:buSzPts val="3000"/>
              <a:buNone/>
              <a:defRPr sz="3000" b="1">
                <a:solidFill>
                  <a:srgbClr val="2E436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/>
          </p:nvPr>
        </p:nvSpPr>
        <p:spPr>
          <a:xfrm>
            <a:off x="637174" y="344531"/>
            <a:ext cx="556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942150"/>
            <a:ext cx="7026300" cy="3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title"/>
          </p:nvPr>
        </p:nvSpPr>
        <p:spPr>
          <a:xfrm>
            <a:off x="631864" y="341706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1"/>
          </p:nvPr>
        </p:nvSpPr>
        <p:spPr>
          <a:xfrm>
            <a:off x="318660" y="1255354"/>
            <a:ext cx="3999900" cy="3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2"/>
          </p:nvPr>
        </p:nvSpPr>
        <p:spPr>
          <a:xfrm>
            <a:off x="4540077" y="1255362"/>
            <a:ext cx="3999900" cy="3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title" idx="3"/>
          </p:nvPr>
        </p:nvSpPr>
        <p:spPr>
          <a:xfrm>
            <a:off x="4832400" y="341706"/>
            <a:ext cx="399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2F5F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7174" y="344531"/>
            <a:ext cx="556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4369"/>
              </a:buClr>
              <a:buSzPts val="2400"/>
              <a:buFont typeface="Montserrat"/>
              <a:buNone/>
              <a:defRPr sz="2400" b="1" i="0" u="none" strike="noStrike" cap="none">
                <a:solidFill>
                  <a:srgbClr val="2E436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1893" y="1091225"/>
            <a:ext cx="8520600" cy="36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E4369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2E436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F869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rgbClr val="6F869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F869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rgbClr val="6F869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F869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rgbClr val="6F869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F869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rgbClr val="6F869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F869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rgbClr val="6F869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F869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rgbClr val="6F869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6F869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rgbClr val="6F869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6F869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rgbClr val="6F869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61">
          <p15:clr>
            <a:srgbClr val="EA4335"/>
          </p15:clr>
        </p15:guide>
        <p15:guide id="2" orient="horz" pos="461">
          <p15:clr>
            <a:srgbClr val="EA4335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 txBox="1">
            <a:spLocks noGrp="1"/>
          </p:cNvSpPr>
          <p:nvPr>
            <p:ph type="title"/>
          </p:nvPr>
        </p:nvSpPr>
        <p:spPr>
          <a:xfrm>
            <a:off x="311700" y="1893800"/>
            <a:ext cx="8520600" cy="8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t-EE" sz="4200" dirty="0"/>
              <a:t>Ideest tooteni</a:t>
            </a:r>
            <a:endParaRPr sz="4200" dirty="0"/>
          </a:p>
        </p:txBody>
      </p:sp>
      <p:sp>
        <p:nvSpPr>
          <p:cNvPr id="145" name="Google Shape;145;p35"/>
          <p:cNvSpPr txBox="1"/>
          <p:nvPr/>
        </p:nvSpPr>
        <p:spPr>
          <a:xfrm>
            <a:off x="2398050" y="2689400"/>
            <a:ext cx="4639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t-EE" sz="1400" b="0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1-2 tund</a:t>
            </a:r>
            <a:endParaRPr sz="1400" b="0" i="0" u="none" strike="noStrike" cap="none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6" name="Google Shape;14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9950" y="432550"/>
            <a:ext cx="12954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7"/>
          <p:cNvSpPr txBox="1">
            <a:spLocks noGrp="1"/>
          </p:cNvSpPr>
          <p:nvPr>
            <p:ph type="title"/>
          </p:nvPr>
        </p:nvSpPr>
        <p:spPr>
          <a:xfrm>
            <a:off x="631864" y="347880"/>
            <a:ext cx="5910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1. TUND</a:t>
            </a:r>
            <a:endParaRPr/>
          </a:p>
        </p:txBody>
      </p:sp>
      <p:sp>
        <p:nvSpPr>
          <p:cNvPr id="159" name="Google Shape;159;p37"/>
          <p:cNvSpPr txBox="1">
            <a:spLocks noGrp="1"/>
          </p:cNvSpPr>
          <p:nvPr>
            <p:ph type="body" idx="1"/>
          </p:nvPr>
        </p:nvSpPr>
        <p:spPr>
          <a:xfrm>
            <a:off x="318652" y="1197775"/>
            <a:ext cx="36402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b="1">
                <a:solidFill>
                  <a:schemeClr val="accent4"/>
                </a:solidFill>
              </a:rPr>
              <a:t>TIIM, TEEMA ja PROBLEEM</a:t>
            </a:r>
            <a:r>
              <a:rPr lang="en" sz="1200" b="1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>
                <a:solidFill>
                  <a:schemeClr val="dk1"/>
                </a:solidFill>
              </a:rPr>
              <a:t>Kirjutage siia </a:t>
            </a:r>
            <a:r>
              <a:rPr lang="en" sz="1200" b="1">
                <a:solidFill>
                  <a:schemeClr val="accent1"/>
                </a:solidFill>
              </a:rPr>
              <a:t>tiimiliikmete</a:t>
            </a:r>
            <a:r>
              <a:rPr lang="en" sz="1200">
                <a:solidFill>
                  <a:schemeClr val="dk1"/>
                </a:solidFill>
              </a:rPr>
              <a:t> nimed: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/>
          </a:p>
        </p:txBody>
      </p:sp>
      <p:sp>
        <p:nvSpPr>
          <p:cNvPr id="160" name="Google Shape;160;p37"/>
          <p:cNvSpPr txBox="1"/>
          <p:nvPr/>
        </p:nvSpPr>
        <p:spPr>
          <a:xfrm>
            <a:off x="4442550" y="404775"/>
            <a:ext cx="4324200" cy="342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Valige etteantud </a:t>
            </a:r>
            <a:r>
              <a:rPr lang="en" sz="1200" b="1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teemadest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üks ja kirjutage see siia:</a:t>
            </a:r>
            <a:endParaRPr sz="12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US" sz="15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E-</a:t>
            </a:r>
            <a:r>
              <a:rPr lang="en-US" sz="1500" b="0" i="0" u="none" strike="noStrike" cap="none" dirty="0" err="1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klienditeenindus</a:t>
            </a:r>
            <a:endParaRPr sz="15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Sõnastage ühe lausega teemaga seonduv </a:t>
            </a:r>
            <a:r>
              <a:rPr lang="en" sz="1200" b="1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probleem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mida te lahendama hakkate. Probleemi sõnastus peaks võimalusel sisaldama konkreetseid andmeid, miks on tegu probleemiga: </a:t>
            </a:r>
            <a:endParaRPr sz="12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2286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nvaliidid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saa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koristada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oma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toad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või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korterit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poes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käia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või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ravimid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osta</a:t>
            </a:r>
            <a:endParaRPr sz="12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61" name="Google Shape;161;p37"/>
          <p:cNvGraphicFramePr/>
          <p:nvPr>
            <p:extLst>
              <p:ext uri="{D42A27DB-BD31-4B8C-83A1-F6EECF244321}">
                <p14:modId xmlns:p14="http://schemas.microsoft.com/office/powerpoint/2010/main" val="3742663630"/>
              </p:ext>
            </p:extLst>
          </p:nvPr>
        </p:nvGraphicFramePr>
        <p:xfrm>
          <a:off x="318650" y="1838275"/>
          <a:ext cx="3097550" cy="396210"/>
        </p:xfrm>
        <a:graphic>
          <a:graphicData uri="http://schemas.openxmlformats.org/drawingml/2006/table">
            <a:tbl>
              <a:tblPr>
                <a:noFill/>
                <a:tableStyleId>{C4993B9A-F675-45C9-BF81-80802385A74C}</a:tableStyleId>
              </a:tblPr>
              <a:tblGrid>
                <a:gridCol w="309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highlight>
                            <a:srgbClr val="EFEFEF"/>
                          </a:highlight>
                        </a:rPr>
                        <a:t>Edgar Muoni</a:t>
                      </a:r>
                      <a:endParaRPr sz="1400" u="none" strike="noStrike" cap="none" dirty="0">
                        <a:highlight>
                          <a:srgbClr val="EFEFE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2" name="Google Shape;162;p37"/>
          <p:cNvGraphicFramePr/>
          <p:nvPr>
            <p:extLst>
              <p:ext uri="{D42A27DB-BD31-4B8C-83A1-F6EECF244321}">
                <p14:modId xmlns:p14="http://schemas.microsoft.com/office/powerpoint/2010/main" val="3839320231"/>
              </p:ext>
            </p:extLst>
          </p:nvPr>
        </p:nvGraphicFramePr>
        <p:xfrm>
          <a:off x="318650" y="2421875"/>
          <a:ext cx="3097550" cy="396210"/>
        </p:xfrm>
        <a:graphic>
          <a:graphicData uri="http://schemas.openxmlformats.org/drawingml/2006/table">
            <a:tbl>
              <a:tblPr>
                <a:noFill/>
                <a:tableStyleId>{C4993B9A-F675-45C9-BF81-80802385A74C}</a:tableStyleId>
              </a:tblPr>
              <a:tblGrid>
                <a:gridCol w="309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highlight>
                            <a:srgbClr val="EFEFEF"/>
                          </a:highlight>
                        </a:rPr>
                        <a:t>Andero</a:t>
                      </a:r>
                      <a:r>
                        <a:rPr lang="en-US" sz="1400" u="none" strike="noStrike" cap="none" dirty="0">
                          <a:highlight>
                            <a:srgbClr val="EFEFEF"/>
                          </a:highlight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EFEFEF"/>
                          </a:highlight>
                        </a:rPr>
                        <a:t>Mägi</a:t>
                      </a:r>
                      <a:endParaRPr sz="1400" u="none" strike="noStrike" cap="none" dirty="0">
                        <a:highlight>
                          <a:srgbClr val="EFEFE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3" name="Google Shape;163;p37"/>
          <p:cNvGraphicFramePr/>
          <p:nvPr>
            <p:extLst>
              <p:ext uri="{D42A27DB-BD31-4B8C-83A1-F6EECF244321}">
                <p14:modId xmlns:p14="http://schemas.microsoft.com/office/powerpoint/2010/main" val="744300146"/>
              </p:ext>
            </p:extLst>
          </p:nvPr>
        </p:nvGraphicFramePr>
        <p:xfrm>
          <a:off x="318650" y="3005475"/>
          <a:ext cx="3097550" cy="396210"/>
        </p:xfrm>
        <a:graphic>
          <a:graphicData uri="http://schemas.openxmlformats.org/drawingml/2006/table">
            <a:tbl>
              <a:tblPr>
                <a:noFill/>
                <a:tableStyleId>{C4993B9A-F675-45C9-BF81-80802385A74C}</a:tableStyleId>
              </a:tblPr>
              <a:tblGrid>
                <a:gridCol w="309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highlight>
                            <a:srgbClr val="EFEFEF"/>
                          </a:highlight>
                        </a:rPr>
                        <a:t>Jaagup</a:t>
                      </a:r>
                      <a:r>
                        <a:rPr lang="en-US" sz="1400" u="none" strike="noStrike" cap="none" dirty="0">
                          <a:highlight>
                            <a:srgbClr val="EFEFEF"/>
                          </a:highlight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EFEFEF"/>
                          </a:highlight>
                        </a:rPr>
                        <a:t>Pranstibel</a:t>
                      </a:r>
                      <a:endParaRPr sz="1400" u="none" strike="noStrike" cap="none" dirty="0">
                        <a:highlight>
                          <a:srgbClr val="EFEFE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4" name="Google Shape;164;p37"/>
          <p:cNvGraphicFramePr/>
          <p:nvPr>
            <p:extLst>
              <p:ext uri="{D42A27DB-BD31-4B8C-83A1-F6EECF244321}">
                <p14:modId xmlns:p14="http://schemas.microsoft.com/office/powerpoint/2010/main" val="3003805712"/>
              </p:ext>
            </p:extLst>
          </p:nvPr>
        </p:nvGraphicFramePr>
        <p:xfrm>
          <a:off x="318650" y="3584150"/>
          <a:ext cx="3097550" cy="396210"/>
        </p:xfrm>
        <a:graphic>
          <a:graphicData uri="http://schemas.openxmlformats.org/drawingml/2006/table">
            <a:tbl>
              <a:tblPr>
                <a:noFill/>
                <a:tableStyleId>{C4993B9A-F675-45C9-BF81-80802385A74C}</a:tableStyleId>
              </a:tblPr>
              <a:tblGrid>
                <a:gridCol w="309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>
                          <a:highlight>
                            <a:srgbClr val="EFEFEF"/>
                          </a:highlight>
                        </a:rPr>
                        <a:t>Reten</a:t>
                      </a:r>
                      <a:r>
                        <a:rPr lang="en-US" sz="1400" u="none" strike="noStrike" cap="none" dirty="0">
                          <a:highlight>
                            <a:srgbClr val="EFEFEF"/>
                          </a:highlight>
                        </a:rPr>
                        <a:t> </a:t>
                      </a:r>
                      <a:r>
                        <a:rPr lang="en-US" sz="1400" u="none" strike="noStrike" cap="none" dirty="0" err="1">
                          <a:highlight>
                            <a:srgbClr val="EFEFEF"/>
                          </a:highlight>
                        </a:rPr>
                        <a:t>Klooster</a:t>
                      </a:r>
                      <a:endParaRPr sz="1400" u="none" strike="noStrike" cap="none" dirty="0">
                        <a:highlight>
                          <a:srgbClr val="EFEFE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" name="Google Shape;165;p37"/>
          <p:cNvGraphicFramePr/>
          <p:nvPr/>
        </p:nvGraphicFramePr>
        <p:xfrm>
          <a:off x="318650" y="4172675"/>
          <a:ext cx="3097550" cy="396210"/>
        </p:xfrm>
        <a:graphic>
          <a:graphicData uri="http://schemas.openxmlformats.org/drawingml/2006/table">
            <a:tbl>
              <a:tblPr>
                <a:noFill/>
                <a:tableStyleId>{C4993B9A-F675-45C9-BF81-80802385A74C}</a:tableStyleId>
              </a:tblPr>
              <a:tblGrid>
                <a:gridCol w="309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highlight>
                          <a:srgbClr val="EFEFEF"/>
                        </a:highlight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8"/>
          <p:cNvSpPr txBox="1">
            <a:spLocks noGrp="1"/>
          </p:cNvSpPr>
          <p:nvPr>
            <p:ph type="title"/>
          </p:nvPr>
        </p:nvSpPr>
        <p:spPr>
          <a:xfrm>
            <a:off x="631864" y="347880"/>
            <a:ext cx="5910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1. TUND</a:t>
            </a:r>
            <a:endParaRPr/>
          </a:p>
        </p:txBody>
      </p:sp>
      <p:sp>
        <p:nvSpPr>
          <p:cNvPr id="171" name="Google Shape;171;p38"/>
          <p:cNvSpPr txBox="1">
            <a:spLocks noGrp="1"/>
          </p:cNvSpPr>
          <p:nvPr>
            <p:ph type="body" idx="1"/>
          </p:nvPr>
        </p:nvSpPr>
        <p:spPr>
          <a:xfrm>
            <a:off x="318652" y="1197775"/>
            <a:ext cx="36402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b="1" dirty="0">
                <a:solidFill>
                  <a:schemeClr val="accent4"/>
                </a:solidFill>
              </a:rPr>
              <a:t>AJURÜNNAK ja OSAPOOLED</a:t>
            </a:r>
            <a:endParaRPr sz="1200" b="1" dirty="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dirty="0">
                <a:solidFill>
                  <a:schemeClr val="dk1"/>
                </a:solidFill>
              </a:rPr>
              <a:t>Pange kirja KÕIK toote või teenuse </a:t>
            </a:r>
            <a:r>
              <a:rPr lang="en" sz="1200" b="1" dirty="0">
                <a:solidFill>
                  <a:schemeClr val="accent1"/>
                </a:solidFill>
              </a:rPr>
              <a:t>ideed</a:t>
            </a:r>
            <a:r>
              <a:rPr lang="en" sz="1200" dirty="0">
                <a:solidFill>
                  <a:schemeClr val="dk1"/>
                </a:solidFill>
              </a:rPr>
              <a:t>, mis valitud probleemi aitaksid leevendada. Ajurünnakul ühtegi ideed ei analüüsita ega kritiseerita.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dirty="0">
                <a:solidFill>
                  <a:schemeClr val="dk1"/>
                </a:solidFill>
              </a:rPr>
              <a:t>Idee 1: Tellida teenust saab mugavalt läbi mobiili äppi kaudu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dirty="0">
                <a:solidFill>
                  <a:schemeClr val="dk1"/>
                </a:solidFill>
              </a:rPr>
              <a:t>Idee 2:  Invaliidid saavad 30% soodushinnaga teenused kui tõestavad oma invaliidsust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dirty="0">
                <a:solidFill>
                  <a:schemeClr val="dk1"/>
                </a:solidFill>
              </a:rPr>
              <a:t>Idee 3: Tegeleme, kui vahendusfirma kes saab tellimused kätte ja otsib välja inimesi kes neid teenused täidab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dirty="0">
                <a:solidFill>
                  <a:schemeClr val="dk1"/>
                </a:solidFill>
              </a:rPr>
              <a:t>Idee 4</a:t>
            </a:r>
            <a:r>
              <a:rPr lang="en" sz="1200">
                <a:solidFill>
                  <a:schemeClr val="dk1"/>
                </a:solidFill>
              </a:rPr>
              <a:t>: Pakub inimestel eriti noortele võimalust teenida lisaraha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 sz="1200" b="1" dirty="0">
              <a:solidFill>
                <a:schemeClr val="dk1"/>
              </a:solidFill>
            </a:endParaRPr>
          </a:p>
        </p:txBody>
      </p:sp>
      <p:sp>
        <p:nvSpPr>
          <p:cNvPr id="172" name="Google Shape;172;p38"/>
          <p:cNvSpPr txBox="1"/>
          <p:nvPr/>
        </p:nvSpPr>
        <p:spPr>
          <a:xfrm>
            <a:off x="4442550" y="404775"/>
            <a:ext cx="4324200" cy="4007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Valige välja </a:t>
            </a:r>
            <a:r>
              <a:rPr lang="en" sz="1200" b="1" i="0" u="none" strike="noStrike" cap="none" dirty="0">
                <a:solidFill>
                  <a:srgbClr val="00B9FF"/>
                </a:solidFill>
                <a:latin typeface="Montserrat"/>
                <a:ea typeface="Montserrat"/>
                <a:cs typeface="Montserrat"/>
                <a:sym typeface="Montserrat"/>
              </a:rPr>
              <a:t>parim idee</a:t>
            </a:r>
            <a:r>
              <a:rPr lang="en" sz="12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 selgitage seda paari lausega. Kuidas ja mil määral või mis aspekti valitud idee teie sõnastatud probleemi lahendab?</a:t>
            </a:r>
            <a:endParaRPr sz="12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t-EE" sz="1200" dirty="0">
                <a:solidFill>
                  <a:schemeClr val="dk1"/>
                </a:solidFill>
              </a:rPr>
              <a:t>Tellida teenust saab mugavalt läbi mobiili </a:t>
            </a:r>
            <a:r>
              <a:rPr lang="et-EE" sz="1200" dirty="0" err="1">
                <a:solidFill>
                  <a:schemeClr val="dk1"/>
                </a:solidFill>
              </a:rPr>
              <a:t>äppi</a:t>
            </a:r>
            <a:r>
              <a:rPr lang="et-EE" sz="1200" dirty="0">
                <a:solidFill>
                  <a:schemeClr val="dk1"/>
                </a:solidFill>
              </a:rPr>
              <a:t> kaudu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Pange kirja kõik </a:t>
            </a:r>
            <a:r>
              <a:rPr lang="en" sz="1200" b="1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osapooled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kes on probleemiga seotud:</a:t>
            </a:r>
            <a:endParaRPr sz="12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-US" sz="1200" b="0" i="0" u="none" strike="noStrike" cap="none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nvaliidid</a:t>
            </a:r>
            <a:endParaRPr lang="en-US" sz="12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Teenuse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pakkuja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Tööotsijad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: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Noored</a:t>
            </a:r>
            <a:r>
              <a:rPr lang="en-US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ja </a:t>
            </a:r>
            <a:r>
              <a:rPr lang="en-US" sz="1200" dirty="0" err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töötud</a:t>
            </a:r>
            <a:endParaRPr sz="12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Kes on teie </a:t>
            </a:r>
            <a:r>
              <a:rPr lang="en" sz="1200" b="1" i="0" u="none" strike="noStrike" cap="none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sihtrühm</a:t>
            </a:r>
            <a:r>
              <a:rPr lang="en" sz="12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ehk</a:t>
            </a:r>
            <a:r>
              <a:rPr lang="en" sz="1200" b="0" i="1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200" b="0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kes teie toodet või teenust kasutab?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i="0" u="none" strike="noStrike" cap="none" dirty="0">
                <a:solidFill>
                  <a:schemeClr val="tx1"/>
                </a:solidFill>
                <a:latin typeface="+mj-lt"/>
                <a:ea typeface="Montserrat"/>
                <a:cs typeface="Montserrat"/>
                <a:sym typeface="Montserrat"/>
              </a:rPr>
              <a:t>Toomas Peterson; 45 aastane mees; invaliid (üks jalg on puudu); elab ühetoalises korteris, enamus ajast istub kodus; hobideks on vaadata videod youtubis; facebookis ja  </a:t>
            </a:r>
            <a:endParaRPr lang="en" sz="1200" i="0" u="none" strike="noStrike" cap="none" dirty="0">
              <a:solidFill>
                <a:schemeClr val="dk1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9"/>
          <p:cNvSpPr txBox="1">
            <a:spLocks noGrp="1"/>
          </p:cNvSpPr>
          <p:nvPr>
            <p:ph type="title"/>
          </p:nvPr>
        </p:nvSpPr>
        <p:spPr>
          <a:xfrm>
            <a:off x="631864" y="347880"/>
            <a:ext cx="5910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1. TUND</a:t>
            </a:r>
            <a:endParaRPr/>
          </a:p>
        </p:txBody>
      </p:sp>
      <p:sp>
        <p:nvSpPr>
          <p:cNvPr id="178" name="Google Shape;178;p39"/>
          <p:cNvSpPr txBox="1">
            <a:spLocks noGrp="1"/>
          </p:cNvSpPr>
          <p:nvPr>
            <p:ph type="body" idx="1"/>
          </p:nvPr>
        </p:nvSpPr>
        <p:spPr>
          <a:xfrm>
            <a:off x="318650" y="1197775"/>
            <a:ext cx="3928200" cy="3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b="1" dirty="0">
                <a:solidFill>
                  <a:schemeClr val="accent4"/>
                </a:solidFill>
              </a:rPr>
              <a:t>PROTOTÜÜP</a:t>
            </a:r>
            <a:endParaRPr sz="1200" i="1" dirty="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dirty="0">
                <a:solidFill>
                  <a:schemeClr val="dk1"/>
                </a:solidFill>
              </a:rPr>
              <a:t>Prototüüp on toote või teenuse esmene näidis. 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dirty="0">
                <a:solidFill>
                  <a:schemeClr val="dk1"/>
                </a:solidFill>
              </a:rPr>
              <a:t>Joonistage siia kõrvale, kuidas teie lahendus </a:t>
            </a:r>
            <a:r>
              <a:rPr lang="en" sz="1200" b="1" dirty="0">
                <a:solidFill>
                  <a:schemeClr val="accent1"/>
                </a:solidFill>
              </a:rPr>
              <a:t>töötab</a:t>
            </a:r>
            <a:r>
              <a:rPr lang="en" sz="1200" dirty="0">
                <a:solidFill>
                  <a:schemeClr val="dk1"/>
                </a:solidFill>
              </a:rPr>
              <a:t> ja/või </a:t>
            </a:r>
            <a:r>
              <a:rPr lang="en" sz="1200" b="1" dirty="0">
                <a:solidFill>
                  <a:schemeClr val="accent1"/>
                </a:solidFill>
              </a:rPr>
              <a:t>välja näeb</a:t>
            </a:r>
            <a:r>
              <a:rPr lang="en" sz="1200" dirty="0">
                <a:solidFill>
                  <a:schemeClr val="dk1"/>
                </a:solidFill>
              </a:rPr>
              <a:t>: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Kui teie toode või teenus sisaldab ka äppi või veebilehte, joonistage mõni ekraanivaade.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Mõelge, millisest materjalist toodet saaks valmistada ning mis vahendeid selleks vaja läheks? 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Millised on võimalikud riskid, näiteks tooraine kättesaadavus ja tarneahel, tooteliini ülesseadmise keerukus, ning kuidas neid riske maandada?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Kui tegemist on teenuse või muu lahendusega, joonista, kuidas see inimesi aitab?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 sz="1200" b="1" dirty="0">
              <a:solidFill>
                <a:schemeClr val="dk1"/>
              </a:solidFill>
            </a:endParaRPr>
          </a:p>
        </p:txBody>
      </p:sp>
      <p:pic>
        <p:nvPicPr>
          <p:cNvPr id="3" name="Pilt 2" descr="Pilt, millel on kujutatud tekst, käekiri, paber, Pabertoode&#10;&#10;Kirjeldus on genereeritud automaatselt">
            <a:extLst>
              <a:ext uri="{FF2B5EF4-FFF2-40B4-BE49-F238E27FC236}">
                <a16:creationId xmlns:a16="http://schemas.microsoft.com/office/drawing/2014/main" id="{AC3627EC-F83D-4C79-8A28-F9576F284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498708" y="1503784"/>
            <a:ext cx="4588471" cy="20648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20CEE3-7C19-4EFD-B4D2-FBDBA360EB84}"/>
              </a:ext>
            </a:extLst>
          </p:cNvPr>
          <p:cNvSpPr txBox="1"/>
          <p:nvPr/>
        </p:nvSpPr>
        <p:spPr>
          <a:xfrm>
            <a:off x="4127046" y="2117964"/>
            <a:ext cx="2415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err="1"/>
              <a:t>Eelise</a:t>
            </a:r>
            <a:r>
              <a:rPr lang="en-US" b="1" u="sng" dirty="0"/>
              <a:t>:</a:t>
            </a:r>
            <a:r>
              <a:rPr lang="en-US" dirty="0"/>
              <a:t> </a:t>
            </a:r>
            <a:r>
              <a:rPr lang="en-US" dirty="0" err="1"/>
              <a:t>Kergesti</a:t>
            </a:r>
            <a:r>
              <a:rPr lang="en-US" dirty="0"/>
              <a:t> </a:t>
            </a:r>
            <a:r>
              <a:rPr lang="en-US" dirty="0" err="1"/>
              <a:t>kättesaadav</a:t>
            </a:r>
            <a:r>
              <a:rPr lang="en-US" dirty="0"/>
              <a:t> </a:t>
            </a:r>
            <a:r>
              <a:rPr lang="en-US" dirty="0" err="1"/>
              <a:t>läbi</a:t>
            </a:r>
            <a:r>
              <a:rPr lang="en-US" dirty="0"/>
              <a:t> </a:t>
            </a:r>
            <a:r>
              <a:rPr lang="en-US" dirty="0" err="1"/>
              <a:t>googleplay</a:t>
            </a:r>
            <a:r>
              <a:rPr lang="en-US" dirty="0"/>
              <a:t> store </a:t>
            </a:r>
            <a:r>
              <a:rPr lang="en-US" dirty="0" err="1"/>
              <a:t>kaudu</a:t>
            </a:r>
            <a:r>
              <a:rPr lang="en-US" dirty="0"/>
              <a:t>, </a:t>
            </a:r>
            <a:r>
              <a:rPr lang="en-US" dirty="0" err="1"/>
              <a:t>lihtne</a:t>
            </a:r>
            <a:r>
              <a:rPr lang="en-US" dirty="0"/>
              <a:t> </a:t>
            </a:r>
            <a:r>
              <a:rPr lang="en-US" dirty="0" err="1"/>
              <a:t>kasutada</a:t>
            </a:r>
            <a:endParaRPr lang="en-US" dirty="0"/>
          </a:p>
          <a:p>
            <a:r>
              <a:rPr lang="en-US" b="1" u="sng" dirty="0" err="1"/>
              <a:t>Riskid</a:t>
            </a:r>
            <a:r>
              <a:rPr lang="en-US" b="1" u="sng" dirty="0"/>
              <a:t>:</a:t>
            </a:r>
            <a:r>
              <a:rPr lang="en-US" dirty="0"/>
              <a:t> </a:t>
            </a:r>
            <a:r>
              <a:rPr lang="en-US" dirty="0" err="1"/>
              <a:t>Võimalus</a:t>
            </a:r>
            <a:r>
              <a:rPr lang="en-US" dirty="0"/>
              <a:t> </a:t>
            </a:r>
            <a:r>
              <a:rPr lang="en-US" dirty="0" err="1"/>
              <a:t>vigastada</a:t>
            </a:r>
            <a:r>
              <a:rPr lang="en-US" dirty="0"/>
              <a:t> </a:t>
            </a:r>
            <a:r>
              <a:rPr lang="en-US" dirty="0" err="1"/>
              <a:t>või</a:t>
            </a:r>
            <a:r>
              <a:rPr lang="en-US" dirty="0"/>
              <a:t> </a:t>
            </a:r>
            <a:r>
              <a:rPr lang="en-US" dirty="0" err="1"/>
              <a:t>minna</a:t>
            </a:r>
            <a:r>
              <a:rPr lang="en-US" dirty="0"/>
              <a:t> </a:t>
            </a:r>
            <a:r>
              <a:rPr lang="en-US" dirty="0" err="1"/>
              <a:t>tülli</a:t>
            </a:r>
            <a:r>
              <a:rPr lang="en-US" dirty="0"/>
              <a:t> </a:t>
            </a:r>
            <a:r>
              <a:rPr lang="en-US" dirty="0" err="1"/>
              <a:t>hooldajaga,hooldaja</a:t>
            </a:r>
            <a:r>
              <a:rPr lang="en-US" dirty="0"/>
              <a:t> </a:t>
            </a:r>
            <a:r>
              <a:rPr lang="en-US" dirty="0" err="1"/>
              <a:t>ei</a:t>
            </a:r>
            <a:r>
              <a:rPr lang="en-US" dirty="0"/>
              <a:t> ole </a:t>
            </a:r>
            <a:r>
              <a:rPr lang="en-US" dirty="0" err="1"/>
              <a:t>piisavalt</a:t>
            </a:r>
            <a:r>
              <a:rPr lang="en-US" dirty="0"/>
              <a:t> </a:t>
            </a:r>
            <a:r>
              <a:rPr lang="en-US" dirty="0" err="1"/>
              <a:t>koolitatud</a:t>
            </a:r>
            <a:r>
              <a:rPr lang="en-US" dirty="0"/>
              <a:t>, </a:t>
            </a:r>
            <a:r>
              <a:rPr lang="en-US" dirty="0" err="1"/>
              <a:t>äpp</a:t>
            </a:r>
            <a:r>
              <a:rPr lang="en-US" dirty="0"/>
              <a:t> </a:t>
            </a:r>
            <a:r>
              <a:rPr lang="en-US" dirty="0" err="1"/>
              <a:t>võib</a:t>
            </a:r>
            <a:r>
              <a:rPr lang="en-US" dirty="0"/>
              <a:t> </a:t>
            </a:r>
            <a:r>
              <a:rPr lang="en-US" dirty="0" err="1"/>
              <a:t>mitte</a:t>
            </a:r>
            <a:r>
              <a:rPr lang="en-US" dirty="0"/>
              <a:t> </a:t>
            </a:r>
            <a:r>
              <a:rPr lang="en-US" dirty="0" err="1"/>
              <a:t>töötada</a:t>
            </a:r>
            <a:endParaRPr lang="en-US" dirty="0"/>
          </a:p>
          <a:p>
            <a:r>
              <a:rPr lang="en-US" b="1" u="sng" dirty="0" err="1"/>
              <a:t>Maandamisestrateegiad</a:t>
            </a:r>
            <a:r>
              <a:rPr lang="en-US" b="1" u="sng" dirty="0"/>
              <a:t>:</a:t>
            </a:r>
            <a:r>
              <a:rPr lang="en-US" dirty="0"/>
              <a:t> </a:t>
            </a:r>
            <a:r>
              <a:rPr lang="en-US" dirty="0" err="1"/>
              <a:t>Läbi</a:t>
            </a:r>
            <a:r>
              <a:rPr lang="en-US" dirty="0"/>
              <a:t> </a:t>
            </a:r>
            <a:r>
              <a:rPr lang="en-US" dirty="0" err="1"/>
              <a:t>viia</a:t>
            </a:r>
            <a:r>
              <a:rPr lang="en-US" dirty="0"/>
              <a:t> </a:t>
            </a:r>
            <a:r>
              <a:rPr lang="en-US" dirty="0" err="1"/>
              <a:t>koolitused</a:t>
            </a:r>
            <a:r>
              <a:rPr lang="en-US" dirty="0"/>
              <a:t>, </a:t>
            </a:r>
            <a:r>
              <a:rPr lang="en-US" dirty="0" err="1"/>
              <a:t>pidevalt</a:t>
            </a:r>
            <a:r>
              <a:rPr lang="en-US" dirty="0"/>
              <a:t> </a:t>
            </a:r>
            <a:r>
              <a:rPr lang="en-US" dirty="0" err="1"/>
              <a:t>uuendada</a:t>
            </a:r>
            <a:r>
              <a:rPr lang="en-US" dirty="0"/>
              <a:t> </a:t>
            </a:r>
            <a:r>
              <a:rPr lang="en-US" dirty="0" err="1"/>
              <a:t>äpp</a:t>
            </a:r>
            <a:r>
              <a:rPr lang="en-US" dirty="0"/>
              <a:t>, </a:t>
            </a:r>
            <a:r>
              <a:rPr lang="en-US" dirty="0" err="1"/>
              <a:t>teha</a:t>
            </a:r>
            <a:r>
              <a:rPr lang="en-US" dirty="0"/>
              <a:t> </a:t>
            </a:r>
            <a:r>
              <a:rPr lang="en-US" dirty="0" err="1"/>
              <a:t>tagasiside</a:t>
            </a:r>
            <a:r>
              <a:rPr lang="en-US" dirty="0"/>
              <a:t> </a:t>
            </a:r>
            <a:r>
              <a:rPr lang="en-US" dirty="0" err="1"/>
              <a:t>klientidega</a:t>
            </a:r>
            <a:endParaRPr lang="et-E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stkülik: ümarnurkne 3">
            <a:extLst>
              <a:ext uri="{FF2B5EF4-FFF2-40B4-BE49-F238E27FC236}">
                <a16:creationId xmlns:a16="http://schemas.microsoft.com/office/drawing/2014/main" id="{4CFD39C1-413A-4262-8563-FE26748173CB}"/>
              </a:ext>
            </a:extLst>
          </p:cNvPr>
          <p:cNvSpPr/>
          <p:nvPr/>
        </p:nvSpPr>
        <p:spPr>
          <a:xfrm>
            <a:off x="281881" y="109440"/>
            <a:ext cx="3348217" cy="2179882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Sihtgrupp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</a:p>
          <a:p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Invaliid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Toomas Peterson</a:t>
            </a:r>
          </a:p>
          <a:p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Vanus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45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aastad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Sugu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Mees</a:t>
            </a:r>
          </a:p>
          <a:p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Kodakonsus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Eesti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Elamiskoht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Harjumaa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Tallinn</a:t>
            </a:r>
          </a:p>
          <a:p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Tänav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Majaka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23</a:t>
            </a:r>
          </a:p>
          <a:p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Korter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23</a:t>
            </a:r>
          </a:p>
          <a:p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Ivaliidsus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Puudub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üks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jalg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pPr algn="ctr"/>
            <a:endParaRPr lang="et-EE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7" name="Ristkülik: ümarnurkne 6">
            <a:extLst>
              <a:ext uri="{FF2B5EF4-FFF2-40B4-BE49-F238E27FC236}">
                <a16:creationId xmlns:a16="http://schemas.microsoft.com/office/drawing/2014/main" id="{4302D033-4402-4F35-ACC6-3E9001704FFB}"/>
              </a:ext>
            </a:extLst>
          </p:cNvPr>
          <p:cNvSpPr/>
          <p:nvPr/>
        </p:nvSpPr>
        <p:spPr>
          <a:xfrm>
            <a:off x="238555" y="2587629"/>
            <a:ext cx="1244409" cy="533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Mobiiliäpp</a:t>
            </a:r>
            <a:endParaRPr lang="et-EE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1" name="Ristkülik: ümarnurkne 20">
            <a:extLst>
              <a:ext uri="{FF2B5EF4-FFF2-40B4-BE49-F238E27FC236}">
                <a16:creationId xmlns:a16="http://schemas.microsoft.com/office/drawing/2014/main" id="{0761EA5A-1A92-43EA-ABFF-1695AA4618B0}"/>
              </a:ext>
            </a:extLst>
          </p:cNvPr>
          <p:cNvSpPr/>
          <p:nvPr/>
        </p:nvSpPr>
        <p:spPr>
          <a:xfrm>
            <a:off x="2705388" y="2782387"/>
            <a:ext cx="1244409" cy="5331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Meeskond</a:t>
            </a:r>
            <a:endParaRPr lang="et-EE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1" name="Ristkülik: ümarnurkne 30">
            <a:extLst>
              <a:ext uri="{FF2B5EF4-FFF2-40B4-BE49-F238E27FC236}">
                <a16:creationId xmlns:a16="http://schemas.microsoft.com/office/drawing/2014/main" id="{D47071E8-4E23-45BD-8FFF-044D0DA113E6}"/>
              </a:ext>
            </a:extLst>
          </p:cNvPr>
          <p:cNvSpPr/>
          <p:nvPr/>
        </p:nvSpPr>
        <p:spPr>
          <a:xfrm>
            <a:off x="715018" y="3934193"/>
            <a:ext cx="2466834" cy="9643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Tööotsijad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</a:t>
            </a:r>
          </a:p>
          <a:p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Grupp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Noored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ja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töötud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  <a:p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Vanus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18-45</a:t>
            </a:r>
          </a:p>
          <a:p>
            <a:pPr algn="ctr"/>
            <a:endParaRPr lang="et-EE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8" name="Ristkülik: ümarnurkne 37">
            <a:extLst>
              <a:ext uri="{FF2B5EF4-FFF2-40B4-BE49-F238E27FC236}">
                <a16:creationId xmlns:a16="http://schemas.microsoft.com/office/drawing/2014/main" id="{42CF5A1C-3037-41E2-AE78-46E3F3223FA1}"/>
              </a:ext>
            </a:extLst>
          </p:cNvPr>
          <p:cNvSpPr/>
          <p:nvPr/>
        </p:nvSpPr>
        <p:spPr>
          <a:xfrm>
            <a:off x="5115144" y="2289322"/>
            <a:ext cx="2825702" cy="148039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Teenused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: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Koristustööd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poes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käimine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toa ja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korteri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koristustööd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,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ravimite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ostmine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toidukauba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ostmine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ja 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emotsionaalne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tugi</a:t>
            </a:r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. </a:t>
            </a:r>
            <a:endParaRPr lang="et-EE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cxnSp>
        <p:nvCxnSpPr>
          <p:cNvPr id="39" name="Konnektor: nurkne 38">
            <a:extLst>
              <a:ext uri="{FF2B5EF4-FFF2-40B4-BE49-F238E27FC236}">
                <a16:creationId xmlns:a16="http://schemas.microsoft.com/office/drawing/2014/main" id="{CBEEB2D3-D97C-4F95-912B-A2971E0B6024}"/>
              </a:ext>
            </a:extLst>
          </p:cNvPr>
          <p:cNvCxnSpPr>
            <a:cxnSpLocks/>
            <a:stCxn id="38" idx="3"/>
            <a:endCxn id="4" idx="3"/>
          </p:cNvCxnSpPr>
          <p:nvPr/>
        </p:nvCxnSpPr>
        <p:spPr>
          <a:xfrm flipH="1" flipV="1">
            <a:off x="3630098" y="1199381"/>
            <a:ext cx="4310748" cy="1830139"/>
          </a:xfrm>
          <a:prstGeom prst="bentConnector3">
            <a:avLst>
              <a:gd name="adj1" fmla="val -5303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Konnektor: nurkne 39">
            <a:extLst>
              <a:ext uri="{FF2B5EF4-FFF2-40B4-BE49-F238E27FC236}">
                <a16:creationId xmlns:a16="http://schemas.microsoft.com/office/drawing/2014/main" id="{1E4CF79C-D210-48E5-8752-83A38671F8FE}"/>
              </a:ext>
            </a:extLst>
          </p:cNvPr>
          <p:cNvCxnSpPr>
            <a:cxnSpLocks/>
            <a:stCxn id="21" idx="0"/>
            <a:endCxn id="7" idx="2"/>
          </p:cNvCxnSpPr>
          <p:nvPr/>
        </p:nvCxnSpPr>
        <p:spPr>
          <a:xfrm rot="16200000" flipH="1" flipV="1">
            <a:off x="1925006" y="1718141"/>
            <a:ext cx="338342" cy="2466833"/>
          </a:xfrm>
          <a:prstGeom prst="bentConnector5">
            <a:avLst>
              <a:gd name="adj1" fmla="val -67565"/>
              <a:gd name="adj2" fmla="val 50000"/>
              <a:gd name="adj3" fmla="val 167565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Konnektor: nurkne 43">
            <a:extLst>
              <a:ext uri="{FF2B5EF4-FFF2-40B4-BE49-F238E27FC236}">
                <a16:creationId xmlns:a16="http://schemas.microsoft.com/office/drawing/2014/main" id="{23F03CC2-07B6-416E-B2E5-78522F2C62B1}"/>
              </a:ext>
            </a:extLst>
          </p:cNvPr>
          <p:cNvCxnSpPr>
            <a:cxnSpLocks/>
            <a:stCxn id="38" idx="1"/>
            <a:endCxn id="21" idx="3"/>
          </p:cNvCxnSpPr>
          <p:nvPr/>
        </p:nvCxnSpPr>
        <p:spPr>
          <a:xfrm rot="10800000" flipV="1">
            <a:off x="3949798" y="3029519"/>
            <a:ext cx="1165347" cy="19417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Konnektor: nurkne 50">
            <a:extLst>
              <a:ext uri="{FF2B5EF4-FFF2-40B4-BE49-F238E27FC236}">
                <a16:creationId xmlns:a16="http://schemas.microsoft.com/office/drawing/2014/main" id="{2B365C43-1135-4E8F-B153-723982169B30}"/>
              </a:ext>
            </a:extLst>
          </p:cNvPr>
          <p:cNvCxnSpPr>
            <a:cxnSpLocks/>
            <a:stCxn id="31" idx="0"/>
            <a:endCxn id="21" idx="2"/>
          </p:cNvCxnSpPr>
          <p:nvPr/>
        </p:nvCxnSpPr>
        <p:spPr>
          <a:xfrm rot="5400000" flipH="1" flipV="1">
            <a:off x="2328661" y="2935261"/>
            <a:ext cx="618706" cy="137915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Konnektor: nurkne 61">
            <a:extLst>
              <a:ext uri="{FF2B5EF4-FFF2-40B4-BE49-F238E27FC236}">
                <a16:creationId xmlns:a16="http://schemas.microsoft.com/office/drawing/2014/main" id="{C4DD2CB4-9A17-49D8-B495-97C489A64E51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5400000" flipH="1" flipV="1">
            <a:off x="1259222" y="1890861"/>
            <a:ext cx="298307" cy="1095230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360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0"/>
          <p:cNvSpPr txBox="1">
            <a:spLocks noGrp="1"/>
          </p:cNvSpPr>
          <p:nvPr>
            <p:ph type="title"/>
          </p:nvPr>
        </p:nvSpPr>
        <p:spPr>
          <a:xfrm>
            <a:off x="631864" y="347880"/>
            <a:ext cx="59106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2. TUND</a:t>
            </a:r>
            <a:endParaRPr/>
          </a:p>
        </p:txBody>
      </p:sp>
      <p:sp>
        <p:nvSpPr>
          <p:cNvPr id="185" name="Google Shape;185;p40"/>
          <p:cNvSpPr txBox="1">
            <a:spLocks noGrp="1"/>
          </p:cNvSpPr>
          <p:nvPr>
            <p:ph type="body" idx="1"/>
          </p:nvPr>
        </p:nvSpPr>
        <p:spPr>
          <a:xfrm>
            <a:off x="318650" y="1197775"/>
            <a:ext cx="3484800" cy="26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b="1" dirty="0">
                <a:solidFill>
                  <a:schemeClr val="accent4"/>
                </a:solidFill>
              </a:rPr>
              <a:t>TURUNDUS </a:t>
            </a:r>
            <a:endParaRPr sz="1200" b="1" dirty="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200" dirty="0">
                <a:solidFill>
                  <a:schemeClr val="dk1"/>
                </a:solidFill>
              </a:rPr>
              <a:t>Mõelge läbi: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Mis </a:t>
            </a:r>
            <a:r>
              <a:rPr lang="en" sz="1200" b="1" dirty="0">
                <a:solidFill>
                  <a:schemeClr val="accent1"/>
                </a:solidFill>
              </a:rPr>
              <a:t>kanalites</a:t>
            </a:r>
            <a:r>
              <a:rPr lang="en" sz="1200" dirty="0">
                <a:solidFill>
                  <a:schemeClr val="dk1"/>
                </a:solidFill>
              </a:rPr>
              <a:t> ja kuidas te sihtrühma oma tootest või teenusest teavitate?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Kas ja kuidas teete </a:t>
            </a:r>
            <a:r>
              <a:rPr lang="en" sz="1200" b="1" dirty="0">
                <a:solidFill>
                  <a:schemeClr val="accent1"/>
                </a:solidFill>
              </a:rPr>
              <a:t>reklaami</a:t>
            </a:r>
            <a:r>
              <a:rPr lang="en" sz="1200" dirty="0">
                <a:solidFill>
                  <a:schemeClr val="dk1"/>
                </a:solidFill>
              </a:rPr>
              <a:t>?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Milliste tegevustega suurendate </a:t>
            </a:r>
            <a:r>
              <a:rPr lang="en" sz="1200" b="1" dirty="0">
                <a:solidFill>
                  <a:schemeClr val="accent1"/>
                </a:solidFill>
              </a:rPr>
              <a:t>müüki</a:t>
            </a:r>
            <a:r>
              <a:rPr lang="en" sz="1200" dirty="0">
                <a:solidFill>
                  <a:schemeClr val="dk1"/>
                </a:solidFill>
              </a:rPr>
              <a:t>?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Milliste </a:t>
            </a:r>
            <a:r>
              <a:rPr lang="en" sz="1200" b="1" dirty="0">
                <a:solidFill>
                  <a:schemeClr val="accent1"/>
                </a:solidFill>
              </a:rPr>
              <a:t>reklaamsõnumitega</a:t>
            </a:r>
            <a:r>
              <a:rPr lang="en" sz="1200" dirty="0">
                <a:solidFill>
                  <a:schemeClr val="dk1"/>
                </a:solidFill>
              </a:rPr>
              <a:t> kutsute oma sihtrühma just teie toodet või teenust kasutama? </a:t>
            </a:r>
            <a:endParaRPr sz="1200" dirty="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 dirty="0">
                <a:solidFill>
                  <a:schemeClr val="dk1"/>
                </a:solidFill>
              </a:rPr>
              <a:t>Mis on teie </a:t>
            </a:r>
            <a:r>
              <a:rPr lang="en" sz="1200" b="1" dirty="0">
                <a:solidFill>
                  <a:schemeClr val="accent1"/>
                </a:solidFill>
              </a:rPr>
              <a:t>tunnuslause</a:t>
            </a:r>
            <a:r>
              <a:rPr lang="en" sz="1200" dirty="0">
                <a:solidFill>
                  <a:schemeClr val="dk1"/>
                </a:solidFill>
              </a:rPr>
              <a:t> või moto?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endParaRPr sz="1200" dirty="0">
              <a:solidFill>
                <a:schemeClr val="dk1"/>
              </a:solidFill>
            </a:endParaRPr>
          </a:p>
        </p:txBody>
      </p:sp>
      <p:sp>
        <p:nvSpPr>
          <p:cNvPr id="186" name="Google Shape;186;p40"/>
          <p:cNvSpPr txBox="1"/>
          <p:nvPr/>
        </p:nvSpPr>
        <p:spPr>
          <a:xfrm>
            <a:off x="4442550" y="404775"/>
            <a:ext cx="4324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87" name="Google Shape;187;p40"/>
          <p:cNvGraphicFramePr/>
          <p:nvPr>
            <p:extLst>
              <p:ext uri="{D42A27DB-BD31-4B8C-83A1-F6EECF244321}">
                <p14:modId xmlns:p14="http://schemas.microsoft.com/office/powerpoint/2010/main" val="706385789"/>
              </p:ext>
            </p:extLst>
          </p:nvPr>
        </p:nvGraphicFramePr>
        <p:xfrm>
          <a:off x="4076025" y="544300"/>
          <a:ext cx="4690725" cy="4686042"/>
        </p:xfrm>
        <a:graphic>
          <a:graphicData uri="http://schemas.openxmlformats.org/drawingml/2006/table">
            <a:tbl>
              <a:tblPr>
                <a:noFill/>
                <a:tableStyleId>{C4993B9A-F675-45C9-BF81-80802385A74C}</a:tableStyleId>
              </a:tblPr>
              <a:tblGrid>
                <a:gridCol w="147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5909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Kanalid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/>
                        <a:t>Facebookid</a:t>
                      </a:r>
                      <a:r>
                        <a:rPr lang="en-US" sz="1400" u="none" strike="noStrike" cap="none" dirty="0"/>
                        <a:t>, </a:t>
                      </a:r>
                      <a:r>
                        <a:rPr lang="en-US" sz="1400" u="none" strike="noStrike" cap="none" dirty="0" err="1"/>
                        <a:t>plakatid</a:t>
                      </a:r>
                      <a:r>
                        <a:rPr lang="en-US" sz="1400" u="none" strike="noStrike" cap="none" dirty="0"/>
                        <a:t>, </a:t>
                      </a:r>
                      <a:r>
                        <a:rPr lang="en-US" sz="1400" u="none" strike="noStrike" cap="none" dirty="0" err="1"/>
                        <a:t>flaierid</a:t>
                      </a:r>
                      <a:r>
                        <a:rPr lang="en-US" sz="1400" u="none" strike="noStrike" cap="none" dirty="0"/>
                        <a:t>, </a:t>
                      </a:r>
                      <a:r>
                        <a:rPr lang="en-US" sz="1400" u="none" strike="noStrike" cap="none" dirty="0" err="1"/>
                        <a:t>ajalehed</a:t>
                      </a:r>
                      <a:r>
                        <a:rPr lang="en-US" sz="1400" u="none" strike="noStrike" cap="none" dirty="0"/>
                        <a:t>, </a:t>
                      </a:r>
                      <a:r>
                        <a:rPr lang="en-US" sz="1400" u="none" strike="noStrike" cap="none" dirty="0" err="1"/>
                        <a:t>reklaamitavlid</a:t>
                      </a:r>
                      <a:r>
                        <a:rPr lang="en-US" sz="1400" u="none" strike="noStrike" cap="none" dirty="0"/>
                        <a:t>, </a:t>
                      </a:r>
                      <a:r>
                        <a:rPr lang="en-US" sz="1400" u="none" strike="noStrike" cap="none" dirty="0" err="1"/>
                        <a:t>telekas</a:t>
                      </a:r>
                      <a:r>
                        <a:rPr lang="en-US" sz="1400" u="none" strike="noStrike" cap="none" dirty="0"/>
                        <a:t>, </a:t>
                      </a:r>
                      <a:r>
                        <a:rPr lang="en-US" sz="1400" u="none" strike="noStrike" cap="none" dirty="0" err="1"/>
                        <a:t>raadiod</a:t>
                      </a:r>
                      <a:r>
                        <a:rPr lang="en-US" sz="1400" u="none" strike="noStrike" cap="none" dirty="0"/>
                        <a:t>, </a:t>
                      </a:r>
                      <a:r>
                        <a:rPr lang="en-US" sz="1400" u="none" strike="noStrike" cap="none" dirty="0" err="1"/>
                        <a:t>uudiste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portaalid</a:t>
                      </a:r>
                      <a:r>
                        <a:rPr lang="en-US" sz="1400" u="none" strike="noStrike" cap="none" dirty="0"/>
                        <a:t>, 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909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Reklaam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/>
                        <a:t>Turundusspetisalisti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abi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kasutamine</a:t>
                      </a:r>
                      <a:r>
                        <a:rPr lang="en-US" sz="1400" u="none" strike="noStrike" cap="none" dirty="0"/>
                        <a:t>, </a:t>
                      </a:r>
                      <a:r>
                        <a:rPr lang="en-US" sz="1400" u="none" strike="noStrike" cap="none" dirty="0" err="1"/>
                        <a:t>teha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koostööd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teiste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firmadega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909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Müügitegevused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/>
                        <a:t>Inimeste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motiveerimine</a:t>
                      </a:r>
                      <a:r>
                        <a:rPr lang="en-US" sz="1400" u="none" strike="noStrike" cap="none" dirty="0"/>
                        <a:t>, </a:t>
                      </a:r>
                      <a:r>
                        <a:rPr lang="en-US" sz="1400" u="none" strike="noStrike" cap="none" dirty="0" err="1"/>
                        <a:t>investorite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otsimine</a:t>
                      </a:r>
                      <a:r>
                        <a:rPr lang="en-US" sz="1400" u="none" strike="noStrike" cap="none" dirty="0"/>
                        <a:t>, </a:t>
                      </a:r>
                      <a:r>
                        <a:rPr lang="en-US" sz="1400" u="none" strike="noStrike" cap="none" dirty="0" err="1"/>
                        <a:t>äppidele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reklaamide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tegemine</a:t>
                      </a:r>
                      <a:r>
                        <a:rPr lang="en-US" sz="1400" u="none" strike="noStrike" cap="none" dirty="0"/>
                        <a:t>, </a:t>
                      </a:r>
                      <a:r>
                        <a:rPr lang="en-US" sz="1400" u="none" strike="noStrike" cap="none" dirty="0" err="1"/>
                        <a:t>osaleme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messidel</a:t>
                      </a:r>
                      <a:r>
                        <a:rPr lang="en-US" sz="1400" u="none" strike="noStrike" cap="none" dirty="0"/>
                        <a:t>, </a:t>
                      </a:r>
                      <a:r>
                        <a:rPr lang="en-US" sz="1400" u="none" strike="noStrike" cap="none" dirty="0" err="1"/>
                        <a:t>kasutame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abi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instagramm</a:t>
                      </a:r>
                      <a:r>
                        <a:rPr lang="en-US" sz="1400" u="none" strike="noStrike" cap="none" dirty="0"/>
                        <a:t>, </a:t>
                      </a:r>
                      <a:r>
                        <a:rPr lang="en-US" sz="1400" u="none" strike="noStrike" cap="none" dirty="0" err="1"/>
                        <a:t>tiktok</a:t>
                      </a:r>
                      <a:r>
                        <a:rPr lang="en-US" sz="1400" u="none" strike="noStrike" cap="none" dirty="0"/>
                        <a:t> ja </a:t>
                      </a:r>
                      <a:r>
                        <a:rPr lang="en-US" sz="1400" u="none" strike="noStrike" cap="none" dirty="0" err="1"/>
                        <a:t>youtube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influenceritelt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909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Reklaamsõnumid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/>
                        <a:t>Aitab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rabeleda</a:t>
                      </a:r>
                      <a:r>
                        <a:rPr lang="en-US" sz="1400" u="none" strike="noStrike" cap="none" dirty="0"/>
                        <a:t>, las </a:t>
                      </a:r>
                      <a:r>
                        <a:rPr lang="en-US" sz="1400" u="none" strike="noStrike" cap="none" dirty="0" err="1"/>
                        <a:t>teised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teevad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tööd</a:t>
                      </a:r>
                      <a:r>
                        <a:rPr lang="en-US" sz="1400" u="none" strike="noStrike" cap="none"/>
                        <a:t>! 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909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strike="noStrike" cap="none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 err="1"/>
                        <a:t>Laisk</a:t>
                      </a:r>
                      <a:r>
                        <a:rPr lang="en-US" sz="1400" u="none" strike="noStrike" cap="none" dirty="0"/>
                        <a:t> on </a:t>
                      </a:r>
                      <a:r>
                        <a:rPr lang="en-US" sz="1400" u="none" strike="noStrike" cap="none" dirty="0" err="1"/>
                        <a:t>hea</a:t>
                      </a:r>
                      <a:r>
                        <a:rPr lang="en-US" sz="1400" u="none" strike="noStrike" cap="none" dirty="0"/>
                        <a:t> olla!!!</a:t>
                      </a:r>
                      <a:endParaRPr sz="1400" u="none" strike="noStrike" cap="none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253655"/>
      </a:dk1>
      <a:lt1>
        <a:srgbClr val="CCCDCE"/>
      </a:lt1>
      <a:dk2>
        <a:srgbClr val="6F8691"/>
      </a:dk2>
      <a:lt2>
        <a:srgbClr val="37517E"/>
      </a:lt2>
      <a:accent1>
        <a:srgbClr val="00B9FF"/>
      </a:accent1>
      <a:accent2>
        <a:srgbClr val="F2F5F7"/>
      </a:accent2>
      <a:accent3>
        <a:srgbClr val="485CC7"/>
      </a:accent3>
      <a:accent4>
        <a:srgbClr val="FFB619"/>
      </a:accent4>
      <a:accent5>
        <a:srgbClr val="44EE70"/>
      </a:accent5>
      <a:accent6>
        <a:srgbClr val="F53636"/>
      </a:accent6>
      <a:hlink>
        <a:srgbClr val="2ED06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561</Words>
  <Application>Microsoft Office PowerPoint</Application>
  <PresentationFormat>Ekraaniseanss (16:9)</PresentationFormat>
  <Paragraphs>84</Paragraphs>
  <Slides>6</Slides>
  <Notes>5</Notes>
  <HiddenSlides>0</HiddenSlides>
  <MMClips>0</MMClips>
  <ScaleCrop>false</ScaleCrop>
  <HeadingPairs>
    <vt:vector size="6" baseType="variant">
      <vt:variant>
        <vt:lpstr>Kasutatud fondid</vt:lpstr>
      </vt:variant>
      <vt:variant>
        <vt:i4>3</vt:i4>
      </vt:variant>
      <vt:variant>
        <vt:lpstr>Kujundus</vt:lpstr>
      </vt:variant>
      <vt:variant>
        <vt:i4>2</vt:i4>
      </vt:variant>
      <vt:variant>
        <vt:lpstr>Slaidipealkirjad</vt:lpstr>
      </vt:variant>
      <vt:variant>
        <vt:i4>6</vt:i4>
      </vt:variant>
    </vt:vector>
  </HeadingPairs>
  <TitlesOfParts>
    <vt:vector size="11" baseType="lpstr">
      <vt:lpstr>Arial</vt:lpstr>
      <vt:lpstr>Montserrat</vt:lpstr>
      <vt:lpstr>Courier New</vt:lpstr>
      <vt:lpstr>Simple Light</vt:lpstr>
      <vt:lpstr>Simple Light</vt:lpstr>
      <vt:lpstr>Ideest tooteni</vt:lpstr>
      <vt:lpstr>1. TUND</vt:lpstr>
      <vt:lpstr>1. TUND</vt:lpstr>
      <vt:lpstr>1. TUND</vt:lpstr>
      <vt:lpstr>PowerPointi esitlus</vt:lpstr>
      <vt:lpstr>2. TUND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Ideest tooteni</dc:title>
  <dc:creator>Sirje Schumann</dc:creator>
  <cp:lastModifiedBy>Edgar Muoni</cp:lastModifiedBy>
  <cp:revision>24</cp:revision>
  <dcterms:modified xsi:type="dcterms:W3CDTF">2023-11-21T12:18:51Z</dcterms:modified>
</cp:coreProperties>
</file>