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9" r:id="rId3"/>
    <p:sldId id="260" r:id="rId4"/>
    <p:sldId id="269" r:id="rId5"/>
    <p:sldId id="270" r:id="rId6"/>
    <p:sldId id="257" r:id="rId7"/>
    <p:sldId id="258" r:id="rId8"/>
    <p:sldId id="266" r:id="rId9"/>
    <p:sldId id="261" r:id="rId10"/>
    <p:sldId id="262" r:id="rId11"/>
    <p:sldId id="263" r:id="rId12"/>
    <p:sldId id="264" r:id="rId13"/>
    <p:sldId id="265"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Python%20DA%20Projects\LuxCapstoneVenv\Average%20Daily%20Viewing%20Hours%20Per%20Churn%20Statu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Python%20DA%20Projects\LuxCapstoneVenv\Average%20Churn%20Rate%20by%20Customer%20Age%20Category.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Python%20DA%20Projects\LuxCapstoneVenv\Average%20Churn%20Rate%20by%20Support%20Ticket%20Category.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Python%20DA%20Projects\LuxCapstoneVenv\Average%20Churn%20Rate%20by%20Subscription%20Type.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Desktop\Python%20DA%20Projects\LuxCapstoneVenv\Average%20Churn%20Rate%20by%20Discount%20Used.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Desktop\Python%20DA%20Projects\LuxCapstoneVenv\Average%20Churn%20Rate%20by%20Auto%20Renew%20Status.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DMIN\Desktop\Python%20DA%20Projects\LuxCapstoneVenv\Average%20of%20Monthly_Viewing_Hours%20by%20Churn_Risk_Level.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j-lt"/>
                <a:ea typeface="+mn-ea"/>
                <a:cs typeface="+mn-cs"/>
              </a:defRPr>
            </a:pPr>
            <a:r>
              <a:rPr lang="en-US" sz="2400" b="1" dirty="0">
                <a:latin typeface="+mj-lt"/>
                <a:ea typeface="Cambria" panose="02040503050406030204" pitchFamily="18" charset="0"/>
              </a:rPr>
              <a:t>Overall Churn Rate</a:t>
            </a:r>
          </a:p>
        </c:rich>
      </c:tx>
      <c:layout>
        <c:manualLayout>
          <c:xMode val="edge"/>
          <c:yMode val="edge"/>
          <c:x val="0.49514385056743043"/>
          <c:y val="0.11371552551303986"/>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pieChart>
        <c:varyColors val="1"/>
        <c:ser>
          <c:idx val="0"/>
          <c:order val="0"/>
          <c:tx>
            <c:strRef>
              <c:f>Sheet1!$B$1</c:f>
              <c:strCache>
                <c:ptCount val="1"/>
                <c:pt idx="0">
                  <c:v>Overall Churn Rate</c:v>
                </c:pt>
              </c:strCache>
            </c:strRef>
          </c:tx>
          <c:dPt>
            <c:idx val="0"/>
            <c:bubble3D val="0"/>
            <c:spPr>
              <a:solidFill>
                <a:srgbClr val="CC0000"/>
              </a:solidFill>
              <a:ln w="19050">
                <a:solidFill>
                  <a:schemeClr val="lt1"/>
                </a:solidFill>
              </a:ln>
              <a:effectLst/>
            </c:spPr>
            <c:extLst>
              <c:ext xmlns:c16="http://schemas.microsoft.com/office/drawing/2014/chart" uri="{C3380CC4-5D6E-409C-BE32-E72D297353CC}">
                <c16:uniqueId val="{00000001-B239-4BD9-B322-711689363601}"/>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2-B239-4BD9-B322-711689363601}"/>
              </c:ext>
            </c:extLst>
          </c:dPt>
          <c:dLbls>
            <c:dLbl>
              <c:idx val="0"/>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39-4BD9-B322-711689363601}"/>
                </c:ext>
              </c:extLst>
            </c:dLbl>
            <c:dLbl>
              <c:idx val="1"/>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239-4BD9-B322-711689363601}"/>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Sheet1!$A$2:$A$3</c:f>
              <c:strCache>
                <c:ptCount val="2"/>
                <c:pt idx="0">
                  <c:v>Churned Customers</c:v>
                </c:pt>
                <c:pt idx="1">
                  <c:v>Retained Customers</c:v>
                </c:pt>
              </c:strCache>
            </c:strRef>
          </c:cat>
          <c:val>
            <c:numRef>
              <c:f>Sheet1!$B$2:$B$3</c:f>
              <c:numCache>
                <c:formatCode>0.00%</c:formatCode>
                <c:ptCount val="2"/>
                <c:pt idx="0">
                  <c:v>0.47399999999999998</c:v>
                </c:pt>
                <c:pt idx="1">
                  <c:v>0.52600000000000002</c:v>
                </c:pt>
              </c:numCache>
            </c:numRef>
          </c:val>
          <c:extLst>
            <c:ext xmlns:c16="http://schemas.microsoft.com/office/drawing/2014/chart" uri="{C3380CC4-5D6E-409C-BE32-E72D297353CC}">
              <c16:uniqueId val="{00000000-B239-4BD9-B322-711689363601}"/>
            </c:ext>
          </c:extLst>
        </c:ser>
        <c:dLbls>
          <c:dLblPos val="ctr"/>
          <c:showLegendKey val="0"/>
          <c:showVal val="0"/>
          <c:showCatName val="0"/>
          <c:showSerName val="0"/>
          <c:showPercent val="1"/>
          <c:showBubbleSize val="0"/>
          <c:showLeaderLines val="0"/>
        </c:dLbls>
        <c:firstSliceAng val="0"/>
      </c:pieChart>
      <c:spPr>
        <a:noFill/>
        <a:ln>
          <a:noFill/>
        </a:ln>
        <a:effectLst/>
      </c:spPr>
    </c:plotArea>
    <c:legend>
      <c:legendPos val="tr"/>
      <c:layout>
        <c:manualLayout>
          <c:xMode val="edge"/>
          <c:yMode val="edge"/>
          <c:x val="0.65900576470031513"/>
          <c:y val="0.3293104327910174"/>
          <c:w val="0.29916778715208692"/>
          <c:h val="0.219583493628856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none" spc="50" baseline="0">
                <a:solidFill>
                  <a:schemeClr val="tx1">
                    <a:lumMod val="65000"/>
                    <a:lumOff val="35000"/>
                  </a:schemeClr>
                </a:solidFill>
                <a:latin typeface="+mn-lt"/>
                <a:ea typeface="+mn-ea"/>
                <a:cs typeface="+mn-cs"/>
              </a:defRPr>
            </a:pPr>
            <a:r>
              <a:rPr lang="en-US" sz="2000" b="1" dirty="0"/>
              <a:t>Average Daily Viewing Hours by Churn Status</a:t>
            </a:r>
          </a:p>
        </c:rich>
      </c:tx>
      <c:layout>
        <c:manualLayout>
          <c:xMode val="edge"/>
          <c:yMode val="edge"/>
          <c:x val="0.18493560992081165"/>
          <c:y val="1.668947415453139E-2"/>
        </c:manualLayout>
      </c:layout>
      <c:overlay val="0"/>
      <c:spPr>
        <a:noFill/>
        <a:ln>
          <a:noFill/>
        </a:ln>
        <a:effectLst/>
      </c:spPr>
      <c:txPr>
        <a:bodyPr rot="0" spcFirstLastPara="1" vertOverflow="ellipsis" vert="horz" wrap="square" anchor="ctr" anchorCtr="1"/>
        <a:lstStyle/>
        <a:p>
          <a:pPr>
            <a:defRPr sz="2200" b="1" i="0" u="none" strike="noStrike" kern="1200" cap="none"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Daily Viewing Hours Per'!$B$1</c:f>
              <c:strCache>
                <c:ptCount val="1"/>
                <c:pt idx="0">
                  <c:v>Average Daily Viewing Hours</c:v>
                </c:pt>
              </c:strCache>
            </c:strRef>
          </c:tx>
          <c:spPr>
            <a:noFill/>
            <a:ln w="25400" cap="flat" cmpd="sng" algn="ctr">
              <a:solidFill>
                <a:schemeClr val="accent1"/>
              </a:solidFill>
              <a:miter lim="800000"/>
            </a:ln>
            <a:effectLst/>
          </c:spPr>
          <c:invertIfNegative val="0"/>
          <c:dPt>
            <c:idx val="0"/>
            <c:invertIfNegative val="0"/>
            <c:bubble3D val="0"/>
            <c:spPr>
              <a:solidFill>
                <a:srgbClr val="CC0000"/>
              </a:solidFill>
              <a:ln w="25400" cap="flat" cmpd="sng" algn="ctr">
                <a:solidFill>
                  <a:schemeClr val="accent1"/>
                </a:solidFill>
                <a:miter lim="800000"/>
              </a:ln>
              <a:effectLst/>
            </c:spPr>
            <c:extLst>
              <c:ext xmlns:c16="http://schemas.microsoft.com/office/drawing/2014/chart" uri="{C3380CC4-5D6E-409C-BE32-E72D297353CC}">
                <c16:uniqueId val="{00000002-8255-4A25-B1B1-9D77C2E7DAA2}"/>
              </c:ext>
            </c:extLst>
          </c:dPt>
          <c:dPt>
            <c:idx val="1"/>
            <c:invertIfNegative val="0"/>
            <c:bubble3D val="0"/>
            <c:spPr>
              <a:solidFill>
                <a:srgbClr val="0070C0"/>
              </a:solidFill>
              <a:ln w="25400" cap="flat" cmpd="sng" algn="ctr">
                <a:noFill/>
                <a:miter lim="800000"/>
              </a:ln>
              <a:effectLst/>
            </c:spPr>
            <c:extLst>
              <c:ext xmlns:c16="http://schemas.microsoft.com/office/drawing/2014/chart" uri="{C3380CC4-5D6E-409C-BE32-E72D297353CC}">
                <c16:uniqueId val="{00000001-2B4B-4639-802D-B6E4CDE08681}"/>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Daily Viewing Hours Per'!$A$2:$A$3</c:f>
              <c:strCache>
                <c:ptCount val="2"/>
                <c:pt idx="0">
                  <c:v>Customers Retained</c:v>
                </c:pt>
                <c:pt idx="1">
                  <c:v>Customers Churned</c:v>
                </c:pt>
              </c:strCache>
            </c:strRef>
          </c:cat>
          <c:val>
            <c:numRef>
              <c:f>'Average Daily Viewing Hours Per'!$B$2:$B$3</c:f>
              <c:numCache>
                <c:formatCode>0.00</c:formatCode>
                <c:ptCount val="2"/>
                <c:pt idx="0">
                  <c:v>1.32015209125475</c:v>
                </c:pt>
                <c:pt idx="1">
                  <c:v>1.2955696202531599</c:v>
                </c:pt>
              </c:numCache>
            </c:numRef>
          </c:val>
          <c:extLst>
            <c:ext xmlns:c16="http://schemas.microsoft.com/office/drawing/2014/chart" uri="{C3380CC4-5D6E-409C-BE32-E72D297353CC}">
              <c16:uniqueId val="{00000002-2B4B-4639-802D-B6E4CDE08681}"/>
            </c:ext>
          </c:extLst>
        </c:ser>
        <c:dLbls>
          <c:dLblPos val="outEnd"/>
          <c:showLegendKey val="0"/>
          <c:showVal val="1"/>
          <c:showCatName val="0"/>
          <c:showSerName val="0"/>
          <c:showPercent val="0"/>
          <c:showBubbleSize val="0"/>
        </c:dLbls>
        <c:gapWidth val="164"/>
        <c:overlap val="-35"/>
        <c:axId val="2013403360"/>
        <c:axId val="2013412000"/>
      </c:barChart>
      <c:catAx>
        <c:axId val="20134033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50000"/>
                    <a:lumOff val="50000"/>
                  </a:schemeClr>
                </a:solidFill>
                <a:latin typeface="+mn-lt"/>
                <a:ea typeface="+mn-ea"/>
                <a:cs typeface="+mn-cs"/>
              </a:defRPr>
            </a:pPr>
            <a:endParaRPr lang="en-US"/>
          </a:p>
        </c:txPr>
        <c:crossAx val="2013412000"/>
        <c:crosses val="autoZero"/>
        <c:auto val="1"/>
        <c:lblAlgn val="ctr"/>
        <c:lblOffset val="100"/>
        <c:noMultiLvlLbl val="0"/>
      </c:catAx>
      <c:valAx>
        <c:axId val="2013412000"/>
        <c:scaling>
          <c:orientation val="minMax"/>
        </c:scaling>
        <c:delete val="1"/>
        <c:axPos val="l"/>
        <c:numFmt formatCode="0.00" sourceLinked="1"/>
        <c:majorTickMark val="none"/>
        <c:minorTickMark val="none"/>
        <c:tickLblPos val="nextTo"/>
        <c:crossAx val="2013403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800" dirty="0"/>
              <a:t>Average Churn Rate by Customer Age Category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Churn Rate by Customer '!$B$1</c:f>
              <c:strCache>
                <c:ptCount val="1"/>
                <c:pt idx="0">
                  <c:v>Average Churn Rate</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Pt>
            <c:idx val="0"/>
            <c:invertIfNegative val="0"/>
            <c:bubble3D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7C2C-4527-9208-55E098CFAFE7}"/>
              </c:ext>
            </c:extLst>
          </c:dPt>
          <c:dPt>
            <c:idx val="1"/>
            <c:invertIfNegative val="0"/>
            <c:bubble3D val="0"/>
            <c:spPr>
              <a:solidFill>
                <a:srgbClr val="0070C0"/>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4-4428-4F00-88EB-4D97F4212EA2}"/>
              </c:ext>
            </c:extLst>
          </c:dPt>
          <c:dPt>
            <c:idx val="2"/>
            <c:invertIfNegative val="0"/>
            <c:bubble3D val="0"/>
            <c:spPr>
              <a:solidFill>
                <a:srgbClr val="00B050"/>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7C2C-4527-9208-55E098CFAFE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Churn Rate by Customer '!$A$2:$A$4</c:f>
              <c:strCache>
                <c:ptCount val="3"/>
                <c:pt idx="0">
                  <c:v>Youth</c:v>
                </c:pt>
                <c:pt idx="1">
                  <c:v>Adult</c:v>
                </c:pt>
                <c:pt idx="2">
                  <c:v>Senior</c:v>
                </c:pt>
              </c:strCache>
            </c:strRef>
          </c:cat>
          <c:val>
            <c:numRef>
              <c:f>'Average Churn Rate by Customer '!$B$2:$B$4</c:f>
              <c:numCache>
                <c:formatCode>0%</c:formatCode>
                <c:ptCount val="3"/>
                <c:pt idx="0">
                  <c:v>0.48699999999999999</c:v>
                </c:pt>
                <c:pt idx="1">
                  <c:v>0.47299999999999998</c:v>
                </c:pt>
                <c:pt idx="2">
                  <c:v>0.46200000000000002</c:v>
                </c:pt>
              </c:numCache>
            </c:numRef>
          </c:val>
          <c:extLst>
            <c:ext xmlns:c16="http://schemas.microsoft.com/office/drawing/2014/chart" uri="{C3380CC4-5D6E-409C-BE32-E72D297353CC}">
              <c16:uniqueId val="{00000004-7C2C-4527-9208-55E098CFAFE7}"/>
            </c:ext>
          </c:extLst>
        </c:ser>
        <c:dLbls>
          <c:showLegendKey val="0"/>
          <c:showVal val="1"/>
          <c:showCatName val="0"/>
          <c:showSerName val="0"/>
          <c:showPercent val="0"/>
          <c:showBubbleSize val="0"/>
        </c:dLbls>
        <c:gapWidth val="100"/>
        <c:overlap val="-24"/>
        <c:axId val="75557312"/>
        <c:axId val="75559232"/>
      </c:barChart>
      <c:catAx>
        <c:axId val="7555731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559232"/>
        <c:crosses val="autoZero"/>
        <c:auto val="1"/>
        <c:lblAlgn val="ctr"/>
        <c:lblOffset val="100"/>
        <c:noMultiLvlLbl val="0"/>
      </c:catAx>
      <c:valAx>
        <c:axId val="75559232"/>
        <c:scaling>
          <c:orientation val="minMax"/>
        </c:scaling>
        <c:delete val="1"/>
        <c:axPos val="l"/>
        <c:numFmt formatCode="0%" sourceLinked="1"/>
        <c:majorTickMark val="none"/>
        <c:minorTickMark val="none"/>
        <c:tickLblPos val="nextTo"/>
        <c:crossAx val="75557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Average Churn Rate per Support Ticket Category</a:t>
            </a:r>
          </a:p>
        </c:rich>
      </c:tx>
      <c:layout>
        <c:manualLayout>
          <c:xMode val="edge"/>
          <c:yMode val="edge"/>
          <c:x val="0.12953180554065757"/>
          <c:y val="4.30110650569108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Churn Rate by Support T'!$C$1</c:f>
              <c:strCache>
                <c:ptCount val="1"/>
                <c:pt idx="0">
                  <c:v>Average Churn Rate</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9657-49FE-A982-C879C058DBCE}"/>
              </c:ext>
            </c:extLst>
          </c:dPt>
          <c:dPt>
            <c:idx val="1"/>
            <c:invertIfNegative val="0"/>
            <c:bubble3D val="0"/>
            <c:extLst>
              <c:ext xmlns:c16="http://schemas.microsoft.com/office/drawing/2014/chart" uri="{C3380CC4-5D6E-409C-BE32-E72D297353CC}">
                <c16:uniqueId val="{00000003-9657-49FE-A982-C879C058DBCE}"/>
              </c:ext>
            </c:extLst>
          </c:dPt>
          <c:dPt>
            <c:idx val="2"/>
            <c:invertIfNegative val="0"/>
            <c:bubble3D val="0"/>
            <c:spPr>
              <a:solidFill>
                <a:srgbClr val="0070C0"/>
              </a:solidFill>
              <a:ln>
                <a:noFill/>
              </a:ln>
              <a:effectLst/>
            </c:spPr>
            <c:extLst>
              <c:ext xmlns:c16="http://schemas.microsoft.com/office/drawing/2014/chart" uri="{C3380CC4-5D6E-409C-BE32-E72D297353CC}">
                <c16:uniqueId val="{00000004-A6A9-4791-AAC3-6CC4CFBB2ADA}"/>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Churn Rate by Support T'!$B$2:$B$4</c:f>
              <c:strCache>
                <c:ptCount val="3"/>
                <c:pt idx="0">
                  <c:v>High</c:v>
                </c:pt>
                <c:pt idx="1">
                  <c:v>Low</c:v>
                </c:pt>
                <c:pt idx="2">
                  <c:v>Moderate</c:v>
                </c:pt>
              </c:strCache>
            </c:strRef>
          </c:cat>
          <c:val>
            <c:numRef>
              <c:f>'Average Churn Rate by Support T'!$C$2:$C$4</c:f>
              <c:numCache>
                <c:formatCode>0%</c:formatCode>
                <c:ptCount val="3"/>
                <c:pt idx="0">
                  <c:v>0.33</c:v>
                </c:pt>
                <c:pt idx="1">
                  <c:v>0.48</c:v>
                </c:pt>
                <c:pt idx="2">
                  <c:v>0.43</c:v>
                </c:pt>
              </c:numCache>
            </c:numRef>
          </c:val>
          <c:extLst>
            <c:ext xmlns:c16="http://schemas.microsoft.com/office/drawing/2014/chart" uri="{C3380CC4-5D6E-409C-BE32-E72D297353CC}">
              <c16:uniqueId val="{00000004-9657-49FE-A982-C879C058DBCE}"/>
            </c:ext>
          </c:extLst>
        </c:ser>
        <c:dLbls>
          <c:dLblPos val="outEnd"/>
          <c:showLegendKey val="0"/>
          <c:showVal val="1"/>
          <c:showCatName val="0"/>
          <c:showSerName val="0"/>
          <c:showPercent val="0"/>
          <c:showBubbleSize val="0"/>
        </c:dLbls>
        <c:gapWidth val="219"/>
        <c:overlap val="-27"/>
        <c:axId val="2005879136"/>
        <c:axId val="2005885376"/>
      </c:barChart>
      <c:catAx>
        <c:axId val="2005879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05885376"/>
        <c:crosses val="autoZero"/>
        <c:auto val="1"/>
        <c:lblAlgn val="ctr"/>
        <c:lblOffset val="100"/>
        <c:noMultiLvlLbl val="0"/>
      </c:catAx>
      <c:valAx>
        <c:axId val="2005885376"/>
        <c:scaling>
          <c:orientation val="minMax"/>
        </c:scaling>
        <c:delete val="1"/>
        <c:axPos val="l"/>
        <c:numFmt formatCode="0%" sourceLinked="1"/>
        <c:majorTickMark val="none"/>
        <c:minorTickMark val="none"/>
        <c:tickLblPos val="nextTo"/>
        <c:crossAx val="200587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800" dirty="0"/>
              <a:t>Average Churn Rate by Subscription Type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'Average Churn Rate by Subscript'!$B$1</c:f>
              <c:strCache>
                <c:ptCount val="1"/>
                <c:pt idx="0">
                  <c:v>Average Churn Rate</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Pt>
            <c:idx val="0"/>
            <c:invertIfNegative val="0"/>
            <c:bubble3D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77D9-426E-8150-F1950734151C}"/>
              </c:ext>
            </c:extLst>
          </c:dPt>
          <c:dPt>
            <c:idx val="1"/>
            <c:invertIfNegative val="0"/>
            <c:bubble3D val="0"/>
            <c:spPr>
              <a:solidFill>
                <a:srgbClr val="0070C0"/>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6-A2DB-4477-BC7E-6DEF3D0B4A8E}"/>
              </c:ext>
            </c:extLst>
          </c:dPt>
          <c:dPt>
            <c:idx val="2"/>
            <c:invertIfNegative val="0"/>
            <c:bubble3D val="0"/>
            <c:spPr>
              <a:solidFill>
                <a:srgbClr val="7030A0"/>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77D9-426E-8150-F1950734151C}"/>
              </c:ext>
            </c:extLst>
          </c:dPt>
          <c:dPt>
            <c:idx val="3"/>
            <c:invertIfNegative val="0"/>
            <c:bubble3D val="0"/>
            <c:spPr>
              <a:solidFill>
                <a:srgbClr val="00B050"/>
              </a:soli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77D9-426E-8150-F1950734151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Churn Rate by Subscript'!$A$2:$A$5</c:f>
              <c:strCache>
                <c:ptCount val="4"/>
                <c:pt idx="0">
                  <c:v>Premium</c:v>
                </c:pt>
                <c:pt idx="1">
                  <c:v>Standard</c:v>
                </c:pt>
                <c:pt idx="2">
                  <c:v>Free Trial</c:v>
                </c:pt>
                <c:pt idx="3">
                  <c:v>Basic</c:v>
                </c:pt>
              </c:strCache>
            </c:strRef>
          </c:cat>
          <c:val>
            <c:numRef>
              <c:f>'Average Churn Rate by Subscript'!$B$2:$B$5</c:f>
              <c:numCache>
                <c:formatCode>0.0%</c:formatCode>
                <c:ptCount val="4"/>
                <c:pt idx="0">
                  <c:v>0.48599999999999999</c:v>
                </c:pt>
                <c:pt idx="1">
                  <c:v>0.47399999999999998</c:v>
                </c:pt>
                <c:pt idx="2">
                  <c:v>0.46899999999999997</c:v>
                </c:pt>
                <c:pt idx="3">
                  <c:v>0.46500000000000002</c:v>
                </c:pt>
              </c:numCache>
            </c:numRef>
          </c:val>
          <c:extLst>
            <c:ext xmlns:c16="http://schemas.microsoft.com/office/drawing/2014/chart" uri="{C3380CC4-5D6E-409C-BE32-E72D297353CC}">
              <c16:uniqueId val="{00000006-77D9-426E-8150-F1950734151C}"/>
            </c:ext>
          </c:extLst>
        </c:ser>
        <c:dLbls>
          <c:dLblPos val="outEnd"/>
          <c:showLegendKey val="0"/>
          <c:showVal val="1"/>
          <c:showCatName val="0"/>
          <c:showSerName val="0"/>
          <c:showPercent val="0"/>
          <c:showBubbleSize val="0"/>
        </c:dLbls>
        <c:gapWidth val="100"/>
        <c:overlap val="-24"/>
        <c:axId val="2005870016"/>
        <c:axId val="2005894496"/>
      </c:barChart>
      <c:catAx>
        <c:axId val="200587001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005894496"/>
        <c:crosses val="autoZero"/>
        <c:auto val="1"/>
        <c:lblAlgn val="ctr"/>
        <c:lblOffset val="100"/>
        <c:noMultiLvlLbl val="0"/>
      </c:catAx>
      <c:valAx>
        <c:axId val="2005894496"/>
        <c:scaling>
          <c:orientation val="minMax"/>
        </c:scaling>
        <c:delete val="1"/>
        <c:axPos val="l"/>
        <c:numFmt formatCode="0.0%" sourceLinked="1"/>
        <c:majorTickMark val="none"/>
        <c:minorTickMark val="none"/>
        <c:tickLblPos val="nextTo"/>
        <c:crossAx val="200587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a:t>Average Churn Rate by Discount Used </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'Average Churn Rate by Discount '!$B$1</c:f>
              <c:strCache>
                <c:ptCount val="1"/>
                <c:pt idx="0">
                  <c:v>Average Churn Rate</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Pt>
            <c:idx val="0"/>
            <c:invertIfNegative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A2BF-444C-9E12-86728298F1E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'Average Churn Rate by Discount '!$A$2:$A$3</c:f>
              <c:strCache>
                <c:ptCount val="2"/>
                <c:pt idx="0">
                  <c:v>No</c:v>
                </c:pt>
                <c:pt idx="1">
                  <c:v>Yes</c:v>
                </c:pt>
              </c:strCache>
            </c:strRef>
          </c:cat>
          <c:val>
            <c:numRef>
              <c:f>'Average Churn Rate by Discount '!$B$2:$B$3</c:f>
              <c:numCache>
                <c:formatCode>0%</c:formatCode>
                <c:ptCount val="2"/>
                <c:pt idx="0">
                  <c:v>0.5</c:v>
                </c:pt>
                <c:pt idx="1">
                  <c:v>0.45</c:v>
                </c:pt>
              </c:numCache>
            </c:numRef>
          </c:val>
          <c:extLst>
            <c:ext xmlns:c16="http://schemas.microsoft.com/office/drawing/2014/chart" uri="{C3380CC4-5D6E-409C-BE32-E72D297353CC}">
              <c16:uniqueId val="{00000002-A2BF-444C-9E12-86728298F1EC}"/>
            </c:ext>
          </c:extLst>
        </c:ser>
        <c:dLbls>
          <c:showLegendKey val="0"/>
          <c:showVal val="0"/>
          <c:showCatName val="0"/>
          <c:showSerName val="0"/>
          <c:showPercent val="0"/>
          <c:showBubbleSize val="0"/>
        </c:dLbls>
        <c:gapWidth val="100"/>
        <c:overlap val="-24"/>
        <c:axId val="2005859936"/>
        <c:axId val="2005866176"/>
      </c:barChart>
      <c:catAx>
        <c:axId val="2005859936"/>
        <c:scaling>
          <c:orientation val="minMax"/>
        </c:scaling>
        <c:delete val="0"/>
        <c:axPos val="b"/>
        <c:title>
          <c:tx>
            <c:rich>
              <a:bodyPr rot="0" spcFirstLastPara="1" vertOverflow="ellipsis" vert="horz" wrap="square" anchor="ctr" anchorCtr="1"/>
              <a:lstStyle/>
              <a:p>
                <a:pPr>
                  <a:defRPr sz="1400" b="1" i="0" u="none" strike="noStrike" kern="1200" cap="all" baseline="0">
                    <a:solidFill>
                      <a:schemeClr val="bg1"/>
                    </a:solidFill>
                    <a:latin typeface="+mn-lt"/>
                    <a:ea typeface="+mn-ea"/>
                    <a:cs typeface="+mn-cs"/>
                  </a:defRPr>
                </a:pPr>
                <a:r>
                  <a:rPr lang="en-US" sz="1400">
                    <a:solidFill>
                      <a:schemeClr val="bg1"/>
                    </a:solidFill>
                  </a:rPr>
                  <a:t>Discount Used</a:t>
                </a:r>
              </a:p>
            </c:rich>
          </c:tx>
          <c:layout>
            <c:manualLayout>
              <c:xMode val="edge"/>
              <c:yMode val="edge"/>
              <c:x val="0.38480325068814669"/>
              <c:y val="0.9051827277035247"/>
            </c:manualLayout>
          </c:layout>
          <c:overlay val="0"/>
          <c:spPr>
            <a:noFill/>
            <a:ln>
              <a:noFill/>
            </a:ln>
            <a:effectLst/>
          </c:spPr>
          <c:txPr>
            <a:bodyPr rot="0" spcFirstLastPara="1" vertOverflow="ellipsis" vert="horz" wrap="square" anchor="ctr" anchorCtr="1"/>
            <a:lstStyle/>
            <a:p>
              <a:pPr>
                <a:defRPr sz="14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mn-lt"/>
                <a:ea typeface="+mn-ea"/>
                <a:cs typeface="+mn-cs"/>
              </a:defRPr>
            </a:pPr>
            <a:endParaRPr lang="en-US"/>
          </a:p>
        </c:txPr>
        <c:crossAx val="2005866176"/>
        <c:crosses val="autoZero"/>
        <c:auto val="1"/>
        <c:lblAlgn val="ctr"/>
        <c:lblOffset val="100"/>
        <c:noMultiLvlLbl val="0"/>
      </c:catAx>
      <c:valAx>
        <c:axId val="2005866176"/>
        <c:scaling>
          <c:orientation val="minMax"/>
        </c:scaling>
        <c:delete val="1"/>
        <c:axPos val="l"/>
        <c:title>
          <c:tx>
            <c:rich>
              <a:bodyPr rot="-5400000" spcFirstLastPara="1" vertOverflow="ellipsis" vert="horz" wrap="square" anchor="ctr" anchorCtr="1"/>
              <a:lstStyle/>
              <a:p>
                <a:pPr>
                  <a:defRPr sz="1400" b="1" i="0" u="none" strike="noStrike" kern="1200" cap="all" baseline="0">
                    <a:solidFill>
                      <a:schemeClr val="bg1"/>
                    </a:solidFill>
                    <a:latin typeface="+mn-lt"/>
                    <a:ea typeface="+mn-ea"/>
                    <a:cs typeface="+mn-cs"/>
                  </a:defRPr>
                </a:pPr>
                <a:r>
                  <a:rPr lang="en-US" sz="1400">
                    <a:solidFill>
                      <a:schemeClr val="bg1"/>
                    </a:solidFill>
                  </a:rPr>
                  <a:t>Average Churn Rate</a:t>
                </a:r>
              </a:p>
            </c:rich>
          </c:tx>
          <c:overlay val="0"/>
          <c:spPr>
            <a:noFill/>
            <a:ln>
              <a:noFill/>
            </a:ln>
            <a:effectLst/>
          </c:spPr>
          <c:txPr>
            <a:bodyPr rot="-5400000" spcFirstLastPara="1" vertOverflow="ellipsis" vert="horz" wrap="square" anchor="ctr" anchorCtr="1"/>
            <a:lstStyle/>
            <a:p>
              <a:pPr>
                <a:defRPr sz="1400" b="1" i="0" u="none" strike="noStrike" kern="1200" cap="all" baseline="0">
                  <a:solidFill>
                    <a:schemeClr val="bg1"/>
                  </a:solidFill>
                  <a:latin typeface="+mn-lt"/>
                  <a:ea typeface="+mn-ea"/>
                  <a:cs typeface="+mn-cs"/>
                </a:defRPr>
              </a:pPr>
              <a:endParaRPr lang="en-US"/>
            </a:p>
          </c:txPr>
        </c:title>
        <c:numFmt formatCode="0%" sourceLinked="1"/>
        <c:majorTickMark val="none"/>
        <c:minorTickMark val="none"/>
        <c:tickLblPos val="nextTo"/>
        <c:crossAx val="2005859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dirty="0"/>
              <a:t>Average Churn Rate by Auto Renewal Status</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'Average Churn Rate by Auto Rene'!$B$1</c:f>
              <c:strCache>
                <c:ptCount val="1"/>
                <c:pt idx="0">
                  <c:v>Average Churn Rate</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Pt>
            <c:idx val="1"/>
            <c:invertIfNegative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6E66-42CD-862C-7A4CF1C489F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'Average Churn Rate by Auto Rene'!$A$2:$A$3</c:f>
              <c:strCache>
                <c:ptCount val="2"/>
                <c:pt idx="0">
                  <c:v>No</c:v>
                </c:pt>
                <c:pt idx="1">
                  <c:v>Yes</c:v>
                </c:pt>
              </c:strCache>
            </c:strRef>
          </c:cat>
          <c:val>
            <c:numRef>
              <c:f>'Average Churn Rate by Auto Rene'!$B$2:$B$3</c:f>
              <c:numCache>
                <c:formatCode>0%</c:formatCode>
                <c:ptCount val="2"/>
                <c:pt idx="0">
                  <c:v>0.46</c:v>
                </c:pt>
                <c:pt idx="1">
                  <c:v>0.49</c:v>
                </c:pt>
              </c:numCache>
            </c:numRef>
          </c:val>
          <c:extLst>
            <c:ext xmlns:c16="http://schemas.microsoft.com/office/drawing/2014/chart" uri="{C3380CC4-5D6E-409C-BE32-E72D297353CC}">
              <c16:uniqueId val="{00000002-6E66-42CD-862C-7A4CF1C489F2}"/>
            </c:ext>
          </c:extLst>
        </c:ser>
        <c:dLbls>
          <c:dLblPos val="outEnd"/>
          <c:showLegendKey val="0"/>
          <c:showVal val="1"/>
          <c:showCatName val="0"/>
          <c:showSerName val="0"/>
          <c:showPercent val="0"/>
          <c:showBubbleSize val="0"/>
        </c:dLbls>
        <c:gapWidth val="100"/>
        <c:overlap val="-24"/>
        <c:axId val="2005863776"/>
        <c:axId val="2005839296"/>
      </c:barChart>
      <c:catAx>
        <c:axId val="20058637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05839296"/>
        <c:crosses val="autoZero"/>
        <c:auto val="1"/>
        <c:lblAlgn val="ctr"/>
        <c:lblOffset val="100"/>
        <c:noMultiLvlLbl val="0"/>
      </c:catAx>
      <c:valAx>
        <c:axId val="2005839296"/>
        <c:scaling>
          <c:orientation val="minMax"/>
        </c:scaling>
        <c:delete val="1"/>
        <c:axPos val="l"/>
        <c:numFmt formatCode="0%" sourceLinked="1"/>
        <c:majorTickMark val="none"/>
        <c:minorTickMark val="none"/>
        <c:tickLblPos val="nextTo"/>
        <c:crossAx val="2005863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t>Average Monthly Viewing</a:t>
            </a:r>
            <a:r>
              <a:rPr lang="en-US" sz="1800" baseline="0" dirty="0"/>
              <a:t> </a:t>
            </a:r>
            <a:r>
              <a:rPr lang="en-US" sz="1800" dirty="0"/>
              <a:t>Hours per Churn Risk Category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'Average of Monthly_Viewing_Hour'!$B$1</c:f>
              <c:strCache>
                <c:ptCount val="1"/>
                <c:pt idx="0">
                  <c:v>Average of Monthly_Viewing_Hours</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dPt>
            <c:idx val="0"/>
            <c:invertIfNegative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7B94-4677-B8E6-A3EE16FBFD59}"/>
              </c:ext>
            </c:extLst>
          </c:dPt>
          <c:dPt>
            <c:idx val="1"/>
            <c:invertIfNegative val="0"/>
            <c:bubble3D val="0"/>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7B94-4677-B8E6-A3EE16FBFD59}"/>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'Average of Monthly_Viewing_Hour'!$A$2:$A$4</c:f>
              <c:strCache>
                <c:ptCount val="3"/>
                <c:pt idx="0">
                  <c:v>High Risk</c:v>
                </c:pt>
                <c:pt idx="1">
                  <c:v>Low Risk</c:v>
                </c:pt>
                <c:pt idx="2">
                  <c:v>Moderate Risk</c:v>
                </c:pt>
              </c:strCache>
            </c:strRef>
          </c:cat>
          <c:val>
            <c:numRef>
              <c:f>'Average of Monthly_Viewing_Hour'!$B$2:$B$4</c:f>
              <c:numCache>
                <c:formatCode>0.0</c:formatCode>
                <c:ptCount val="3"/>
                <c:pt idx="0">
                  <c:v>37.726058631921802</c:v>
                </c:pt>
                <c:pt idx="1">
                  <c:v>54.857407407407401</c:v>
                </c:pt>
                <c:pt idx="2">
                  <c:v>41.383734939759002</c:v>
                </c:pt>
              </c:numCache>
            </c:numRef>
          </c:val>
          <c:extLst>
            <c:ext xmlns:c16="http://schemas.microsoft.com/office/drawing/2014/chart" uri="{C3380CC4-5D6E-409C-BE32-E72D297353CC}">
              <c16:uniqueId val="{00000004-7B94-4677-B8E6-A3EE16FBFD59}"/>
            </c:ext>
          </c:extLst>
        </c:ser>
        <c:dLbls>
          <c:dLblPos val="outEnd"/>
          <c:showLegendKey val="0"/>
          <c:showVal val="1"/>
          <c:showCatName val="0"/>
          <c:showSerName val="0"/>
          <c:showPercent val="0"/>
          <c:showBubbleSize val="0"/>
        </c:dLbls>
        <c:gapWidth val="100"/>
        <c:overlap val="-24"/>
        <c:axId val="5469936"/>
        <c:axId val="5470416"/>
      </c:barChart>
      <c:catAx>
        <c:axId val="5469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1" i="0" u="none" strike="noStrike" kern="1200" baseline="0">
                <a:solidFill>
                  <a:schemeClr val="lt1">
                    <a:lumMod val="85000"/>
                  </a:schemeClr>
                </a:solidFill>
                <a:latin typeface="+mn-lt"/>
                <a:ea typeface="+mn-ea"/>
                <a:cs typeface="+mn-cs"/>
              </a:defRPr>
            </a:pPr>
            <a:endParaRPr lang="en-US"/>
          </a:p>
        </c:txPr>
        <c:crossAx val="5470416"/>
        <c:crosses val="autoZero"/>
        <c:auto val="1"/>
        <c:lblAlgn val="ctr"/>
        <c:lblOffset val="100"/>
        <c:noMultiLvlLbl val="0"/>
      </c:catAx>
      <c:valAx>
        <c:axId val="5470416"/>
        <c:scaling>
          <c:orientation val="minMax"/>
        </c:scaling>
        <c:delete val="1"/>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crossAx val="5469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bg1"/>
    </cs:fontRef>
    <cs:spPr>
      <a:solidFill>
        <a:schemeClr val="tx1">
          <a:lumMod val="35000"/>
          <a:lumOff val="65000"/>
        </a:schemeClr>
      </a:solidFill>
    </cs:spPr>
    <cs:defRPr sz="1197"/>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2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AB3B7C9-EEB3-4ACC-A653-3E72DEA95A95}" type="datetimeFigureOut">
              <a:rPr lang="en-US" smtClean="0"/>
              <a:t>6/9/2025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43616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3B7C9-EEB3-4ACC-A653-3E72DEA95A95}"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1833702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B3B7C9-EEB3-4ACC-A653-3E72DEA95A95}" type="datetimeFigureOut">
              <a:rPr lang="en-US" smtClean="0"/>
              <a:t>6/9/2025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2179389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B3B7C9-EEB3-4ACC-A653-3E72DEA95A95}" type="datetimeFigureOut">
              <a:rPr lang="en-US" smtClean="0"/>
              <a:t>6/9/2025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75C224F-C74C-41A0-90AF-325CAD9894D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889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AB3B7C9-EEB3-4ACC-A653-3E72DEA95A95}" type="datetimeFigureOut">
              <a:rPr lang="en-US" smtClean="0"/>
              <a:t>6/9/2025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2650639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B3B7C9-EEB3-4ACC-A653-3E72DEA95A95}"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3105961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B3B7C9-EEB3-4ACC-A653-3E72DEA95A95}"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12001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3B7C9-EEB3-4ACC-A653-3E72DEA95A95}"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1784919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AB3B7C9-EEB3-4ACC-A653-3E72DEA95A95}" type="datetimeFigureOut">
              <a:rPr lang="en-US" smtClean="0"/>
              <a:t>6/9/2025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246780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B3B7C9-EEB3-4ACC-A653-3E72DEA95A95}"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335545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AB3B7C9-EEB3-4ACC-A653-3E72DEA95A95}" type="datetimeFigureOut">
              <a:rPr lang="en-US" smtClean="0"/>
              <a:t>6/9/2025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391754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B3B7C9-EEB3-4ACC-A653-3E72DEA95A95}"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3264623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B3B7C9-EEB3-4ACC-A653-3E72DEA95A95}" type="datetimeFigureOut">
              <a:rPr lang="en-US" smtClean="0"/>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409431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B3B7C9-EEB3-4ACC-A653-3E72DEA95A95}"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27395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B3B7C9-EEB3-4ACC-A653-3E72DEA95A95}" type="datetimeFigureOut">
              <a:rPr lang="en-US" smtClean="0"/>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370849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3B7C9-EEB3-4ACC-A653-3E72DEA95A95}"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77740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B3B7C9-EEB3-4ACC-A653-3E72DEA95A95}"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5C224F-C74C-41A0-90AF-325CAD9894D3}" type="slidenum">
              <a:rPr lang="en-US" smtClean="0"/>
              <a:t>‹#›</a:t>
            </a:fld>
            <a:endParaRPr lang="en-US"/>
          </a:p>
        </p:txBody>
      </p:sp>
    </p:spTree>
    <p:extLst>
      <p:ext uri="{BB962C8B-B14F-4D97-AF65-F5344CB8AC3E}">
        <p14:creationId xmlns:p14="http://schemas.microsoft.com/office/powerpoint/2010/main" val="3771635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B3B7C9-EEB3-4ACC-A653-3E72DEA95A95}" type="datetimeFigureOut">
              <a:rPr lang="en-US" smtClean="0"/>
              <a:t>6/9/2025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5C224F-C74C-41A0-90AF-325CAD9894D3}" type="slidenum">
              <a:rPr lang="en-US" smtClean="0"/>
              <a:t>‹#›</a:t>
            </a:fld>
            <a:endParaRPr lang="en-US"/>
          </a:p>
        </p:txBody>
      </p:sp>
    </p:spTree>
    <p:extLst>
      <p:ext uri="{BB962C8B-B14F-4D97-AF65-F5344CB8AC3E}">
        <p14:creationId xmlns:p14="http://schemas.microsoft.com/office/powerpoint/2010/main" val="3843411329"/>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AED0-8562-E694-71D6-D1A8484C9C9F}"/>
              </a:ext>
            </a:extLst>
          </p:cNvPr>
          <p:cNvSpPr>
            <a:spLocks noGrp="1"/>
          </p:cNvSpPr>
          <p:nvPr>
            <p:ph type="ctrTitle"/>
          </p:nvPr>
        </p:nvSpPr>
        <p:spPr>
          <a:xfrm>
            <a:off x="1489587" y="1189703"/>
            <a:ext cx="10230464" cy="2319986"/>
          </a:xfrm>
        </p:spPr>
        <p:txBody>
          <a:bodyPr>
            <a:normAutofit fontScale="90000"/>
          </a:bodyPr>
          <a:lstStyle/>
          <a:p>
            <a:r>
              <a:rPr lang="en-US" b="1" dirty="0">
                <a:solidFill>
                  <a:srgbClr val="00B0F0"/>
                </a:solidFill>
                <a:latin typeface="Cambria" panose="02040503050406030204" pitchFamily="18" charset="0"/>
                <a:ea typeface="Cambria" panose="02040503050406030204" pitchFamily="18" charset="0"/>
              </a:rPr>
              <a:t>Analyzing Customer Churn for a Subscription-Based Streaming Service</a:t>
            </a:r>
          </a:p>
        </p:txBody>
      </p:sp>
      <p:sp>
        <p:nvSpPr>
          <p:cNvPr id="3" name="Subtitle 2">
            <a:extLst>
              <a:ext uri="{FF2B5EF4-FFF2-40B4-BE49-F238E27FC236}">
                <a16:creationId xmlns:a16="http://schemas.microsoft.com/office/drawing/2014/main" id="{6F443C5B-2952-FC55-A71A-E1673CC6E2E7}"/>
              </a:ext>
            </a:extLst>
          </p:cNvPr>
          <p:cNvSpPr>
            <a:spLocks noGrp="1"/>
          </p:cNvSpPr>
          <p:nvPr>
            <p:ph type="subTitle" idx="1"/>
          </p:nvPr>
        </p:nvSpPr>
        <p:spPr>
          <a:xfrm>
            <a:off x="1489587" y="4074651"/>
            <a:ext cx="9448800" cy="1913193"/>
          </a:xfrm>
        </p:spPr>
        <p:txBody>
          <a:bodyPr>
            <a:normAutofit lnSpcReduction="10000"/>
          </a:bodyPr>
          <a:lstStyle/>
          <a:p>
            <a:r>
              <a:rPr lang="en-US" b="1" dirty="0"/>
              <a:t>By: </a:t>
            </a:r>
            <a:r>
              <a:rPr lang="en-US" b="1" dirty="0">
                <a:solidFill>
                  <a:schemeClr val="accent2">
                    <a:lumMod val="60000"/>
                    <a:lumOff val="40000"/>
                  </a:schemeClr>
                </a:solidFill>
              </a:rPr>
              <a:t>Edwin Mwaniki</a:t>
            </a:r>
          </a:p>
          <a:p>
            <a:endParaRPr lang="en-US" b="1" dirty="0"/>
          </a:p>
          <a:p>
            <a:r>
              <a:rPr lang="en-US" b="1" dirty="0"/>
              <a:t>Tools Used: </a:t>
            </a:r>
            <a:r>
              <a:rPr lang="en-US" b="1" dirty="0">
                <a:solidFill>
                  <a:schemeClr val="accent2">
                    <a:lumMod val="60000"/>
                    <a:lumOff val="40000"/>
                  </a:schemeClr>
                </a:solidFill>
              </a:rPr>
              <a:t>Excel, Visual Studio Code, Power BI, Power Point</a:t>
            </a:r>
          </a:p>
          <a:p>
            <a:endParaRPr lang="en-US" b="1" dirty="0"/>
          </a:p>
          <a:p>
            <a:r>
              <a:rPr lang="en-US" b="1" dirty="0"/>
              <a:t>Language Used: </a:t>
            </a:r>
            <a:r>
              <a:rPr lang="en-US" b="1" dirty="0">
                <a:solidFill>
                  <a:schemeClr val="accent2">
                    <a:lumMod val="60000"/>
                    <a:lumOff val="40000"/>
                  </a:schemeClr>
                </a:solidFill>
              </a:rPr>
              <a:t>Python</a:t>
            </a:r>
          </a:p>
          <a:p>
            <a:endParaRPr lang="en-US" dirty="0"/>
          </a:p>
        </p:txBody>
      </p:sp>
    </p:spTree>
    <p:extLst>
      <p:ext uri="{BB962C8B-B14F-4D97-AF65-F5344CB8AC3E}">
        <p14:creationId xmlns:p14="http://schemas.microsoft.com/office/powerpoint/2010/main" val="542843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7A40-5ABF-CF96-2AF2-A1961A6D2D49}"/>
              </a:ext>
            </a:extLst>
          </p:cNvPr>
          <p:cNvSpPr>
            <a:spLocks noGrp="1"/>
          </p:cNvSpPr>
          <p:nvPr>
            <p:ph type="title"/>
          </p:nvPr>
        </p:nvSpPr>
        <p:spPr>
          <a:xfrm>
            <a:off x="2556387" y="669192"/>
            <a:ext cx="9409470" cy="966103"/>
          </a:xfrm>
        </p:spPr>
        <p:txBody>
          <a:bodyPr>
            <a:noAutofit/>
          </a:bodyPr>
          <a:lstStyle/>
          <a:p>
            <a:r>
              <a:rPr lang="en-US" sz="3200" b="1" i="1" dirty="0">
                <a:solidFill>
                  <a:srgbClr val="00B0F0"/>
                </a:solidFill>
              </a:rPr>
              <a:t>Average Churn Rate by Subscription Type</a:t>
            </a:r>
          </a:p>
        </p:txBody>
      </p:sp>
      <p:graphicFrame>
        <p:nvGraphicFramePr>
          <p:cNvPr id="4" name="Content Placeholder 3">
            <a:extLst>
              <a:ext uri="{FF2B5EF4-FFF2-40B4-BE49-F238E27FC236}">
                <a16:creationId xmlns:a16="http://schemas.microsoft.com/office/drawing/2014/main" id="{CCCBE3B5-F54A-E2A9-9567-7C367F7F14EC}"/>
              </a:ext>
            </a:extLst>
          </p:cNvPr>
          <p:cNvGraphicFramePr>
            <a:graphicFrameLocks noGrp="1"/>
          </p:cNvGraphicFramePr>
          <p:nvPr>
            <p:ph idx="1"/>
            <p:extLst>
              <p:ext uri="{D42A27DB-BD31-4B8C-83A1-F6EECF244321}">
                <p14:modId xmlns:p14="http://schemas.microsoft.com/office/powerpoint/2010/main" val="1080046019"/>
              </p:ext>
            </p:extLst>
          </p:nvPr>
        </p:nvGraphicFramePr>
        <p:xfrm>
          <a:off x="5742039" y="1995948"/>
          <a:ext cx="5958347" cy="403122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5E3DF11-9BF5-7902-065A-35E7D24BC59F}"/>
              </a:ext>
            </a:extLst>
          </p:cNvPr>
          <p:cNvSpPr txBox="1"/>
          <p:nvPr/>
        </p:nvSpPr>
        <p:spPr>
          <a:xfrm>
            <a:off x="408039" y="2169753"/>
            <a:ext cx="4807974"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The Premium subscription plan had the highest average churn rate (48.6%) while the Basic subscription plan had the least churn rate (46.5%)</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However, there was very little difference among the churn rates across the various subscription types. This could point towards the subscription plans offered not being attractive enough to the customers to enhance retention.</a:t>
            </a:r>
          </a:p>
        </p:txBody>
      </p:sp>
    </p:spTree>
    <p:extLst>
      <p:ext uri="{BB962C8B-B14F-4D97-AF65-F5344CB8AC3E}">
        <p14:creationId xmlns:p14="http://schemas.microsoft.com/office/powerpoint/2010/main" val="1349395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142DF-234B-FB49-6420-0542A8543185}"/>
              </a:ext>
            </a:extLst>
          </p:cNvPr>
          <p:cNvSpPr>
            <a:spLocks noGrp="1"/>
          </p:cNvSpPr>
          <p:nvPr>
            <p:ph type="title"/>
          </p:nvPr>
        </p:nvSpPr>
        <p:spPr>
          <a:xfrm>
            <a:off x="3376150" y="481781"/>
            <a:ext cx="8497529" cy="1042220"/>
          </a:xfrm>
        </p:spPr>
        <p:txBody>
          <a:bodyPr>
            <a:normAutofit/>
          </a:bodyPr>
          <a:lstStyle/>
          <a:p>
            <a:r>
              <a:rPr lang="en-US" sz="3200" b="1" i="1" dirty="0">
                <a:solidFill>
                  <a:srgbClr val="00B0F0"/>
                </a:solidFill>
              </a:rPr>
              <a:t>Average Churn Rate by Discount Offer Used</a:t>
            </a:r>
          </a:p>
        </p:txBody>
      </p:sp>
      <p:graphicFrame>
        <p:nvGraphicFramePr>
          <p:cNvPr id="4" name="Content Placeholder 3">
            <a:extLst>
              <a:ext uri="{FF2B5EF4-FFF2-40B4-BE49-F238E27FC236}">
                <a16:creationId xmlns:a16="http://schemas.microsoft.com/office/drawing/2014/main" id="{ADB6D661-5684-112C-7473-6183B24CB9AF}"/>
              </a:ext>
            </a:extLst>
          </p:cNvPr>
          <p:cNvGraphicFramePr>
            <a:graphicFrameLocks noGrp="1"/>
          </p:cNvGraphicFramePr>
          <p:nvPr>
            <p:ph idx="1"/>
            <p:extLst>
              <p:ext uri="{D42A27DB-BD31-4B8C-83A1-F6EECF244321}">
                <p14:modId xmlns:p14="http://schemas.microsoft.com/office/powerpoint/2010/main" val="1234522346"/>
              </p:ext>
            </p:extLst>
          </p:nvPr>
        </p:nvGraphicFramePr>
        <p:xfrm>
          <a:off x="5506065" y="1825625"/>
          <a:ext cx="5847735"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FD02123-FC30-5907-771D-9C1C9B7ABF48}"/>
              </a:ext>
            </a:extLst>
          </p:cNvPr>
          <p:cNvSpPr txBox="1"/>
          <p:nvPr/>
        </p:nvSpPr>
        <p:spPr>
          <a:xfrm>
            <a:off x="838199" y="1825625"/>
            <a:ext cx="4225413" cy="3416320"/>
          </a:xfrm>
          <a:prstGeom prst="rect">
            <a:avLst/>
          </a:prstGeom>
          <a:noFill/>
        </p:spPr>
        <p:txBody>
          <a:bodyPr wrap="square" rtlCol="0">
            <a:spAutoFit/>
          </a:bodyPr>
          <a:lstStyle/>
          <a:p>
            <a:pPr marL="285750" indent="-285750">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Customers that had used the discount offered upon joining the service had a slightly lower average churn rate (45%) compared to those who had not used the discount (50%).</a:t>
            </a:r>
          </a:p>
          <a:p>
            <a:pPr marL="285750" indent="-285750">
              <a:buFont typeface="Wingdings" panose="05000000000000000000" pitchFamily="2" charset="2"/>
              <a:buChar char="Ø"/>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However, overall, there was not much difference between the two and further analysis is needed to determine why the discounts offered are not effective at retaining customers long term.</a:t>
            </a:r>
          </a:p>
          <a:p>
            <a:endParaRPr lang="en-US" dirty="0"/>
          </a:p>
        </p:txBody>
      </p:sp>
    </p:spTree>
    <p:extLst>
      <p:ext uri="{BB962C8B-B14F-4D97-AF65-F5344CB8AC3E}">
        <p14:creationId xmlns:p14="http://schemas.microsoft.com/office/powerpoint/2010/main" val="3639491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5620-FC71-3B6B-A7E3-74DFA6D5F9A2}"/>
              </a:ext>
            </a:extLst>
          </p:cNvPr>
          <p:cNvSpPr>
            <a:spLocks noGrp="1"/>
          </p:cNvSpPr>
          <p:nvPr>
            <p:ph type="title"/>
          </p:nvPr>
        </p:nvSpPr>
        <p:spPr>
          <a:xfrm>
            <a:off x="3848098" y="443472"/>
            <a:ext cx="8104239" cy="1084092"/>
          </a:xfrm>
        </p:spPr>
        <p:txBody>
          <a:bodyPr>
            <a:normAutofit/>
          </a:bodyPr>
          <a:lstStyle/>
          <a:p>
            <a:r>
              <a:rPr lang="en-US" sz="3200" b="1" i="1" dirty="0">
                <a:solidFill>
                  <a:srgbClr val="00B0F0"/>
                </a:solidFill>
              </a:rPr>
              <a:t>Average Churn Rate by Auto Renewal Status</a:t>
            </a:r>
          </a:p>
        </p:txBody>
      </p:sp>
      <p:graphicFrame>
        <p:nvGraphicFramePr>
          <p:cNvPr id="4" name="Content Placeholder 3">
            <a:extLst>
              <a:ext uri="{FF2B5EF4-FFF2-40B4-BE49-F238E27FC236}">
                <a16:creationId xmlns:a16="http://schemas.microsoft.com/office/drawing/2014/main" id="{F9DE48B9-22D5-8645-33EC-6210860D00EB}"/>
              </a:ext>
            </a:extLst>
          </p:cNvPr>
          <p:cNvGraphicFramePr>
            <a:graphicFrameLocks noGrp="1"/>
          </p:cNvGraphicFramePr>
          <p:nvPr>
            <p:ph idx="1"/>
            <p:extLst>
              <p:ext uri="{D42A27DB-BD31-4B8C-83A1-F6EECF244321}">
                <p14:modId xmlns:p14="http://schemas.microsoft.com/office/powerpoint/2010/main" val="4019483789"/>
              </p:ext>
            </p:extLst>
          </p:nvPr>
        </p:nvGraphicFramePr>
        <p:xfrm>
          <a:off x="5810865" y="1825625"/>
          <a:ext cx="5542935"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974C624-6D06-8F22-EDBD-F2E7AACD3909}"/>
              </a:ext>
            </a:extLst>
          </p:cNvPr>
          <p:cNvSpPr txBox="1"/>
          <p:nvPr/>
        </p:nvSpPr>
        <p:spPr>
          <a:xfrm>
            <a:off x="838200" y="1914116"/>
            <a:ext cx="4146755" cy="3416320"/>
          </a:xfrm>
          <a:prstGeom prst="rect">
            <a:avLst/>
          </a:prstGeom>
          <a:noFill/>
        </p:spPr>
        <p:txBody>
          <a:bodyPr wrap="square" rtlCol="0">
            <a:spAutoFit/>
          </a:bodyPr>
          <a:lstStyle/>
          <a:p>
            <a:pPr marL="285750" indent="-285750">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Customers who had the auto renewal option enabled had a slightly higher average churn rate (49%) compared to those who had disabled it (46%).</a:t>
            </a:r>
          </a:p>
          <a:p>
            <a:pPr marL="285750" indent="-285750">
              <a:buFont typeface="Wingdings" panose="05000000000000000000" pitchFamily="2" charset="2"/>
              <a:buChar char="Ø"/>
            </a:pP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kern="100" dirty="0">
                <a:latin typeface="Times New Roman" panose="02020603050405020304" pitchFamily="18" charset="0"/>
                <a:ea typeface="Calibri" panose="020F0502020204030204" pitchFamily="34" charset="0"/>
                <a:cs typeface="Times New Roman" panose="02020603050405020304" pitchFamily="18" charset="0"/>
              </a:rPr>
              <a:t>This is also unusual as we would expect those with auto renewal enabled would have less churn than those without. Despite the relatively small difference in churn rates, a deeper dive might still be needed to explain this.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0498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8D01-1E8B-EA22-5219-3CF860DF45BC}"/>
              </a:ext>
            </a:extLst>
          </p:cNvPr>
          <p:cNvSpPr>
            <a:spLocks noGrp="1"/>
          </p:cNvSpPr>
          <p:nvPr>
            <p:ph type="title"/>
          </p:nvPr>
        </p:nvSpPr>
        <p:spPr>
          <a:xfrm>
            <a:off x="3347884" y="540774"/>
            <a:ext cx="8610600" cy="1002890"/>
          </a:xfrm>
        </p:spPr>
        <p:txBody>
          <a:bodyPr>
            <a:normAutofit/>
          </a:bodyPr>
          <a:lstStyle/>
          <a:p>
            <a:r>
              <a:rPr lang="en-US" sz="3200" b="1" i="1" dirty="0">
                <a:solidFill>
                  <a:srgbClr val="00B0F0"/>
                </a:solidFill>
              </a:rPr>
              <a:t>Average Monthly Viewing Hours per Churn Risk CATEGORY</a:t>
            </a:r>
          </a:p>
        </p:txBody>
      </p:sp>
      <p:graphicFrame>
        <p:nvGraphicFramePr>
          <p:cNvPr id="8" name="Content Placeholder 7">
            <a:extLst>
              <a:ext uri="{FF2B5EF4-FFF2-40B4-BE49-F238E27FC236}">
                <a16:creationId xmlns:a16="http://schemas.microsoft.com/office/drawing/2014/main" id="{8F4E21E2-49E0-F7E7-2D24-2CA9E5888BD3}"/>
              </a:ext>
            </a:extLst>
          </p:cNvPr>
          <p:cNvGraphicFramePr>
            <a:graphicFrameLocks noGrp="1"/>
          </p:cNvGraphicFramePr>
          <p:nvPr>
            <p:ph idx="1"/>
            <p:extLst>
              <p:ext uri="{D42A27DB-BD31-4B8C-83A1-F6EECF244321}">
                <p14:modId xmlns:p14="http://schemas.microsoft.com/office/powerpoint/2010/main" val="4079988589"/>
              </p:ext>
            </p:extLst>
          </p:nvPr>
        </p:nvGraphicFramePr>
        <p:xfrm>
          <a:off x="5506066" y="1825625"/>
          <a:ext cx="5847734"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9A2D6F94-4953-C51A-C8CD-24E9967F5182}"/>
              </a:ext>
            </a:extLst>
          </p:cNvPr>
          <p:cNvSpPr txBox="1"/>
          <p:nvPr/>
        </p:nvSpPr>
        <p:spPr>
          <a:xfrm>
            <a:off x="838200" y="1825625"/>
            <a:ext cx="4136922" cy="3693319"/>
          </a:xfrm>
          <a:prstGeom prst="rect">
            <a:avLst/>
          </a:prstGeom>
          <a:noFill/>
        </p:spPr>
        <p:txBody>
          <a:bodyPr wrap="square" rtlCol="0">
            <a:spAutoFit/>
          </a:bodyPr>
          <a:lstStyle/>
          <a:p>
            <a:r>
              <a:rPr lang="en-US" dirty="0"/>
              <a:t>Customers in the High Churn Risk category spent the least amount of time per month using the service (37.7 hours) while those in the Low Churn Risk Category spent the most (54.9 hours)</a:t>
            </a:r>
          </a:p>
          <a:p>
            <a:endParaRPr lang="en-US" dirty="0"/>
          </a:p>
          <a:p>
            <a:r>
              <a:rPr lang="en-US" dirty="0"/>
              <a:t>This is consistent with the findings of churned customers having lesser average daily viewing hours than retained customers.</a:t>
            </a:r>
          </a:p>
          <a:p>
            <a:endParaRPr lang="en-US" dirty="0"/>
          </a:p>
          <a:p>
            <a:endParaRPr lang="en-US" dirty="0"/>
          </a:p>
          <a:p>
            <a:endParaRPr lang="en-US" dirty="0"/>
          </a:p>
        </p:txBody>
      </p:sp>
    </p:spTree>
    <p:extLst>
      <p:ext uri="{BB962C8B-B14F-4D97-AF65-F5344CB8AC3E}">
        <p14:creationId xmlns:p14="http://schemas.microsoft.com/office/powerpoint/2010/main" val="411459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4130-B2A4-1CC1-2F90-598B68EF40B3}"/>
              </a:ext>
            </a:extLst>
          </p:cNvPr>
          <p:cNvSpPr>
            <a:spLocks noGrp="1"/>
          </p:cNvSpPr>
          <p:nvPr>
            <p:ph type="title"/>
          </p:nvPr>
        </p:nvSpPr>
        <p:spPr>
          <a:xfrm>
            <a:off x="5594554" y="299885"/>
            <a:ext cx="5759245" cy="614515"/>
          </a:xfrm>
        </p:spPr>
        <p:txBody>
          <a:bodyPr>
            <a:normAutofit fontScale="90000"/>
          </a:bodyPr>
          <a:lstStyle/>
          <a:p>
            <a:r>
              <a:rPr lang="en-US" b="1" dirty="0">
                <a:solidFill>
                  <a:srgbClr val="00B0F0"/>
                </a:solidFill>
              </a:rPr>
              <a:t>Conclusions:</a:t>
            </a:r>
          </a:p>
        </p:txBody>
      </p:sp>
      <p:sp>
        <p:nvSpPr>
          <p:cNvPr id="3" name="Content Placeholder 2">
            <a:extLst>
              <a:ext uri="{FF2B5EF4-FFF2-40B4-BE49-F238E27FC236}">
                <a16:creationId xmlns:a16="http://schemas.microsoft.com/office/drawing/2014/main" id="{2CAE117B-99F6-75D2-6C31-75F2C864E55A}"/>
              </a:ext>
            </a:extLst>
          </p:cNvPr>
          <p:cNvSpPr>
            <a:spLocks noGrp="1"/>
          </p:cNvSpPr>
          <p:nvPr>
            <p:ph idx="1"/>
          </p:nvPr>
        </p:nvSpPr>
        <p:spPr>
          <a:xfrm>
            <a:off x="789038" y="1302775"/>
            <a:ext cx="10960510" cy="5555225"/>
          </a:xfrm>
        </p:spPr>
        <p:txBody>
          <a:bodyPr>
            <a:normAutofit fontScale="92500" lnSpcReduction="10000"/>
          </a:bodyPr>
          <a:lstStyle/>
          <a:p>
            <a:pPr>
              <a:buFont typeface="Wingdings" panose="05000000000000000000" pitchFamily="2" charset="2"/>
              <a:buChar char="Ø"/>
            </a:pPr>
            <a:r>
              <a:rPr lang="en-US" sz="1900" kern="100" dirty="0">
                <a:effectLst/>
                <a:ea typeface="Calibri" panose="020F0502020204030204" pitchFamily="34" charset="0"/>
                <a:cs typeface="Times New Roman" panose="02020603050405020304" pitchFamily="18" charset="0"/>
              </a:rPr>
              <a:t>The business has a high customer churn rate of 47.4%. This is indicative of either the ineffectiveness of the current customer retention strategies employed or the existence of external factors that are negatively impacting the business’s ability to retain their customers.</a:t>
            </a:r>
          </a:p>
          <a:p>
            <a:pPr>
              <a:buFont typeface="Wingdings" panose="05000000000000000000" pitchFamily="2" charset="2"/>
              <a:buChar char="Ø"/>
            </a:pPr>
            <a:endParaRPr lang="en-US" sz="1900" kern="1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900" dirty="0">
                <a:effectLst/>
                <a:ea typeface="Calibri" panose="020F0502020204030204" pitchFamily="34" charset="0"/>
              </a:rPr>
              <a:t>The average daily and or monthly usage duration is relatively low and is a likely churn risk factor. </a:t>
            </a:r>
            <a:r>
              <a:rPr lang="en-US" sz="1900" dirty="0">
                <a:ea typeface="Calibri" panose="020F0502020204030204" pitchFamily="34" charset="0"/>
              </a:rPr>
              <a:t>F</a:t>
            </a:r>
            <a:r>
              <a:rPr lang="en-US" sz="1900" dirty="0">
                <a:effectLst/>
                <a:ea typeface="Calibri" panose="020F0502020204030204" pitchFamily="34" charset="0"/>
              </a:rPr>
              <a:t>urther investigation is needed to determine its root causes and effects.</a:t>
            </a:r>
          </a:p>
          <a:p>
            <a:pPr>
              <a:buFont typeface="Wingdings" panose="05000000000000000000" pitchFamily="2" charset="2"/>
              <a:buChar char="Ø"/>
            </a:pPr>
            <a:endParaRPr lang="en-US" sz="1900" dirty="0">
              <a:effectLst/>
              <a:ea typeface="Calibri" panose="020F0502020204030204" pitchFamily="34" charset="0"/>
            </a:endParaRPr>
          </a:p>
          <a:p>
            <a:pPr>
              <a:buFont typeface="Wingdings" panose="05000000000000000000" pitchFamily="2" charset="2"/>
              <a:buChar char="Ø"/>
            </a:pPr>
            <a:r>
              <a:rPr lang="en-US" sz="1900" kern="100" dirty="0">
                <a:effectLst/>
                <a:ea typeface="Calibri" panose="020F0502020204030204" pitchFamily="34" charset="0"/>
                <a:cs typeface="Times New Roman" panose="02020603050405020304" pitchFamily="18" charset="0"/>
              </a:rPr>
              <a:t>All the subscription type categories had similar average churn rates, probably </a:t>
            </a:r>
            <a:r>
              <a:rPr lang="en-US" sz="1900" kern="100" dirty="0">
                <a:ea typeface="Calibri" panose="020F0502020204030204" pitchFamily="34" charset="0"/>
                <a:cs typeface="Times New Roman" panose="02020603050405020304" pitchFamily="18" charset="0"/>
              </a:rPr>
              <a:t>indicating </a:t>
            </a:r>
            <a:r>
              <a:rPr lang="en-US" sz="1900" kern="100" dirty="0">
                <a:effectLst/>
                <a:ea typeface="Calibri" panose="020F0502020204030204" pitchFamily="34" charset="0"/>
                <a:cs typeface="Times New Roman" panose="02020603050405020304" pitchFamily="18" charset="0"/>
              </a:rPr>
              <a:t>that none of the subscription plans offered by the business were significantly attractive enough to the customers to retain them long term.</a:t>
            </a:r>
          </a:p>
          <a:p>
            <a:pPr>
              <a:buFont typeface="Wingdings" panose="05000000000000000000" pitchFamily="2" charset="2"/>
              <a:buChar char="Ø"/>
            </a:pPr>
            <a:endParaRPr lang="en-US" sz="1900" kern="1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900" kern="100" dirty="0">
                <a:effectLst/>
                <a:ea typeface="Calibri" panose="020F0502020204030204" pitchFamily="34" charset="0"/>
                <a:cs typeface="Times New Roman" panose="02020603050405020304" pitchFamily="18" charset="0"/>
              </a:rPr>
              <a:t>All the customer age categories had similar average churn rates, probably indicative of a one size fits all approach by the business when targeting these customer segments, instead of a more customized approach for each.</a:t>
            </a:r>
          </a:p>
          <a:p>
            <a:pPr>
              <a:buFont typeface="Wingdings" panose="05000000000000000000" pitchFamily="2" charset="2"/>
              <a:buChar char="Ø"/>
            </a:pPr>
            <a:endParaRPr lang="en-US" sz="1900" kern="100" dirty="0">
              <a:effectLst/>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900" kern="100" dirty="0">
                <a:effectLst/>
                <a:ea typeface="Calibri" panose="020F0502020204030204" pitchFamily="34" charset="0"/>
                <a:cs typeface="Times New Roman" panose="02020603050405020304" pitchFamily="18" charset="0"/>
              </a:rPr>
              <a:t>Customers with a low number of support tickets had the highest churn rate (48%) while the customers with a high number of support tickets had the lowest churn rate (33%). Normally, the reverse is true. Further analysis is needed to explain this phenomenon and how it can be addressed.</a:t>
            </a:r>
          </a:p>
          <a:p>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4488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46D9-B0B7-BEFE-972B-133230325AA2}"/>
              </a:ext>
            </a:extLst>
          </p:cNvPr>
          <p:cNvSpPr>
            <a:spLocks noGrp="1"/>
          </p:cNvSpPr>
          <p:nvPr>
            <p:ph type="title"/>
          </p:nvPr>
        </p:nvSpPr>
        <p:spPr>
          <a:xfrm>
            <a:off x="5093110" y="653845"/>
            <a:ext cx="6388510" cy="618101"/>
          </a:xfrm>
        </p:spPr>
        <p:txBody>
          <a:bodyPr>
            <a:normAutofit/>
          </a:bodyPr>
          <a:lstStyle/>
          <a:p>
            <a:r>
              <a:rPr lang="en-US" sz="3200" b="1" i="1" dirty="0">
                <a:solidFill>
                  <a:srgbClr val="00B0F0"/>
                </a:solidFill>
              </a:rPr>
              <a:t>Recommendations:</a:t>
            </a:r>
          </a:p>
        </p:txBody>
      </p:sp>
      <p:sp>
        <p:nvSpPr>
          <p:cNvPr id="3" name="Content Placeholder 2">
            <a:extLst>
              <a:ext uri="{FF2B5EF4-FFF2-40B4-BE49-F238E27FC236}">
                <a16:creationId xmlns:a16="http://schemas.microsoft.com/office/drawing/2014/main" id="{65608540-7040-BEB3-B968-12C86497FDA9}"/>
              </a:ext>
            </a:extLst>
          </p:cNvPr>
          <p:cNvSpPr>
            <a:spLocks noGrp="1"/>
          </p:cNvSpPr>
          <p:nvPr>
            <p:ph idx="1"/>
          </p:nvPr>
        </p:nvSpPr>
        <p:spPr>
          <a:xfrm>
            <a:off x="848031" y="1868129"/>
            <a:ext cx="10724535" cy="4709652"/>
          </a:xfrm>
        </p:spPr>
        <p:txBody>
          <a:bodyPr>
            <a:normAutofit/>
          </a:bodyPr>
          <a:lstStyle/>
          <a:p>
            <a:r>
              <a:rPr lang="en-US" dirty="0"/>
              <a:t>The business should provide more data as will be requested by the analyst for further investigation to address some of the concerns and gaps arising from the findings.</a:t>
            </a:r>
          </a:p>
          <a:p>
            <a:endParaRPr lang="en-US" dirty="0"/>
          </a:p>
          <a:p>
            <a:r>
              <a:rPr lang="en-US" dirty="0"/>
              <a:t>A review of the current customer retention strategies by the relevant departments is required to uncover the reasons behind the low service usage by customers, which is likely a key churn risk factor.</a:t>
            </a:r>
          </a:p>
          <a:p>
            <a:endParaRPr lang="en-US" dirty="0"/>
          </a:p>
          <a:p>
            <a:r>
              <a:rPr lang="en-US" dirty="0"/>
              <a:t>The business should consider offering highly customized services to the various customer segments, particularly the subscription type and age category segments to best need their needs.</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8316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B6E5-E7CB-5054-66F9-5FA461FDD329}"/>
              </a:ext>
            </a:extLst>
          </p:cNvPr>
          <p:cNvSpPr>
            <a:spLocks noGrp="1"/>
          </p:cNvSpPr>
          <p:nvPr>
            <p:ph type="title"/>
          </p:nvPr>
        </p:nvSpPr>
        <p:spPr/>
        <p:txBody>
          <a:bodyPr/>
          <a:lstStyle/>
          <a:p>
            <a:r>
              <a:rPr lang="en-US" b="1" dirty="0">
                <a:solidFill>
                  <a:srgbClr val="00B0F0"/>
                </a:solidFill>
              </a:rPr>
              <a:t>INTRODUCTION</a:t>
            </a:r>
          </a:p>
        </p:txBody>
      </p:sp>
      <p:sp>
        <p:nvSpPr>
          <p:cNvPr id="3" name="Content Placeholder 2">
            <a:extLst>
              <a:ext uri="{FF2B5EF4-FFF2-40B4-BE49-F238E27FC236}">
                <a16:creationId xmlns:a16="http://schemas.microsoft.com/office/drawing/2014/main" id="{D027A6AD-2FD0-D715-B065-CEBF9B1848A8}"/>
              </a:ext>
            </a:extLst>
          </p:cNvPr>
          <p:cNvSpPr>
            <a:spLocks noGrp="1"/>
          </p:cNvSpPr>
          <p:nvPr>
            <p:ph idx="1"/>
          </p:nvPr>
        </p:nvSpPr>
        <p:spPr/>
        <p:txBody>
          <a:bodyPr/>
          <a:lstStyle/>
          <a:p>
            <a:r>
              <a:rPr lang="en-US" dirty="0"/>
              <a:t>This project focuses on analyzing customer churn for a subscription-based streaming service. Customer churn, defined as the discontinuation of service by subscribers, represents a significant challenge for streaming platforms. By identifying patterns and factors that contribute to churn, the company can develop targeted retention strategies to improve customer lifetime value and reduce customer acquisition costs.</a:t>
            </a:r>
          </a:p>
        </p:txBody>
      </p:sp>
    </p:spTree>
    <p:extLst>
      <p:ext uri="{BB962C8B-B14F-4D97-AF65-F5344CB8AC3E}">
        <p14:creationId xmlns:p14="http://schemas.microsoft.com/office/powerpoint/2010/main" val="1510169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189D-B090-15ED-9D20-A726A933CA3C}"/>
              </a:ext>
            </a:extLst>
          </p:cNvPr>
          <p:cNvSpPr>
            <a:spLocks noGrp="1"/>
          </p:cNvSpPr>
          <p:nvPr>
            <p:ph type="title"/>
          </p:nvPr>
        </p:nvSpPr>
        <p:spPr/>
        <p:txBody>
          <a:bodyPr/>
          <a:lstStyle/>
          <a:p>
            <a:r>
              <a:rPr lang="en-US" b="1" dirty="0">
                <a:solidFill>
                  <a:srgbClr val="00B0F0"/>
                </a:solidFill>
              </a:rPr>
              <a:t>PROBLEM STATEMENT</a:t>
            </a:r>
          </a:p>
        </p:txBody>
      </p:sp>
      <p:sp>
        <p:nvSpPr>
          <p:cNvPr id="3" name="Content Placeholder 2">
            <a:extLst>
              <a:ext uri="{FF2B5EF4-FFF2-40B4-BE49-F238E27FC236}">
                <a16:creationId xmlns:a16="http://schemas.microsoft.com/office/drawing/2014/main" id="{4777F6D7-5FD8-4728-C0FF-547A1F22AD07}"/>
              </a:ext>
            </a:extLst>
          </p:cNvPr>
          <p:cNvSpPr>
            <a:spLocks noGrp="1"/>
          </p:cNvSpPr>
          <p:nvPr>
            <p:ph idx="1"/>
          </p:nvPr>
        </p:nvSpPr>
        <p:spPr/>
        <p:txBody>
          <a:bodyPr/>
          <a:lstStyle/>
          <a:p>
            <a:r>
              <a:rPr lang="en-US" dirty="0"/>
              <a:t>Streaming services operate in a highly competitive market where customer acquisition costs are substantial. Retaining existing customers is significantly more cost-effective than acquiring new ones. Understanding churn drivers enables the development of proactive retention strategies, including personalized engagement tactics and improved service offerings.</a:t>
            </a:r>
          </a:p>
        </p:txBody>
      </p:sp>
    </p:spTree>
    <p:extLst>
      <p:ext uri="{BB962C8B-B14F-4D97-AF65-F5344CB8AC3E}">
        <p14:creationId xmlns:p14="http://schemas.microsoft.com/office/powerpoint/2010/main" val="184464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06534-6AE0-2B07-9C95-D45716691AC3}"/>
              </a:ext>
            </a:extLst>
          </p:cNvPr>
          <p:cNvSpPr>
            <a:spLocks noGrp="1"/>
          </p:cNvSpPr>
          <p:nvPr>
            <p:ph type="title"/>
          </p:nvPr>
        </p:nvSpPr>
        <p:spPr/>
        <p:txBody>
          <a:bodyPr/>
          <a:lstStyle/>
          <a:p>
            <a:r>
              <a:rPr lang="en-US" b="1" dirty="0">
                <a:solidFill>
                  <a:srgbClr val="00B0F0"/>
                </a:solidFill>
              </a:rPr>
              <a:t>PROJECT OBJECTIVES</a:t>
            </a:r>
          </a:p>
        </p:txBody>
      </p:sp>
      <p:sp>
        <p:nvSpPr>
          <p:cNvPr id="3" name="Content Placeholder 2">
            <a:extLst>
              <a:ext uri="{FF2B5EF4-FFF2-40B4-BE49-F238E27FC236}">
                <a16:creationId xmlns:a16="http://schemas.microsoft.com/office/drawing/2014/main" id="{7BDEED3E-827A-0B5B-710D-3E79BBE5DFF7}"/>
              </a:ext>
            </a:extLst>
          </p:cNvPr>
          <p:cNvSpPr>
            <a:spLocks noGrp="1"/>
          </p:cNvSpPr>
          <p:nvPr>
            <p:ph idx="1"/>
          </p:nvPr>
        </p:nvSpPr>
        <p:spPr/>
        <p:txBody>
          <a:bodyPr/>
          <a:lstStyle/>
          <a:p>
            <a:r>
              <a:rPr lang="en-US" dirty="0"/>
              <a:t>Analyze historical subscriber data to identify patterns and trends related to churn</a:t>
            </a:r>
          </a:p>
          <a:p>
            <a:endParaRPr lang="en-US" dirty="0"/>
          </a:p>
          <a:p>
            <a:r>
              <a:rPr lang="en-US" dirty="0"/>
              <a:t>Determine key factors influencing customer churn decisions</a:t>
            </a:r>
          </a:p>
          <a:p>
            <a:endParaRPr lang="en-US" dirty="0"/>
          </a:p>
          <a:p>
            <a:r>
              <a:rPr lang="en-US" dirty="0"/>
              <a:t>Create customer segments based on churn risk profiles</a:t>
            </a:r>
          </a:p>
          <a:p>
            <a:endParaRPr lang="en-US" dirty="0"/>
          </a:p>
          <a:p>
            <a:r>
              <a:rPr lang="en-US" dirty="0"/>
              <a:t>Recommend actionable retention strategies for different customer segments</a:t>
            </a:r>
          </a:p>
          <a:p>
            <a:endParaRPr lang="en-US" dirty="0"/>
          </a:p>
        </p:txBody>
      </p:sp>
    </p:spTree>
    <p:extLst>
      <p:ext uri="{BB962C8B-B14F-4D97-AF65-F5344CB8AC3E}">
        <p14:creationId xmlns:p14="http://schemas.microsoft.com/office/powerpoint/2010/main" val="407903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6EA2-D451-AC9C-5B9F-F64F2E1B7A3D}"/>
              </a:ext>
            </a:extLst>
          </p:cNvPr>
          <p:cNvSpPr>
            <a:spLocks noGrp="1"/>
          </p:cNvSpPr>
          <p:nvPr>
            <p:ph type="title"/>
          </p:nvPr>
        </p:nvSpPr>
        <p:spPr/>
        <p:txBody>
          <a:bodyPr/>
          <a:lstStyle/>
          <a:p>
            <a:r>
              <a:rPr lang="en-US" b="1" dirty="0">
                <a:solidFill>
                  <a:srgbClr val="00B0F0"/>
                </a:solidFill>
              </a:rPr>
              <a:t>METHODOLOGY</a:t>
            </a:r>
          </a:p>
        </p:txBody>
      </p:sp>
      <p:sp>
        <p:nvSpPr>
          <p:cNvPr id="3" name="Content Placeholder 2">
            <a:extLst>
              <a:ext uri="{FF2B5EF4-FFF2-40B4-BE49-F238E27FC236}">
                <a16:creationId xmlns:a16="http://schemas.microsoft.com/office/drawing/2014/main" id="{53D57ED6-A7D3-4246-323F-8ED9B93BAC49}"/>
              </a:ext>
            </a:extLst>
          </p:cNvPr>
          <p:cNvSpPr>
            <a:spLocks noGrp="1"/>
          </p:cNvSpPr>
          <p:nvPr>
            <p:ph idx="1"/>
          </p:nvPr>
        </p:nvSpPr>
        <p:spPr/>
        <p:txBody>
          <a:bodyPr/>
          <a:lstStyle/>
          <a:p>
            <a:r>
              <a:rPr lang="en-US" b="1" dirty="0"/>
              <a:t>Data Pre-processing - </a:t>
            </a:r>
            <a:r>
              <a:rPr lang="en-US" dirty="0"/>
              <a:t>examining the content and structure of the dataset </a:t>
            </a:r>
            <a:r>
              <a:rPr lang="en-US" dirty="0" err="1"/>
              <a:t>inorder</a:t>
            </a:r>
            <a:r>
              <a:rPr lang="en-US" dirty="0"/>
              <a:t> to identify and address any early issues with the data</a:t>
            </a:r>
          </a:p>
          <a:p>
            <a:endParaRPr lang="en-US" dirty="0"/>
          </a:p>
          <a:p>
            <a:r>
              <a:rPr lang="en-US" b="1" dirty="0"/>
              <a:t>Exploratory Data Analysis - </a:t>
            </a:r>
            <a:r>
              <a:rPr lang="en-US" dirty="0"/>
              <a:t>this involved extracting some preliminary insights from the data that could require some further investigation. It include checking for outliers and performing correlation analysis.</a:t>
            </a:r>
          </a:p>
          <a:p>
            <a:endParaRPr lang="en-US" b="1" dirty="0"/>
          </a:p>
          <a:p>
            <a:r>
              <a:rPr lang="en-US" b="1" dirty="0"/>
              <a:t>Deep Dive Analysis - i</a:t>
            </a:r>
            <a:r>
              <a:rPr lang="en-US" dirty="0"/>
              <a:t>dentifying potential churn risk factors from correlation analysis and creating churn risk profiles for customers based on it to allow customer segmentation analysis</a:t>
            </a:r>
          </a:p>
          <a:p>
            <a:endParaRPr lang="en-US" b="1" dirty="0"/>
          </a:p>
          <a:p>
            <a:endParaRPr lang="en-US" b="1" dirty="0"/>
          </a:p>
          <a:p>
            <a:endParaRPr lang="en-US" dirty="0"/>
          </a:p>
          <a:p>
            <a:endParaRPr lang="en-US" dirty="0"/>
          </a:p>
          <a:p>
            <a:endParaRPr lang="en-US" b="1" dirty="0"/>
          </a:p>
          <a:p>
            <a:endParaRPr lang="en-US" dirty="0"/>
          </a:p>
        </p:txBody>
      </p:sp>
    </p:spTree>
    <p:extLst>
      <p:ext uri="{BB962C8B-B14F-4D97-AF65-F5344CB8AC3E}">
        <p14:creationId xmlns:p14="http://schemas.microsoft.com/office/powerpoint/2010/main" val="206860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8F6E-A53A-6DF8-0CBB-E5201EFB29C8}"/>
              </a:ext>
            </a:extLst>
          </p:cNvPr>
          <p:cNvSpPr>
            <a:spLocks noGrp="1"/>
          </p:cNvSpPr>
          <p:nvPr>
            <p:ph type="title"/>
          </p:nvPr>
        </p:nvSpPr>
        <p:spPr>
          <a:xfrm>
            <a:off x="4080386" y="1423134"/>
            <a:ext cx="7848601" cy="612143"/>
          </a:xfrm>
        </p:spPr>
        <p:txBody>
          <a:bodyPr>
            <a:normAutofit/>
          </a:bodyPr>
          <a:lstStyle/>
          <a:p>
            <a:r>
              <a:rPr lang="en-US" sz="3200" b="1" dirty="0">
                <a:solidFill>
                  <a:srgbClr val="00B0F0"/>
                </a:solidFill>
              </a:rPr>
              <a:t>Overall Customer Churn Rate</a:t>
            </a:r>
          </a:p>
        </p:txBody>
      </p:sp>
      <p:graphicFrame>
        <p:nvGraphicFramePr>
          <p:cNvPr id="14" name="Content Placeholder 13">
            <a:extLst>
              <a:ext uri="{FF2B5EF4-FFF2-40B4-BE49-F238E27FC236}">
                <a16:creationId xmlns:a16="http://schemas.microsoft.com/office/drawing/2014/main" id="{21D6161F-F1B0-B970-B07E-FAA4FB0E9E31}"/>
              </a:ext>
            </a:extLst>
          </p:cNvPr>
          <p:cNvGraphicFramePr>
            <a:graphicFrameLocks noGrp="1"/>
          </p:cNvGraphicFramePr>
          <p:nvPr>
            <p:ph idx="1"/>
            <p:extLst>
              <p:ext uri="{D42A27DB-BD31-4B8C-83A1-F6EECF244321}">
                <p14:modId xmlns:p14="http://schemas.microsoft.com/office/powerpoint/2010/main" val="2107834506"/>
              </p:ext>
            </p:extLst>
          </p:nvPr>
        </p:nvGraphicFramePr>
        <p:xfrm>
          <a:off x="6017342" y="1951941"/>
          <a:ext cx="5769077" cy="4141686"/>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52B343B6-6F36-DD26-DB3F-D5FD0DFE4D6C}"/>
              </a:ext>
            </a:extLst>
          </p:cNvPr>
          <p:cNvSpPr txBox="1"/>
          <p:nvPr/>
        </p:nvSpPr>
        <p:spPr>
          <a:xfrm>
            <a:off x="540774" y="2431633"/>
            <a:ext cx="4670323"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The overall churn rate was found to be 47.4%, meaning the business had potentially lost 47.4% of its customer base during the period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represents almost half the customer base and is a high churn rate that necessitates further investigation.</a:t>
            </a:r>
          </a:p>
          <a:p>
            <a:endParaRPr lang="en-US" dirty="0"/>
          </a:p>
        </p:txBody>
      </p:sp>
      <p:sp>
        <p:nvSpPr>
          <p:cNvPr id="3" name="Title 1">
            <a:extLst>
              <a:ext uri="{FF2B5EF4-FFF2-40B4-BE49-F238E27FC236}">
                <a16:creationId xmlns:a16="http://schemas.microsoft.com/office/drawing/2014/main" id="{A409989E-D2B8-ED12-0548-5435D387D065}"/>
              </a:ext>
            </a:extLst>
          </p:cNvPr>
          <p:cNvSpPr txBox="1">
            <a:spLocks/>
          </p:cNvSpPr>
          <p:nvPr/>
        </p:nvSpPr>
        <p:spPr>
          <a:xfrm>
            <a:off x="6174657" y="414635"/>
            <a:ext cx="4953001" cy="612143"/>
          </a:xfrm>
          <a:prstGeom prst="rect">
            <a:avLst/>
          </a:prstGeom>
        </p:spPr>
        <p:txBody>
          <a:bodyPr vert="horz" lIns="91440" tIns="45720" rIns="91440" bIns="45720" rtlCol="0" anchor="ct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sz="4800" b="1" dirty="0">
                <a:solidFill>
                  <a:srgbClr val="00B0F0"/>
                </a:solidFill>
              </a:rPr>
              <a:t>KEY FINDINGS</a:t>
            </a:r>
          </a:p>
        </p:txBody>
      </p:sp>
    </p:spTree>
    <p:extLst>
      <p:ext uri="{BB962C8B-B14F-4D97-AF65-F5344CB8AC3E}">
        <p14:creationId xmlns:p14="http://schemas.microsoft.com/office/powerpoint/2010/main" val="309616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B42CF-17E9-173A-610C-CF5B55AFC963}"/>
              </a:ext>
            </a:extLst>
          </p:cNvPr>
          <p:cNvSpPr>
            <a:spLocks noGrp="1"/>
          </p:cNvSpPr>
          <p:nvPr>
            <p:ph type="title"/>
          </p:nvPr>
        </p:nvSpPr>
        <p:spPr>
          <a:xfrm>
            <a:off x="4552335" y="473280"/>
            <a:ext cx="7338552" cy="1172582"/>
          </a:xfrm>
        </p:spPr>
        <p:txBody>
          <a:bodyPr>
            <a:normAutofit/>
          </a:bodyPr>
          <a:lstStyle/>
          <a:p>
            <a:r>
              <a:rPr lang="en-US" sz="3200" b="1" i="1" dirty="0">
                <a:solidFill>
                  <a:srgbClr val="00B0F0"/>
                </a:solidFill>
              </a:rPr>
              <a:t>Average Daily Viewing Hours by Churn Status</a:t>
            </a:r>
          </a:p>
        </p:txBody>
      </p:sp>
      <p:graphicFrame>
        <p:nvGraphicFramePr>
          <p:cNvPr id="8" name="Content Placeholder 7">
            <a:extLst>
              <a:ext uri="{FF2B5EF4-FFF2-40B4-BE49-F238E27FC236}">
                <a16:creationId xmlns:a16="http://schemas.microsoft.com/office/drawing/2014/main" id="{F4A05096-0CBC-EF9E-A52E-4AFBDA72D9CA}"/>
              </a:ext>
            </a:extLst>
          </p:cNvPr>
          <p:cNvGraphicFramePr>
            <a:graphicFrameLocks noGrp="1"/>
          </p:cNvGraphicFramePr>
          <p:nvPr>
            <p:ph idx="1"/>
            <p:extLst>
              <p:ext uri="{D42A27DB-BD31-4B8C-83A1-F6EECF244321}">
                <p14:modId xmlns:p14="http://schemas.microsoft.com/office/powerpoint/2010/main" val="3268652703"/>
              </p:ext>
            </p:extLst>
          </p:nvPr>
        </p:nvGraphicFramePr>
        <p:xfrm>
          <a:off x="5417574" y="1956619"/>
          <a:ext cx="6125498" cy="453625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2D7BC454-BB68-F4C1-EE25-AB2E42980FF6}"/>
              </a:ext>
            </a:extLst>
          </p:cNvPr>
          <p:cNvSpPr txBox="1"/>
          <p:nvPr/>
        </p:nvSpPr>
        <p:spPr>
          <a:xfrm>
            <a:off x="447675" y="1786232"/>
            <a:ext cx="4857750" cy="4438395"/>
          </a:xfrm>
          <a:prstGeom prst="rect">
            <a:avLst/>
          </a:prstGeom>
          <a:noFill/>
        </p:spPr>
        <p:txBody>
          <a:bodyPr wrap="square" rtlCol="0">
            <a:spAutoFit/>
          </a:bodyPr>
          <a:lstStyle/>
          <a:p>
            <a:pPr marL="285750" marR="0" indent="-285750">
              <a:lnSpc>
                <a:spcPct val="200000"/>
              </a:lnSpc>
              <a:buFont typeface="Wingdings" panose="05000000000000000000" pitchFamily="2" charset="2"/>
              <a:buChar char="Ø"/>
            </a:pPr>
            <a:r>
              <a:rPr lang="en-US" sz="1800" kern="100" dirty="0">
                <a:effectLst/>
                <a:latin typeface="Arial" panose="020B0604020202020204" pitchFamily="34" charset="0"/>
                <a:ea typeface="Calibri" panose="020F0502020204030204" pitchFamily="34" charset="0"/>
                <a:cs typeface="Arial" panose="020B0604020202020204" pitchFamily="34" charset="0"/>
              </a:rPr>
              <a:t>The average viewing duration per customer </a:t>
            </a:r>
            <a:r>
              <a:rPr lang="en-US" kern="100" dirty="0">
                <a:latin typeface="Arial" panose="020B0604020202020204" pitchFamily="34" charset="0"/>
                <a:ea typeface="Calibri" panose="020F0502020204030204" pitchFamily="34" charset="0"/>
                <a:cs typeface="Arial" panose="020B0604020202020204" pitchFamily="34" charset="0"/>
              </a:rPr>
              <a:t>was</a:t>
            </a:r>
            <a:r>
              <a:rPr lang="en-US" sz="1800" kern="100" dirty="0">
                <a:effectLst/>
                <a:latin typeface="Arial" panose="020B0604020202020204" pitchFamily="34" charset="0"/>
                <a:ea typeface="Calibri" panose="020F0502020204030204" pitchFamily="34" charset="0"/>
                <a:cs typeface="Arial" panose="020B0604020202020204" pitchFamily="34" charset="0"/>
              </a:rPr>
              <a:t> approximately 40 hours per month which translates to about 1.3 hours per day. </a:t>
            </a:r>
            <a:endParaRPr lang="en-US" kern="100" dirty="0">
              <a:latin typeface="Arial" panose="020B0604020202020204" pitchFamily="34" charset="0"/>
              <a:ea typeface="Calibri" panose="020F0502020204030204" pitchFamily="34" charset="0"/>
              <a:cs typeface="Arial" panose="020B0604020202020204" pitchFamily="34" charset="0"/>
            </a:endParaRPr>
          </a:p>
          <a:p>
            <a:pPr marL="285750" marR="0" indent="-285750">
              <a:lnSpc>
                <a:spcPct val="200000"/>
              </a:lnSpc>
              <a:buFont typeface="Wingdings" panose="05000000000000000000" pitchFamily="2" charset="2"/>
              <a:buChar char="Ø"/>
            </a:pP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285750" marR="0" indent="-285750">
              <a:lnSpc>
                <a:spcPct val="200000"/>
              </a:lnSpc>
              <a:buFont typeface="Wingdings" panose="05000000000000000000" pitchFamily="2" charset="2"/>
              <a:buChar char="Ø"/>
            </a:pPr>
            <a:r>
              <a:rPr lang="en-US" kern="100" dirty="0">
                <a:latin typeface="Arial" panose="020B0604020202020204" pitchFamily="34" charset="0"/>
                <a:ea typeface="Calibri" panose="020F0502020204030204" pitchFamily="34" charset="0"/>
                <a:cs typeface="Arial" panose="020B0604020202020204" pitchFamily="34" charset="0"/>
              </a:rPr>
              <a:t>The average daily viewing hours by the customers who churned was the same as the overall average (1.3 hours per day).</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7790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82E0-8356-2589-1FF4-0346389933FD}"/>
              </a:ext>
            </a:extLst>
          </p:cNvPr>
          <p:cNvSpPr>
            <a:spLocks noGrp="1"/>
          </p:cNvSpPr>
          <p:nvPr>
            <p:ph type="title"/>
          </p:nvPr>
        </p:nvSpPr>
        <p:spPr>
          <a:xfrm>
            <a:off x="3883742" y="686735"/>
            <a:ext cx="8064910" cy="956273"/>
          </a:xfrm>
        </p:spPr>
        <p:txBody>
          <a:bodyPr>
            <a:noAutofit/>
          </a:bodyPr>
          <a:lstStyle/>
          <a:p>
            <a:r>
              <a:rPr lang="en-US" sz="3200" b="1" i="1" dirty="0">
                <a:solidFill>
                  <a:srgbClr val="00B0F0"/>
                </a:solidFill>
              </a:rPr>
              <a:t>Average Churn Rate by Customer Age Category</a:t>
            </a:r>
          </a:p>
        </p:txBody>
      </p:sp>
      <p:graphicFrame>
        <p:nvGraphicFramePr>
          <p:cNvPr id="4" name="Content Placeholder 3">
            <a:extLst>
              <a:ext uri="{FF2B5EF4-FFF2-40B4-BE49-F238E27FC236}">
                <a16:creationId xmlns:a16="http://schemas.microsoft.com/office/drawing/2014/main" id="{5EE5803E-BDBF-5648-B773-13896F98E907}"/>
              </a:ext>
            </a:extLst>
          </p:cNvPr>
          <p:cNvGraphicFramePr>
            <a:graphicFrameLocks noGrp="1"/>
          </p:cNvGraphicFramePr>
          <p:nvPr>
            <p:ph idx="1"/>
            <p:extLst>
              <p:ext uri="{D42A27DB-BD31-4B8C-83A1-F6EECF244321}">
                <p14:modId xmlns:p14="http://schemas.microsoft.com/office/powerpoint/2010/main" val="900107282"/>
              </p:ext>
            </p:extLst>
          </p:nvPr>
        </p:nvGraphicFramePr>
        <p:xfrm>
          <a:off x="5683045" y="2156529"/>
          <a:ext cx="6086167" cy="401473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73BD7BCB-4E3A-8004-58AD-3E1A9A30E55C}"/>
              </a:ext>
            </a:extLst>
          </p:cNvPr>
          <p:cNvSpPr txBox="1"/>
          <p:nvPr/>
        </p:nvSpPr>
        <p:spPr>
          <a:xfrm>
            <a:off x="759541" y="2317238"/>
            <a:ext cx="4323735" cy="3693319"/>
          </a:xfrm>
          <a:prstGeom prst="rect">
            <a:avLst/>
          </a:prstGeom>
          <a:noFill/>
        </p:spPr>
        <p:txBody>
          <a:bodyPr wrap="square" rtlCol="0">
            <a:spAutoFit/>
          </a:bodyPr>
          <a:lstStyle/>
          <a:p>
            <a:pPr marL="285750" indent="-285750">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Youth had the highest average churn rate (49%) and the Senior Citizens had the lowest average churn rate (46%).</a:t>
            </a:r>
          </a:p>
          <a:p>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However, there was little difference between the churn rates for these categories. This is probably indicative of a one size fits all approach by the business when targeting these customer segments, instead of a more customized approach.</a:t>
            </a:r>
          </a:p>
          <a:p>
            <a:endParaRPr lang="en-US" dirty="0"/>
          </a:p>
        </p:txBody>
      </p:sp>
    </p:spTree>
    <p:extLst>
      <p:ext uri="{BB962C8B-B14F-4D97-AF65-F5344CB8AC3E}">
        <p14:creationId xmlns:p14="http://schemas.microsoft.com/office/powerpoint/2010/main" val="3402445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0552-194F-3C14-DC9D-B7FE8DD1C67A}"/>
              </a:ext>
            </a:extLst>
          </p:cNvPr>
          <p:cNvSpPr>
            <a:spLocks noGrp="1"/>
          </p:cNvSpPr>
          <p:nvPr>
            <p:ph type="title"/>
          </p:nvPr>
        </p:nvSpPr>
        <p:spPr>
          <a:xfrm>
            <a:off x="4375356" y="693174"/>
            <a:ext cx="7600334" cy="991727"/>
          </a:xfrm>
        </p:spPr>
        <p:txBody>
          <a:bodyPr>
            <a:normAutofit/>
          </a:bodyPr>
          <a:lstStyle/>
          <a:p>
            <a:r>
              <a:rPr lang="en-US" sz="3200" b="1" i="1" dirty="0">
                <a:solidFill>
                  <a:srgbClr val="00B0F0"/>
                </a:solidFill>
              </a:rPr>
              <a:t>Average Churn Rate per Support Ticket Category</a:t>
            </a:r>
          </a:p>
        </p:txBody>
      </p:sp>
      <p:graphicFrame>
        <p:nvGraphicFramePr>
          <p:cNvPr id="4" name="Content Placeholder 3">
            <a:extLst>
              <a:ext uri="{FF2B5EF4-FFF2-40B4-BE49-F238E27FC236}">
                <a16:creationId xmlns:a16="http://schemas.microsoft.com/office/drawing/2014/main" id="{70FC1D47-371A-675C-74B9-CA8DDC19F4B3}"/>
              </a:ext>
            </a:extLst>
          </p:cNvPr>
          <p:cNvGraphicFramePr>
            <a:graphicFrameLocks noGrp="1"/>
          </p:cNvGraphicFramePr>
          <p:nvPr>
            <p:ph idx="1"/>
            <p:extLst>
              <p:ext uri="{D42A27DB-BD31-4B8C-83A1-F6EECF244321}">
                <p14:modId xmlns:p14="http://schemas.microsoft.com/office/powerpoint/2010/main" val="1253942192"/>
              </p:ext>
            </p:extLst>
          </p:nvPr>
        </p:nvGraphicFramePr>
        <p:xfrm>
          <a:off x="5722374" y="1911043"/>
          <a:ext cx="6115664" cy="42537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0B7EEEA-9BC1-4AE6-F9DB-77B678A3BBE5}"/>
              </a:ext>
            </a:extLst>
          </p:cNvPr>
          <p:cNvSpPr txBox="1"/>
          <p:nvPr/>
        </p:nvSpPr>
        <p:spPr>
          <a:xfrm>
            <a:off x="353963" y="1894963"/>
            <a:ext cx="4732388" cy="4247317"/>
          </a:xfrm>
          <a:prstGeom prst="rect">
            <a:avLst/>
          </a:prstGeom>
          <a:noFill/>
        </p:spPr>
        <p:txBody>
          <a:bodyPr wrap="square" rtlCol="0">
            <a:spAutoFit/>
          </a:bodyPr>
          <a:lstStyle/>
          <a:p>
            <a:pPr marL="285750" indent="-285750">
              <a:buFont typeface="Wingdings" panose="05000000000000000000" pitchFamily="2" charset="2"/>
              <a:buChar char="Ø"/>
            </a:pPr>
            <a:r>
              <a:rPr lang="en-US" sz="1800" kern="100" dirty="0">
                <a:effectLst/>
                <a:ea typeface="Calibri" panose="020F0502020204030204" pitchFamily="34" charset="0"/>
                <a:cs typeface="Calibri" panose="020F0502020204030204" pitchFamily="34" charset="0"/>
              </a:rPr>
              <a:t>The customers with a low number of support tickets (between 0 – 2 tickets) had the highest churn rate (48%) while the customers with a high number of support tickets (between 5 – 6 tickets) had the lowest churn rate (33%).</a:t>
            </a:r>
          </a:p>
          <a:p>
            <a:pPr marL="285750" indent="-285750">
              <a:buFont typeface="Wingdings" panose="05000000000000000000" pitchFamily="2" charset="2"/>
              <a:buChar char="Ø"/>
            </a:pPr>
            <a:endParaRPr lang="en-US" kern="100" dirty="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kern="100" dirty="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800" kern="100" dirty="0">
                <a:effectLst/>
                <a:ea typeface="Calibri" panose="020F0502020204030204" pitchFamily="34" charset="0"/>
                <a:cs typeface="Calibri" panose="020F0502020204030204" pitchFamily="34" charset="0"/>
              </a:rPr>
              <a:t>This is unusual since, normally, customers with lower number of support </a:t>
            </a:r>
            <a:r>
              <a:rPr lang="en-US" kern="100" dirty="0">
                <a:ea typeface="Calibri" panose="020F0502020204030204" pitchFamily="34" charset="0"/>
                <a:cs typeface="Calibri" panose="020F0502020204030204" pitchFamily="34" charset="0"/>
              </a:rPr>
              <a:t>tickets</a:t>
            </a:r>
            <a:r>
              <a:rPr lang="en-US" sz="1800" kern="100" dirty="0">
                <a:effectLst/>
                <a:ea typeface="Calibri" panose="020F0502020204030204" pitchFamily="34" charset="0"/>
                <a:cs typeface="Calibri" panose="020F0502020204030204" pitchFamily="34" charset="0"/>
              </a:rPr>
              <a:t> have less churn rate compared to those with </a:t>
            </a:r>
            <a:r>
              <a:rPr lang="en-US" kern="100" dirty="0">
                <a:ea typeface="Calibri" panose="020F0502020204030204" pitchFamily="34" charset="0"/>
                <a:cs typeface="Calibri" panose="020F0502020204030204" pitchFamily="34" charset="0"/>
              </a:rPr>
              <a:t>higher numbers of support tickets. This, hence, requires further investigation to determine the root causes.</a:t>
            </a:r>
            <a:endParaRPr lang="en-US" sz="1800" kern="10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89638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711</TotalTime>
  <Words>1165</Words>
  <Application>Microsoft Office PowerPoint</Application>
  <PresentationFormat>Widescreen</PresentationFormat>
  <Paragraphs>100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Century Gothic</vt:lpstr>
      <vt:lpstr>Times New Roman</vt:lpstr>
      <vt:lpstr>Wingdings</vt:lpstr>
      <vt:lpstr>Vapor Trail</vt:lpstr>
      <vt:lpstr>Analyzing Customer Churn for a Subscription-Based Streaming Service</vt:lpstr>
      <vt:lpstr>INTRODUCTION</vt:lpstr>
      <vt:lpstr>PROBLEM STATEMENT</vt:lpstr>
      <vt:lpstr>PROJECT OBJECTIVES</vt:lpstr>
      <vt:lpstr>METHODOLOGY</vt:lpstr>
      <vt:lpstr>Overall Customer Churn Rate</vt:lpstr>
      <vt:lpstr>Average Daily Viewing Hours by Churn Status</vt:lpstr>
      <vt:lpstr>Average Churn Rate by Customer Age Category</vt:lpstr>
      <vt:lpstr>Average Churn Rate per Support Ticket Category</vt:lpstr>
      <vt:lpstr>Average Churn Rate by Subscription Type</vt:lpstr>
      <vt:lpstr>Average Churn Rate by Discount Offer Used</vt:lpstr>
      <vt:lpstr>Average Churn Rate by Auto Renewal Status</vt:lpstr>
      <vt:lpstr>Average Monthly Viewing Hours per Churn Risk CATEGORY</vt:lpstr>
      <vt:lpstr>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 Mwangi</dc:creator>
  <cp:lastModifiedBy>Ed Mwangi</cp:lastModifiedBy>
  <cp:revision>6</cp:revision>
  <dcterms:created xsi:type="dcterms:W3CDTF">2025-05-15T15:20:54Z</dcterms:created>
  <dcterms:modified xsi:type="dcterms:W3CDTF">2025-06-09T19:04:24Z</dcterms:modified>
</cp:coreProperties>
</file>