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Josefin Slab"/>
      <p:regular r:id="rId30"/>
      <p:bold r:id="rId31"/>
      <p:italic r:id="rId32"/>
      <p:boldItalic r:id="rId33"/>
    </p:embeddedFont>
    <p:embeddedFont>
      <p:font typeface="Anton"/>
      <p:regular r:id="rId34"/>
    </p:embeddedFont>
    <p:embeddedFont>
      <p:font typeface="Staatliches"/>
      <p:regular r:id="rId35"/>
    </p:embeddedFont>
    <p:embeddedFont>
      <p:font typeface="Anaheim"/>
      <p:regular r:id="rId36"/>
    </p:embeddedFont>
    <p:embeddedFont>
      <p:font typeface="Abel"/>
      <p:regular r:id="rId37"/>
    </p:embeddedFont>
    <p:embeddedFont>
      <p:font typeface="Josefin Sans"/>
      <p:regular r:id="rId38"/>
      <p:bold r:id="rId39"/>
      <p:italic r:id="rId40"/>
      <p:boldItalic r:id="rId41"/>
    </p:embeddedFont>
    <p:embeddedFont>
      <p:font typeface="Unica One"/>
      <p:regular r:id="rId42"/>
    </p:embeddedFont>
    <p:embeddedFont>
      <p:font typeface="Sawarabi Mincho"/>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italic.fntdata"/><Relationship Id="rId20" Type="http://schemas.openxmlformats.org/officeDocument/2006/relationships/slide" Target="slides/slide14.xml"/><Relationship Id="rId42" Type="http://schemas.openxmlformats.org/officeDocument/2006/relationships/font" Target="fonts/UnicaOne-regular.fntdata"/><Relationship Id="rId41" Type="http://schemas.openxmlformats.org/officeDocument/2006/relationships/font" Target="fonts/JosefinSans-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SawarabiMincho-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JosefinSlab-bold.fntdata"/><Relationship Id="rId30" Type="http://schemas.openxmlformats.org/officeDocument/2006/relationships/font" Target="fonts/JosefinSlab-regular.fntdata"/><Relationship Id="rId11" Type="http://schemas.openxmlformats.org/officeDocument/2006/relationships/slide" Target="slides/slide5.xml"/><Relationship Id="rId33" Type="http://schemas.openxmlformats.org/officeDocument/2006/relationships/font" Target="fonts/JosefinSlab-boldItalic.fntdata"/><Relationship Id="rId10" Type="http://schemas.openxmlformats.org/officeDocument/2006/relationships/slide" Target="slides/slide4.xml"/><Relationship Id="rId32" Type="http://schemas.openxmlformats.org/officeDocument/2006/relationships/font" Target="fonts/JosefinSlab-italic.fntdata"/><Relationship Id="rId13" Type="http://schemas.openxmlformats.org/officeDocument/2006/relationships/slide" Target="slides/slide7.xml"/><Relationship Id="rId35" Type="http://schemas.openxmlformats.org/officeDocument/2006/relationships/font" Target="fonts/Staatliches-regular.fntdata"/><Relationship Id="rId12" Type="http://schemas.openxmlformats.org/officeDocument/2006/relationships/slide" Target="slides/slide6.xml"/><Relationship Id="rId34" Type="http://schemas.openxmlformats.org/officeDocument/2006/relationships/font" Target="fonts/Anton-regular.fntdata"/><Relationship Id="rId15" Type="http://schemas.openxmlformats.org/officeDocument/2006/relationships/slide" Target="slides/slide9.xml"/><Relationship Id="rId37" Type="http://schemas.openxmlformats.org/officeDocument/2006/relationships/font" Target="fonts/Abel-regular.fntdata"/><Relationship Id="rId14" Type="http://schemas.openxmlformats.org/officeDocument/2006/relationships/slide" Target="slides/slide8.xml"/><Relationship Id="rId36" Type="http://schemas.openxmlformats.org/officeDocument/2006/relationships/font" Target="fonts/Anaheim-regular.fntdata"/><Relationship Id="rId17" Type="http://schemas.openxmlformats.org/officeDocument/2006/relationships/slide" Target="slides/slide11.xml"/><Relationship Id="rId39" Type="http://schemas.openxmlformats.org/officeDocument/2006/relationships/font" Target="fonts/JosefinSans-bold.fntdata"/><Relationship Id="rId16" Type="http://schemas.openxmlformats.org/officeDocument/2006/relationships/slide" Target="slides/slide10.xml"/><Relationship Id="rId38" Type="http://schemas.openxmlformats.org/officeDocument/2006/relationships/font" Target="fonts/Josefi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a26bf21c0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a26bf21c0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a26bf21c0_0_2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a26bf21c0_0_2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a26bf21c0_0_3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a26bf21c0_0_3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 - By looking at the comparison plot and background research, there are not much going on with $GME before late 2020. Therefore, we decide to start analyzing our date somewhere between dec2020 to early feb 2021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a26bf21c0_0_3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a26bf21c0_0_3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d141b11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d141b11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d141b11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d141b11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a26bf21c0_0_2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a26bf21c0_0_2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c8ecf1f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c8ecf1f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d141b111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d141b111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c8ecf1f9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c8ecf1f9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d141b111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d141b111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a:p>
            <a:pPr indent="0" lvl="0" marL="0" rtl="0" algn="l">
              <a:spcBef>
                <a:spcPts val="0"/>
              </a:spcBef>
              <a:spcAft>
                <a:spcPts val="0"/>
              </a:spcAft>
              <a:buNone/>
            </a:pPr>
            <a:r>
              <a:rPr lang="en"/>
              <a:t>Since our null data is simulated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a26bf21c0_0_2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a26bf21c0_0_2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c8ecf1f9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c8ecf1f9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c8ecf1f9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c8ecf1f9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d141b111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d141b111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d141b11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d141b11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d141b111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d141b111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Claire</a:t>
            </a:r>
            <a:endParaRPr>
              <a:solidFill>
                <a:schemeClr val="dk1"/>
              </a:solidFill>
            </a:endParaRPr>
          </a:p>
          <a:p>
            <a:pPr indent="0" lvl="0" marL="0" rtl="0" algn="l">
              <a:spcBef>
                <a:spcPts val="0"/>
              </a:spcBef>
              <a:spcAft>
                <a:spcPts val="0"/>
              </a:spcAft>
              <a:buNone/>
            </a:pPr>
            <a:r>
              <a:rPr lang="en"/>
              <a:t>Instead of large screen, stock price information are </a:t>
            </a:r>
            <a:r>
              <a:rPr lang="en"/>
              <a:t>recorded</a:t>
            </a:r>
            <a:r>
              <a:rPr lang="en"/>
              <a:t> by handed on a blackboard.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Claire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c8ecf1f9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c8ecf1f9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F3F42"/>
                </a:solidFill>
                <a:highlight>
                  <a:srgbClr val="FFFFFF"/>
                </a:highlight>
              </a:rPr>
              <a:t>Claire</a:t>
            </a:r>
            <a:endParaRPr sz="1200">
              <a:solidFill>
                <a:srgbClr val="3F3F4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3F3F42"/>
                </a:solidFill>
                <a:highlight>
                  <a:srgbClr val="FFFFFF"/>
                </a:highlight>
              </a:rPr>
              <a:t>People who buy and sell stocks often bet on which companies won't do well in the future.</a:t>
            </a:r>
            <a:endParaRPr sz="1200">
              <a:solidFill>
                <a:srgbClr val="3F3F4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3F3F42"/>
                </a:solidFill>
                <a:highlight>
                  <a:srgbClr val="FFFFFF"/>
                </a:highlight>
              </a:rPr>
              <a:t>They borrow shares in the company and sell them, with a promise to buy them back at a later date.</a:t>
            </a:r>
            <a:endParaRPr sz="1200">
              <a:solidFill>
                <a:srgbClr val="3F3F4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3F3F42"/>
                </a:solidFill>
                <a:highlight>
                  <a:srgbClr val="FFFFFF"/>
                </a:highlight>
              </a:rPr>
              <a:t>If you're sure the company will lose value, you'd make a profit when you buy them back and the price has fallen.</a:t>
            </a:r>
            <a:endParaRPr sz="1200">
              <a:solidFill>
                <a:srgbClr val="3F3F4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F3F4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3F3F42"/>
                </a:solidFill>
                <a:highlight>
                  <a:srgbClr val="FFFFFF"/>
                </a:highlight>
              </a:rPr>
              <a:t>Claire</a:t>
            </a:r>
            <a:endParaRPr sz="1200">
              <a:solidFill>
                <a:srgbClr val="3F3F4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c8ecf1f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c8ecf1f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 </a:t>
            </a:r>
            <a:endParaRPr/>
          </a:p>
          <a:p>
            <a:pPr indent="0" lvl="0" marL="0" rtl="0" algn="l">
              <a:spcBef>
                <a:spcPts val="0"/>
              </a:spcBef>
              <a:spcAft>
                <a:spcPts val="0"/>
              </a:spcAft>
              <a:buNone/>
            </a:pPr>
            <a:r>
              <a:rPr lang="en"/>
              <a:t>Basically, if there are lots of reddit msg, the gme stock price will have a high %change in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if there are not a lot of reddit msg, the gme stock price will not have a high%change in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a26bf21c0_0_2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a26bf21c0_0_2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a26bf21c0_0_3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a26bf21c0_0_3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8ecf1f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8ecf1f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d2a44de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bd2a44de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833000" y="1050513"/>
            <a:ext cx="3248400" cy="24195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52" name="Google Shape;52;p13"/>
          <p:cNvSpPr txBox="1"/>
          <p:nvPr>
            <p:ph idx="1" type="subTitle"/>
          </p:nvPr>
        </p:nvSpPr>
        <p:spPr>
          <a:xfrm>
            <a:off x="833000" y="3299563"/>
            <a:ext cx="3326700" cy="321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56" name="Shape 56"/>
        <p:cNvGrpSpPr/>
        <p:nvPr/>
      </p:nvGrpSpPr>
      <p:grpSpPr>
        <a:xfrm>
          <a:off x="0" y="0"/>
          <a:ext cx="0" cy="0"/>
          <a:chOff x="0" y="0"/>
          <a:chExt cx="0" cy="0"/>
        </a:xfrm>
      </p:grpSpPr>
      <p:sp>
        <p:nvSpPr>
          <p:cNvPr id="57" name="Google Shape;57;p15"/>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58" name="Google Shape;58;p15"/>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59" name="Shape 59"/>
        <p:cNvGrpSpPr/>
        <p:nvPr/>
      </p:nvGrpSpPr>
      <p:grpSpPr>
        <a:xfrm>
          <a:off x="0" y="0"/>
          <a:ext cx="0" cy="0"/>
          <a:chOff x="0" y="0"/>
          <a:chExt cx="0" cy="0"/>
        </a:xfrm>
      </p:grpSpPr>
      <p:sp>
        <p:nvSpPr>
          <p:cNvPr id="60" name="Google Shape;60;p1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Thin"/>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Thin"/>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Thin"/>
              <a:buAutoNum type="romanLcPeriod"/>
              <a:defRPr sz="1400">
                <a:latin typeface="Josefin Slab"/>
                <a:ea typeface="Josefin Slab"/>
                <a:cs typeface="Josefin Slab"/>
                <a:sym typeface="Josefin Slab"/>
              </a:defRPr>
            </a:lvl9pPr>
          </a:lstStyle>
          <a:p/>
        </p:txBody>
      </p:sp>
      <p:sp>
        <p:nvSpPr>
          <p:cNvPr id="63" name="Google Shape;63;p16"/>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64" name="Shape 64"/>
        <p:cNvGrpSpPr/>
        <p:nvPr/>
      </p:nvGrpSpPr>
      <p:grpSpPr>
        <a:xfrm>
          <a:off x="0" y="0"/>
          <a:ext cx="0" cy="0"/>
          <a:chOff x="0" y="0"/>
          <a:chExt cx="0" cy="0"/>
        </a:xfrm>
      </p:grpSpPr>
      <p:sp>
        <p:nvSpPr>
          <p:cNvPr id="65" name="Google Shape;65;p17"/>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66" name="Google Shape;66;p17"/>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67" name="Google Shape;67;p17"/>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68" name="Google Shape;68;p17"/>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69" name="Google Shape;69;p17"/>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70" name="Google Shape;70;p17"/>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71" name="Google Shape;71;p17"/>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72" name="Google Shape;72;p17"/>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73" name="Shape 73"/>
        <p:cNvGrpSpPr/>
        <p:nvPr/>
      </p:nvGrpSpPr>
      <p:grpSpPr>
        <a:xfrm>
          <a:off x="0" y="0"/>
          <a:ext cx="0" cy="0"/>
          <a:chOff x="0" y="0"/>
          <a:chExt cx="0" cy="0"/>
        </a:xfrm>
      </p:grpSpPr>
      <p:sp>
        <p:nvSpPr>
          <p:cNvPr id="74" name="Google Shape;74;p18"/>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76" name="Google Shape;76;p18"/>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77" name="Google Shape;77;p18"/>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78" name="Shape 78"/>
        <p:cNvGrpSpPr/>
        <p:nvPr/>
      </p:nvGrpSpPr>
      <p:grpSpPr>
        <a:xfrm>
          <a:off x="0" y="0"/>
          <a:ext cx="0" cy="0"/>
          <a:chOff x="0" y="0"/>
          <a:chExt cx="0" cy="0"/>
        </a:xfrm>
      </p:grpSpPr>
      <p:grpSp>
        <p:nvGrpSpPr>
          <p:cNvPr id="79" name="Google Shape;79;p19"/>
          <p:cNvGrpSpPr/>
          <p:nvPr/>
        </p:nvGrpSpPr>
        <p:grpSpPr>
          <a:xfrm>
            <a:off x="948275" y="3046075"/>
            <a:ext cx="8195650" cy="465225"/>
            <a:chOff x="948275" y="3046075"/>
            <a:chExt cx="8195650" cy="465225"/>
          </a:xfrm>
        </p:grpSpPr>
        <p:sp>
          <p:nvSpPr>
            <p:cNvPr id="80" name="Google Shape;80;p19"/>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9"/>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83" name="Google Shape;83;p19"/>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84" name="Shape 84"/>
        <p:cNvGrpSpPr/>
        <p:nvPr/>
      </p:nvGrpSpPr>
      <p:grpSpPr>
        <a:xfrm>
          <a:off x="0" y="0"/>
          <a:ext cx="0" cy="0"/>
          <a:chOff x="0" y="0"/>
          <a:chExt cx="0" cy="0"/>
        </a:xfrm>
      </p:grpSpPr>
      <p:sp>
        <p:nvSpPr>
          <p:cNvPr id="85" name="Google Shape;85;p20"/>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87" name="Google Shape;87;p20"/>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88" name="Google Shape;88;p20"/>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89" name="Shape 89"/>
        <p:cNvGrpSpPr/>
        <p:nvPr/>
      </p:nvGrpSpPr>
      <p:grpSpPr>
        <a:xfrm>
          <a:off x="0" y="0"/>
          <a:ext cx="0" cy="0"/>
          <a:chOff x="0" y="0"/>
          <a:chExt cx="0" cy="0"/>
        </a:xfrm>
      </p:grpSpPr>
      <p:sp>
        <p:nvSpPr>
          <p:cNvPr id="90" name="Google Shape;90;p21"/>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91" name="Google Shape;91;p21"/>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92" name="Google Shape;92;p21"/>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93" name="Google Shape;93;p21"/>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94" name="Google Shape;94;p2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97" name="Shape 97"/>
        <p:cNvGrpSpPr/>
        <p:nvPr/>
      </p:nvGrpSpPr>
      <p:grpSpPr>
        <a:xfrm>
          <a:off x="0" y="0"/>
          <a:ext cx="0" cy="0"/>
          <a:chOff x="0" y="0"/>
          <a:chExt cx="0" cy="0"/>
        </a:xfrm>
      </p:grpSpPr>
      <p:sp>
        <p:nvSpPr>
          <p:cNvPr id="98" name="Google Shape;98;p22"/>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99" name="Google Shape;99;p22"/>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00" name="Google Shape;100;p22"/>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101" name="Google Shape;101;p22"/>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02" name="Google Shape;102;p22"/>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103" name="Google Shape;103;p22"/>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04" name="Google Shape;104;p22"/>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105" name="Google Shape;105;p22"/>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106" name="Google Shape;106;p2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109" name="Shape 109"/>
        <p:cNvGrpSpPr/>
        <p:nvPr/>
      </p:nvGrpSpPr>
      <p:grpSpPr>
        <a:xfrm>
          <a:off x="0" y="0"/>
          <a:ext cx="0" cy="0"/>
          <a:chOff x="0" y="0"/>
          <a:chExt cx="0" cy="0"/>
        </a:xfrm>
      </p:grpSpPr>
      <p:sp>
        <p:nvSpPr>
          <p:cNvPr id="110" name="Google Shape;110;p23"/>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111" name="Shape 111"/>
        <p:cNvGrpSpPr/>
        <p:nvPr/>
      </p:nvGrpSpPr>
      <p:grpSpPr>
        <a:xfrm>
          <a:off x="0" y="0"/>
          <a:ext cx="0" cy="0"/>
          <a:chOff x="0" y="0"/>
          <a:chExt cx="0" cy="0"/>
        </a:xfrm>
      </p:grpSpPr>
      <p:sp>
        <p:nvSpPr>
          <p:cNvPr id="112" name="Google Shape;112;p24"/>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113" name="Google Shape;113;p24"/>
          <p:cNvGrpSpPr/>
          <p:nvPr/>
        </p:nvGrpSpPr>
        <p:grpSpPr>
          <a:xfrm>
            <a:off x="429933" y="1083300"/>
            <a:ext cx="4465655" cy="3077191"/>
            <a:chOff x="1211784" y="1483576"/>
            <a:chExt cx="6753864" cy="2714769"/>
          </a:xfrm>
        </p:grpSpPr>
        <p:sp>
          <p:nvSpPr>
            <p:cNvPr id="114" name="Google Shape;114;p24"/>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4"/>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116" name="Shape 116"/>
        <p:cNvGrpSpPr/>
        <p:nvPr/>
      </p:nvGrpSpPr>
      <p:grpSpPr>
        <a:xfrm>
          <a:off x="0" y="0"/>
          <a:ext cx="0" cy="0"/>
          <a:chOff x="0" y="0"/>
          <a:chExt cx="0" cy="0"/>
        </a:xfrm>
      </p:grpSpPr>
      <p:sp>
        <p:nvSpPr>
          <p:cNvPr id="117" name="Google Shape;117;p2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120" name="Shape 120"/>
        <p:cNvGrpSpPr/>
        <p:nvPr/>
      </p:nvGrpSpPr>
      <p:grpSpPr>
        <a:xfrm>
          <a:off x="0" y="0"/>
          <a:ext cx="0" cy="0"/>
          <a:chOff x="0" y="0"/>
          <a:chExt cx="0" cy="0"/>
        </a:xfrm>
      </p:grpSpPr>
      <p:sp>
        <p:nvSpPr>
          <p:cNvPr id="121" name="Google Shape;121;p26"/>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22" name="Google Shape;122;p26"/>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123" name="Google Shape;123;p2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126" name="Shape 126"/>
        <p:cNvGrpSpPr/>
        <p:nvPr/>
      </p:nvGrpSpPr>
      <p:grpSpPr>
        <a:xfrm>
          <a:off x="0" y="0"/>
          <a:ext cx="0" cy="0"/>
          <a:chOff x="0" y="0"/>
          <a:chExt cx="0" cy="0"/>
        </a:xfrm>
      </p:grpSpPr>
      <p:sp>
        <p:nvSpPr>
          <p:cNvPr id="127" name="Google Shape;127;p2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7"/>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130" name="Google Shape;130;p27"/>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1" name="Google Shape;131;p27"/>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32" name="Google Shape;132;p27"/>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3" name="Google Shape;133;p27"/>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34" name="Google Shape;134;p27"/>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5" name="Google Shape;135;p27"/>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36" name="Google Shape;136;p27"/>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7" name="Google Shape;137;p27"/>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38" name="Google Shape;138;p27"/>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39" name="Google Shape;139;p27"/>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140" name="Google Shape;140;p27"/>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41" name="Google Shape;141;p27"/>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142" name="Shape 142"/>
        <p:cNvGrpSpPr/>
        <p:nvPr/>
      </p:nvGrpSpPr>
      <p:grpSpPr>
        <a:xfrm>
          <a:off x="0" y="0"/>
          <a:ext cx="0" cy="0"/>
          <a:chOff x="0" y="0"/>
          <a:chExt cx="0" cy="0"/>
        </a:xfrm>
      </p:grpSpPr>
      <p:sp>
        <p:nvSpPr>
          <p:cNvPr id="143" name="Google Shape;143;p28"/>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4" name="Google Shape;144;p28"/>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5" name="Google Shape;145;p2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48" name="Google Shape;148;p28"/>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9" name="Google Shape;149;p28"/>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50" name="Google Shape;150;p28"/>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51" name="Google Shape;151;p28"/>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52" name="Shape 152"/>
        <p:cNvGrpSpPr/>
        <p:nvPr/>
      </p:nvGrpSpPr>
      <p:grpSpPr>
        <a:xfrm>
          <a:off x="0" y="0"/>
          <a:ext cx="0" cy="0"/>
          <a:chOff x="0" y="0"/>
          <a:chExt cx="0" cy="0"/>
        </a:xfrm>
      </p:grpSpPr>
      <p:sp>
        <p:nvSpPr>
          <p:cNvPr id="153" name="Google Shape;153;p29"/>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54" name="Google Shape;154;p29"/>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55" name="Google Shape;155;p29"/>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56" name="Google Shape;156;p29"/>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57" name="Google Shape;157;p29"/>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58" name="Google Shape;158;p29"/>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59" name="Shape 159"/>
        <p:cNvGrpSpPr/>
        <p:nvPr/>
      </p:nvGrpSpPr>
      <p:grpSpPr>
        <a:xfrm>
          <a:off x="0" y="0"/>
          <a:ext cx="0" cy="0"/>
          <a:chOff x="0" y="0"/>
          <a:chExt cx="0" cy="0"/>
        </a:xfrm>
      </p:grpSpPr>
      <p:sp>
        <p:nvSpPr>
          <p:cNvPr id="160" name="Google Shape;160;p30"/>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63" name="Google Shape;163;p31"/>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64" name="Google Shape;164;p31"/>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65" name="Google Shape;165;p31"/>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66" name="Google Shape;166;p31"/>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67" name="Google Shape;167;p31"/>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68" name="Shape 168"/>
        <p:cNvGrpSpPr/>
        <p:nvPr/>
      </p:nvGrpSpPr>
      <p:grpSpPr>
        <a:xfrm>
          <a:off x="0" y="0"/>
          <a:ext cx="0" cy="0"/>
          <a:chOff x="0" y="0"/>
          <a:chExt cx="0" cy="0"/>
        </a:xfrm>
      </p:grpSpPr>
      <p:sp>
        <p:nvSpPr>
          <p:cNvPr id="169" name="Google Shape;169;p32"/>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72" name="Google Shape;172;p32"/>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73" name="Google Shape;173;p32"/>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74" name="Shape 174"/>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75" name="Shape 1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21" Type="http://schemas.openxmlformats.org/officeDocument/2006/relationships/theme" Target="../theme/theme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19" Type="http://schemas.openxmlformats.org/officeDocument/2006/relationships/slideLayout" Target="../slideLayouts/slideLayout31.xml"/><Relationship Id="rId6" Type="http://schemas.openxmlformats.org/officeDocument/2006/relationships/slideLayout" Target="../slideLayouts/slideLayout18.xml"/><Relationship Id="rId18" Type="http://schemas.openxmlformats.org/officeDocument/2006/relationships/slideLayout" Target="../slideLayouts/slideLayout30.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55" name="Google Shape;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35"/>
          <p:cNvPicPr preferRelativeResize="0"/>
          <p:nvPr/>
        </p:nvPicPr>
        <p:blipFill>
          <a:blip r:embed="rId3">
            <a:alphaModFix amt="54000"/>
          </a:blip>
          <a:stretch>
            <a:fillRect/>
          </a:stretch>
        </p:blipFill>
        <p:spPr>
          <a:xfrm>
            <a:off x="0" y="0"/>
            <a:ext cx="9144000" cy="3678026"/>
          </a:xfrm>
          <a:prstGeom prst="rect">
            <a:avLst/>
          </a:prstGeom>
          <a:noFill/>
          <a:ln>
            <a:noFill/>
          </a:ln>
        </p:spPr>
      </p:pic>
      <p:sp>
        <p:nvSpPr>
          <p:cNvPr id="181" name="Google Shape;181;p35"/>
          <p:cNvSpPr txBox="1"/>
          <p:nvPr>
            <p:ph type="ctrTitle"/>
          </p:nvPr>
        </p:nvSpPr>
        <p:spPr>
          <a:xfrm>
            <a:off x="0" y="3678025"/>
            <a:ext cx="9144000" cy="1465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latin typeface="Josefin Sans"/>
                <a:ea typeface="Josefin Sans"/>
                <a:cs typeface="Josefin Sans"/>
                <a:sym typeface="Josefin Sans"/>
              </a:rPr>
              <a:t>Title: Reddit vs. </a:t>
            </a:r>
            <a:r>
              <a:rPr lang="en">
                <a:solidFill>
                  <a:srgbClr val="000000"/>
                </a:solidFill>
                <a:latin typeface="Josefin Sans"/>
                <a:ea typeface="Josefin Sans"/>
                <a:cs typeface="Josefin Sans"/>
                <a:sym typeface="Josefin Sans"/>
              </a:rPr>
              <a:t>Wall Street</a:t>
            </a:r>
            <a:endParaRPr>
              <a:solidFill>
                <a:srgbClr val="000000"/>
              </a:solidFill>
              <a:latin typeface="Josefin Sans"/>
              <a:ea typeface="Josefin Sans"/>
              <a:cs typeface="Josefin Sans"/>
              <a:sym typeface="Josefin Sans"/>
            </a:endParaRPr>
          </a:p>
          <a:p>
            <a:pPr indent="0" lvl="0" marL="0" rtl="0" algn="l">
              <a:spcBef>
                <a:spcPts val="0"/>
              </a:spcBef>
              <a:spcAft>
                <a:spcPts val="0"/>
              </a:spcAft>
              <a:buNone/>
            </a:pPr>
            <a:r>
              <a:rPr lang="en" sz="2100">
                <a:solidFill>
                  <a:srgbClr val="000000"/>
                </a:solidFill>
                <a:latin typeface="Josefin Sans"/>
                <a:ea typeface="Josefin Sans"/>
                <a:cs typeface="Josefin Sans"/>
                <a:sym typeface="Josefin Sans"/>
              </a:rPr>
              <a:t>Team Kookaburra: Cater Kioski, Ed Ober, Claire Wong</a:t>
            </a:r>
            <a:endParaRPr sz="2100">
              <a:solidFill>
                <a:srgbClr val="000000"/>
              </a:solidFill>
              <a:latin typeface="Josefin Sans"/>
              <a:ea typeface="Josefin Sans"/>
              <a:cs typeface="Josefin Sans"/>
              <a:sym typeface="Josefin Sans"/>
            </a:endParaRPr>
          </a:p>
        </p:txBody>
      </p:sp>
      <p:sp>
        <p:nvSpPr>
          <p:cNvPr id="182" name="Google Shape;182;p35"/>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5"/>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5"/>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5"/>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5"/>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5"/>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3" name="Shape 423"/>
        <p:cNvGrpSpPr/>
        <p:nvPr/>
      </p:nvGrpSpPr>
      <p:grpSpPr>
        <a:xfrm>
          <a:off x="0" y="0"/>
          <a:ext cx="0" cy="0"/>
          <a:chOff x="0" y="0"/>
          <a:chExt cx="0" cy="0"/>
        </a:xfrm>
      </p:grpSpPr>
      <p:sp>
        <p:nvSpPr>
          <p:cNvPr id="424" name="Google Shape;424;p44"/>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GME Data-Hourly</a:t>
            </a:r>
            <a:endParaRPr sz="2500"/>
          </a:p>
        </p:txBody>
      </p:sp>
      <p:sp>
        <p:nvSpPr>
          <p:cNvPr id="425" name="Google Shape;425;p44"/>
          <p:cNvSpPr txBox="1"/>
          <p:nvPr/>
        </p:nvSpPr>
        <p:spPr>
          <a:xfrm>
            <a:off x="273375" y="1340250"/>
            <a:ext cx="33888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From API to </a:t>
            </a:r>
            <a:r>
              <a:rPr lang="en" sz="1700">
                <a:latin typeface="Josefin Sans"/>
                <a:ea typeface="Josefin Sans"/>
                <a:cs typeface="Josefin Sans"/>
                <a:sym typeface="Josefin Sans"/>
              </a:rPr>
              <a:t>CSV Format</a:t>
            </a:r>
            <a:endParaRPr sz="1700">
              <a:latin typeface="Josefin Sans"/>
              <a:ea typeface="Josefin Sans"/>
              <a:cs typeface="Josefin Sans"/>
              <a:sym typeface="Josefin Sans"/>
            </a:endParaRPr>
          </a:p>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API-</a:t>
            </a:r>
            <a:r>
              <a:rPr b="1" lang="en" sz="1700">
                <a:latin typeface="Josefin Sans"/>
                <a:ea typeface="Josefin Sans"/>
                <a:cs typeface="Josefin Sans"/>
                <a:sym typeface="Josefin Sans"/>
              </a:rPr>
              <a:t>alphavantage</a:t>
            </a:r>
            <a:endParaRPr b="1" sz="1700">
              <a:latin typeface="Josefin Sans"/>
              <a:ea typeface="Josefin Sans"/>
              <a:cs typeface="Josefin Sans"/>
              <a:sym typeface="Josefin Sans"/>
            </a:endParaRPr>
          </a:p>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Pulled data for the past 5 months</a:t>
            </a:r>
            <a:endParaRPr b="1" sz="1700">
              <a:latin typeface="Josefin Sans"/>
              <a:ea typeface="Josefin Sans"/>
              <a:cs typeface="Josefin Sans"/>
              <a:sym typeface="Josefin Sans"/>
            </a:endParaRPr>
          </a:p>
        </p:txBody>
      </p:sp>
      <p:pic>
        <p:nvPicPr>
          <p:cNvPr id="426" name="Google Shape;426;p44"/>
          <p:cNvPicPr preferRelativeResize="0"/>
          <p:nvPr/>
        </p:nvPicPr>
        <p:blipFill rotWithShape="1">
          <a:blip r:embed="rId3">
            <a:alphaModFix/>
          </a:blip>
          <a:srcRect b="51390" l="0" r="0" t="0"/>
          <a:stretch/>
        </p:blipFill>
        <p:spPr>
          <a:xfrm>
            <a:off x="3536525" y="1024325"/>
            <a:ext cx="5423900" cy="168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5"/>
          <p:cNvSpPr txBox="1"/>
          <p:nvPr>
            <p:ph idx="8" type="ctrTitle"/>
          </p:nvPr>
        </p:nvSpPr>
        <p:spPr>
          <a:xfrm>
            <a:off x="4496300" y="457300"/>
            <a:ext cx="38790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Deciding which part of data we want</a:t>
            </a:r>
            <a:endParaRPr/>
          </a:p>
        </p:txBody>
      </p:sp>
      <p:pic>
        <p:nvPicPr>
          <p:cNvPr id="432" name="Google Shape;432;p45"/>
          <p:cNvPicPr preferRelativeResize="0"/>
          <p:nvPr/>
        </p:nvPicPr>
        <p:blipFill>
          <a:blip r:embed="rId3">
            <a:alphaModFix/>
          </a:blip>
          <a:stretch>
            <a:fillRect/>
          </a:stretch>
        </p:blipFill>
        <p:spPr>
          <a:xfrm>
            <a:off x="2028975" y="1162750"/>
            <a:ext cx="3486526" cy="2614887"/>
          </a:xfrm>
          <a:prstGeom prst="rect">
            <a:avLst/>
          </a:prstGeom>
          <a:noFill/>
          <a:ln>
            <a:noFill/>
          </a:ln>
        </p:spPr>
      </p:pic>
      <p:pic>
        <p:nvPicPr>
          <p:cNvPr id="433" name="Google Shape;433;p45"/>
          <p:cNvPicPr preferRelativeResize="0"/>
          <p:nvPr/>
        </p:nvPicPr>
        <p:blipFill>
          <a:blip r:embed="rId4">
            <a:alphaModFix/>
          </a:blip>
          <a:stretch>
            <a:fillRect/>
          </a:stretch>
        </p:blipFill>
        <p:spPr>
          <a:xfrm>
            <a:off x="5515492" y="1162738"/>
            <a:ext cx="3486533" cy="2614900"/>
          </a:xfrm>
          <a:prstGeom prst="rect">
            <a:avLst/>
          </a:prstGeom>
          <a:noFill/>
          <a:ln>
            <a:noFill/>
          </a:ln>
        </p:spPr>
      </p:pic>
      <p:sp>
        <p:nvSpPr>
          <p:cNvPr id="434" name="Google Shape;434;p45"/>
          <p:cNvSpPr txBox="1"/>
          <p:nvPr/>
        </p:nvSpPr>
        <p:spPr>
          <a:xfrm>
            <a:off x="344825" y="1709700"/>
            <a:ext cx="234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Josefin Sans"/>
                <a:ea typeface="Josefin Sans"/>
                <a:cs typeface="Josefin Sans"/>
                <a:sym typeface="Josefin Sans"/>
              </a:rPr>
              <a:t>Date vs. </a:t>
            </a:r>
            <a:endParaRPr b="1">
              <a:latin typeface="Josefin Sans"/>
              <a:ea typeface="Josefin Sans"/>
              <a:cs typeface="Josefin Sans"/>
              <a:sym typeface="Josefin Sans"/>
            </a:endParaRPr>
          </a:p>
          <a:p>
            <a:pPr indent="0" lvl="0" marL="0" rtl="0" algn="l">
              <a:spcBef>
                <a:spcPts val="0"/>
              </a:spcBef>
              <a:spcAft>
                <a:spcPts val="0"/>
              </a:spcAft>
              <a:buNone/>
            </a:pPr>
            <a:r>
              <a:rPr b="1" lang="en">
                <a:latin typeface="Josefin Sans"/>
                <a:ea typeface="Josefin Sans"/>
                <a:cs typeface="Josefin Sans"/>
                <a:sym typeface="Josefin Sans"/>
              </a:rPr>
              <a:t>Message Volume</a:t>
            </a:r>
            <a:endParaRPr b="1">
              <a:latin typeface="Josefin Sans"/>
              <a:ea typeface="Josefin Sans"/>
              <a:cs typeface="Josefin Sans"/>
              <a:sym typeface="Josefin Sans"/>
            </a:endParaRPr>
          </a:p>
          <a:p>
            <a:pPr indent="0" lvl="0" marL="0" rtl="0" algn="l">
              <a:spcBef>
                <a:spcPts val="0"/>
              </a:spcBef>
              <a:spcAft>
                <a:spcPts val="0"/>
              </a:spcAft>
              <a:buNone/>
            </a:pPr>
            <a:r>
              <a:t/>
            </a:r>
            <a:endParaRPr b="1">
              <a:latin typeface="Josefin Sans"/>
              <a:ea typeface="Josefin Sans"/>
              <a:cs typeface="Josefin Sans"/>
              <a:sym typeface="Josefin Sans"/>
            </a:endParaRPr>
          </a:p>
        </p:txBody>
      </p:sp>
      <p:sp>
        <p:nvSpPr>
          <p:cNvPr id="435" name="Google Shape;435;p45"/>
          <p:cNvSpPr txBox="1"/>
          <p:nvPr/>
        </p:nvSpPr>
        <p:spPr>
          <a:xfrm>
            <a:off x="344825" y="2730925"/>
            <a:ext cx="234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Josefin Sans"/>
                <a:ea typeface="Josefin Sans"/>
                <a:cs typeface="Josefin Sans"/>
                <a:sym typeface="Josefin Sans"/>
              </a:rPr>
              <a:t>Date vs. </a:t>
            </a:r>
            <a:endParaRPr b="1">
              <a:latin typeface="Josefin Sans"/>
              <a:ea typeface="Josefin Sans"/>
              <a:cs typeface="Josefin Sans"/>
              <a:sym typeface="Josefin Sans"/>
            </a:endParaRPr>
          </a:p>
          <a:p>
            <a:pPr indent="0" lvl="0" marL="0" rtl="0" algn="l">
              <a:spcBef>
                <a:spcPts val="0"/>
              </a:spcBef>
              <a:spcAft>
                <a:spcPts val="0"/>
              </a:spcAft>
              <a:buNone/>
            </a:pPr>
            <a:r>
              <a:rPr b="1" lang="en">
                <a:latin typeface="Josefin Sans"/>
                <a:ea typeface="Josefin Sans"/>
                <a:cs typeface="Josefin Sans"/>
                <a:sym typeface="Josefin Sans"/>
              </a:rPr>
              <a:t>Highest Daily</a:t>
            </a:r>
            <a:endParaRPr b="1">
              <a:latin typeface="Josefin Sans"/>
              <a:ea typeface="Josefin Sans"/>
              <a:cs typeface="Josefin Sans"/>
              <a:sym typeface="Josefin Sans"/>
            </a:endParaRPr>
          </a:p>
          <a:p>
            <a:pPr indent="0" lvl="0" marL="0" rtl="0" algn="l">
              <a:spcBef>
                <a:spcPts val="0"/>
              </a:spcBef>
              <a:spcAft>
                <a:spcPts val="0"/>
              </a:spcAft>
              <a:buNone/>
            </a:pPr>
            <a:r>
              <a:rPr b="1" lang="en">
                <a:latin typeface="Josefin Sans"/>
                <a:ea typeface="Josefin Sans"/>
                <a:cs typeface="Josefin Sans"/>
                <a:sym typeface="Josefin Sans"/>
              </a:rPr>
              <a:t>Stock Price</a:t>
            </a:r>
            <a:endParaRPr b="1">
              <a:latin typeface="Josefin Sans"/>
              <a:ea typeface="Josefin Sans"/>
              <a:cs typeface="Josefin Sans"/>
              <a:sym typeface="Josefin Sans"/>
            </a:endParaRPr>
          </a:p>
          <a:p>
            <a:pPr indent="0" lvl="0" marL="0" rtl="0" algn="l">
              <a:spcBef>
                <a:spcPts val="0"/>
              </a:spcBef>
              <a:spcAft>
                <a:spcPts val="0"/>
              </a:spcAft>
              <a:buNone/>
            </a:pPr>
            <a:r>
              <a:t/>
            </a:r>
            <a:endParaRPr b="1">
              <a:latin typeface="Josefin Sans"/>
              <a:ea typeface="Josefin Sans"/>
              <a:cs typeface="Josefin Sans"/>
              <a:sym typeface="Josefin Sans"/>
            </a:endParaRPr>
          </a:p>
        </p:txBody>
      </p:sp>
      <p:sp>
        <p:nvSpPr>
          <p:cNvPr id="436" name="Google Shape;436;p45"/>
          <p:cNvSpPr txBox="1"/>
          <p:nvPr/>
        </p:nvSpPr>
        <p:spPr>
          <a:xfrm>
            <a:off x="2439225" y="3777625"/>
            <a:ext cx="613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Josefin Sans"/>
                <a:ea typeface="Josefin Sans"/>
                <a:cs typeface="Josefin Sans"/>
                <a:sym typeface="Josefin Sans"/>
              </a:rPr>
              <a:t>Data before late 2020 was not relevant to our study. Therefore, we only analysed data from December 2020 until February 1st 2021</a:t>
            </a:r>
            <a:endParaRPr sz="1600">
              <a:latin typeface="Josefin Sans"/>
              <a:ea typeface="Josefin Sans"/>
              <a:cs typeface="Josefin Sans"/>
              <a:sym typeface="Josefin Sans"/>
            </a:endParaRPr>
          </a:p>
        </p:txBody>
      </p:sp>
      <p:sp>
        <p:nvSpPr>
          <p:cNvPr id="437" name="Google Shape;437;p45"/>
          <p:cNvSpPr txBox="1"/>
          <p:nvPr/>
        </p:nvSpPr>
        <p:spPr>
          <a:xfrm rot="-5400000">
            <a:off x="1236375" y="1478125"/>
            <a:ext cx="17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awarabi Mincho"/>
                <a:ea typeface="Sawarabi Mincho"/>
                <a:cs typeface="Sawarabi Mincho"/>
                <a:sym typeface="Sawarabi Mincho"/>
              </a:rPr>
              <a:t>Volume message</a:t>
            </a:r>
            <a:endParaRPr sz="900">
              <a:latin typeface="Sawarabi Mincho"/>
              <a:ea typeface="Sawarabi Mincho"/>
              <a:cs typeface="Sawarabi Mincho"/>
              <a:sym typeface="Sawarabi Mincho"/>
            </a:endParaRPr>
          </a:p>
        </p:txBody>
      </p:sp>
      <p:sp>
        <p:nvSpPr>
          <p:cNvPr id="438" name="Google Shape;438;p45"/>
          <p:cNvSpPr txBox="1"/>
          <p:nvPr/>
        </p:nvSpPr>
        <p:spPr>
          <a:xfrm rot="-5400000">
            <a:off x="4718175" y="1478125"/>
            <a:ext cx="17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awarabi Mincho"/>
                <a:ea typeface="Sawarabi Mincho"/>
                <a:cs typeface="Sawarabi Mincho"/>
                <a:sym typeface="Sawarabi Mincho"/>
              </a:rPr>
              <a:t>Volume message</a:t>
            </a:r>
            <a:endParaRPr sz="900">
              <a:latin typeface="Sawarabi Mincho"/>
              <a:ea typeface="Sawarabi Mincho"/>
              <a:cs typeface="Sawarabi Mincho"/>
              <a:sym typeface="Sawarabi Mincho"/>
            </a:endParaRPr>
          </a:p>
        </p:txBody>
      </p:sp>
      <p:sp>
        <p:nvSpPr>
          <p:cNvPr id="439" name="Google Shape;439;p45"/>
          <p:cNvSpPr txBox="1"/>
          <p:nvPr/>
        </p:nvSpPr>
        <p:spPr>
          <a:xfrm rot="-5400000">
            <a:off x="1236375" y="2491225"/>
            <a:ext cx="17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awarabi Mincho"/>
                <a:ea typeface="Sawarabi Mincho"/>
                <a:cs typeface="Sawarabi Mincho"/>
                <a:sym typeface="Sawarabi Mincho"/>
              </a:rPr>
              <a:t>Stock Price ($)</a:t>
            </a:r>
            <a:endParaRPr sz="900">
              <a:latin typeface="Sawarabi Mincho"/>
              <a:ea typeface="Sawarabi Mincho"/>
              <a:cs typeface="Sawarabi Mincho"/>
              <a:sym typeface="Sawarabi Mincho"/>
            </a:endParaRPr>
          </a:p>
        </p:txBody>
      </p:sp>
      <p:sp>
        <p:nvSpPr>
          <p:cNvPr id="440" name="Google Shape;440;p45"/>
          <p:cNvSpPr txBox="1"/>
          <p:nvPr/>
        </p:nvSpPr>
        <p:spPr>
          <a:xfrm rot="-5400000">
            <a:off x="4718175" y="2491225"/>
            <a:ext cx="17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awarabi Mincho"/>
                <a:ea typeface="Sawarabi Mincho"/>
                <a:cs typeface="Sawarabi Mincho"/>
                <a:sym typeface="Sawarabi Mincho"/>
              </a:rPr>
              <a:t>Stock Price ($)</a:t>
            </a:r>
            <a:endParaRPr sz="900">
              <a:latin typeface="Sawarabi Mincho"/>
              <a:ea typeface="Sawarabi Mincho"/>
              <a:cs typeface="Sawarabi Mincho"/>
              <a:sym typeface="Sawarabi Minch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idx="8" type="ctrTitle"/>
          </p:nvPr>
        </p:nvSpPr>
        <p:spPr>
          <a:xfrm>
            <a:off x="4662825" y="609700"/>
            <a:ext cx="3712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Deciding which part of data we want</a:t>
            </a:r>
            <a:endParaRPr/>
          </a:p>
          <a:p>
            <a:pPr indent="0" lvl="0" marL="0" rtl="0" algn="r">
              <a:spcBef>
                <a:spcPts val="0"/>
              </a:spcBef>
              <a:spcAft>
                <a:spcPts val="0"/>
              </a:spcAft>
              <a:buNone/>
            </a:pPr>
            <a:r>
              <a:t/>
            </a:r>
            <a:endParaRPr/>
          </a:p>
        </p:txBody>
      </p:sp>
      <p:sp>
        <p:nvSpPr>
          <p:cNvPr id="446" name="Google Shape;446;p46"/>
          <p:cNvSpPr txBox="1"/>
          <p:nvPr/>
        </p:nvSpPr>
        <p:spPr>
          <a:xfrm>
            <a:off x="1322050" y="3893525"/>
            <a:ext cx="719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Josefin Sans"/>
                <a:ea typeface="Josefin Sans"/>
                <a:cs typeface="Josefin Sans"/>
                <a:sym typeface="Josefin Sans"/>
              </a:rPr>
              <a:t>Another refinement was to model the absolute value of stock price changes against message volume since we did not have “negative message counts”.</a:t>
            </a:r>
            <a:endParaRPr sz="1600">
              <a:latin typeface="Josefin Sans"/>
              <a:ea typeface="Josefin Sans"/>
              <a:cs typeface="Josefin Sans"/>
              <a:sym typeface="Josefin Sans"/>
            </a:endParaRPr>
          </a:p>
        </p:txBody>
      </p:sp>
      <p:pic>
        <p:nvPicPr>
          <p:cNvPr id="447" name="Google Shape;447;p46"/>
          <p:cNvPicPr preferRelativeResize="0"/>
          <p:nvPr/>
        </p:nvPicPr>
        <p:blipFill rotWithShape="1">
          <a:blip r:embed="rId3">
            <a:alphaModFix/>
          </a:blip>
          <a:srcRect b="1506" l="0" r="1787" t="0"/>
          <a:stretch/>
        </p:blipFill>
        <p:spPr>
          <a:xfrm>
            <a:off x="665225" y="959563"/>
            <a:ext cx="3630751" cy="2780325"/>
          </a:xfrm>
          <a:prstGeom prst="rect">
            <a:avLst/>
          </a:prstGeom>
          <a:noFill/>
          <a:ln>
            <a:noFill/>
          </a:ln>
        </p:spPr>
      </p:pic>
      <p:pic>
        <p:nvPicPr>
          <p:cNvPr id="448" name="Google Shape;448;p46"/>
          <p:cNvPicPr preferRelativeResize="0"/>
          <p:nvPr/>
        </p:nvPicPr>
        <p:blipFill>
          <a:blip r:embed="rId4">
            <a:alphaModFix/>
          </a:blip>
          <a:stretch>
            <a:fillRect/>
          </a:stretch>
        </p:blipFill>
        <p:spPr>
          <a:xfrm>
            <a:off x="4853400" y="976900"/>
            <a:ext cx="4143375" cy="274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Observation before Testing</a:t>
            </a:r>
            <a:endParaRPr/>
          </a:p>
        </p:txBody>
      </p:sp>
      <p:pic>
        <p:nvPicPr>
          <p:cNvPr id="454" name="Google Shape;454;p47"/>
          <p:cNvPicPr preferRelativeResize="0"/>
          <p:nvPr/>
        </p:nvPicPr>
        <p:blipFill>
          <a:blip r:embed="rId3">
            <a:alphaModFix/>
          </a:blip>
          <a:stretch>
            <a:fillRect/>
          </a:stretch>
        </p:blipFill>
        <p:spPr>
          <a:xfrm>
            <a:off x="366350" y="1137950"/>
            <a:ext cx="4301388" cy="2867600"/>
          </a:xfrm>
          <a:prstGeom prst="rect">
            <a:avLst/>
          </a:prstGeom>
          <a:noFill/>
          <a:ln>
            <a:noFill/>
          </a:ln>
        </p:spPr>
      </p:pic>
      <p:pic>
        <p:nvPicPr>
          <p:cNvPr id="455" name="Google Shape;455;p47"/>
          <p:cNvPicPr preferRelativeResize="0"/>
          <p:nvPr/>
        </p:nvPicPr>
        <p:blipFill>
          <a:blip r:embed="rId4">
            <a:alphaModFix/>
          </a:blip>
          <a:stretch>
            <a:fillRect/>
          </a:stretch>
        </p:blipFill>
        <p:spPr>
          <a:xfrm>
            <a:off x="4831231" y="1249675"/>
            <a:ext cx="3862018" cy="2755875"/>
          </a:xfrm>
          <a:prstGeom prst="rect">
            <a:avLst/>
          </a:prstGeom>
          <a:noFill/>
          <a:ln>
            <a:noFill/>
          </a:ln>
        </p:spPr>
      </p:pic>
      <p:sp>
        <p:nvSpPr>
          <p:cNvPr id="456" name="Google Shape;456;p47"/>
          <p:cNvSpPr/>
          <p:nvPr/>
        </p:nvSpPr>
        <p:spPr>
          <a:xfrm>
            <a:off x="2725025" y="1469413"/>
            <a:ext cx="2240700" cy="2467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6768175" y="1469413"/>
            <a:ext cx="2240700" cy="2467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txBox="1"/>
          <p:nvPr/>
        </p:nvSpPr>
        <p:spPr>
          <a:xfrm>
            <a:off x="1210050" y="4220375"/>
            <a:ext cx="748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Josefin Sans"/>
                <a:ea typeface="Josefin Sans"/>
                <a:cs typeface="Josefin Sans"/>
                <a:sym typeface="Josefin Sans"/>
              </a:rPr>
              <a:t>By looking at both </a:t>
            </a:r>
            <a:r>
              <a:rPr lang="en" sz="1800">
                <a:latin typeface="Josefin Sans"/>
                <a:ea typeface="Josefin Sans"/>
                <a:cs typeface="Josefin Sans"/>
                <a:sym typeface="Josefin Sans"/>
              </a:rPr>
              <a:t>graphs</a:t>
            </a:r>
            <a:r>
              <a:rPr lang="en" sz="1800">
                <a:latin typeface="Josefin Sans"/>
                <a:ea typeface="Josefin Sans"/>
                <a:cs typeface="Josefin Sans"/>
                <a:sym typeface="Josefin Sans"/>
              </a:rPr>
              <a:t>, we can definitely see that there is some relationship between reddit messages and the GME stock price.</a:t>
            </a:r>
            <a:endParaRPr sz="1800">
              <a:latin typeface="Josefin Sans"/>
              <a:ea typeface="Josefin Sans"/>
              <a:cs typeface="Josefin Sans"/>
              <a:sym typeface="Josefin Sans"/>
            </a:endParaRPr>
          </a:p>
        </p:txBody>
      </p:sp>
      <p:sp>
        <p:nvSpPr>
          <p:cNvPr id="459" name="Google Shape;459;p47"/>
          <p:cNvSpPr txBox="1"/>
          <p:nvPr/>
        </p:nvSpPr>
        <p:spPr>
          <a:xfrm rot="-5400000">
            <a:off x="-657850" y="1865725"/>
            <a:ext cx="172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awarabi Mincho"/>
                <a:ea typeface="Sawarabi Mincho"/>
                <a:cs typeface="Sawarabi Mincho"/>
                <a:sym typeface="Sawarabi Mincho"/>
              </a:rPr>
              <a:t>Volume message</a:t>
            </a:r>
            <a:endParaRPr sz="900">
              <a:latin typeface="Sawarabi Mincho"/>
              <a:ea typeface="Sawarabi Mincho"/>
              <a:cs typeface="Sawarabi Mincho"/>
              <a:sym typeface="Sawarabi Minch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8"/>
          <p:cNvPicPr preferRelativeResize="0"/>
          <p:nvPr/>
        </p:nvPicPr>
        <p:blipFill>
          <a:blip r:embed="rId3">
            <a:alphaModFix/>
          </a:blip>
          <a:stretch>
            <a:fillRect/>
          </a:stretch>
        </p:blipFill>
        <p:spPr>
          <a:xfrm>
            <a:off x="4920300" y="1200150"/>
            <a:ext cx="4114800" cy="2743200"/>
          </a:xfrm>
          <a:prstGeom prst="rect">
            <a:avLst/>
          </a:prstGeom>
          <a:noFill/>
          <a:ln>
            <a:noFill/>
          </a:ln>
        </p:spPr>
      </p:pic>
      <p:sp>
        <p:nvSpPr>
          <p:cNvPr id="465" name="Google Shape;465;p48"/>
          <p:cNvSpPr txBox="1"/>
          <p:nvPr>
            <p:ph idx="8" type="ctrTitle"/>
          </p:nvPr>
        </p:nvSpPr>
        <p:spPr>
          <a:xfrm>
            <a:off x="4854175" y="381100"/>
            <a:ext cx="38415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Looking closer at the datA...by hour</a:t>
            </a:r>
            <a:endParaRPr sz="2000"/>
          </a:p>
        </p:txBody>
      </p:sp>
      <p:pic>
        <p:nvPicPr>
          <p:cNvPr id="466" name="Google Shape;466;p48"/>
          <p:cNvPicPr preferRelativeResize="0"/>
          <p:nvPr/>
        </p:nvPicPr>
        <p:blipFill>
          <a:blip r:embed="rId4">
            <a:alphaModFix/>
          </a:blip>
          <a:stretch>
            <a:fillRect/>
          </a:stretch>
        </p:blipFill>
        <p:spPr>
          <a:xfrm>
            <a:off x="548025" y="1109325"/>
            <a:ext cx="4114800" cy="2743200"/>
          </a:xfrm>
          <a:prstGeom prst="rect">
            <a:avLst/>
          </a:prstGeom>
          <a:noFill/>
          <a:ln>
            <a:noFill/>
          </a:ln>
        </p:spPr>
      </p:pic>
      <p:sp>
        <p:nvSpPr>
          <p:cNvPr id="467" name="Google Shape;467;p48"/>
          <p:cNvSpPr/>
          <p:nvPr/>
        </p:nvSpPr>
        <p:spPr>
          <a:xfrm>
            <a:off x="2679600" y="1337838"/>
            <a:ext cx="2240700" cy="2467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6794400" y="1207013"/>
            <a:ext cx="2240700" cy="2467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txBox="1"/>
          <p:nvPr/>
        </p:nvSpPr>
        <p:spPr>
          <a:xfrm>
            <a:off x="1188400" y="3943350"/>
            <a:ext cx="7334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Josefin Sans"/>
                <a:ea typeface="Josefin Sans"/>
                <a:cs typeface="Josefin Sans"/>
                <a:sym typeface="Josefin Sans"/>
              </a:rPr>
              <a:t>We would like to find the correlation between reddit message and stock price. After that, we would gather all the correlation coefficient and run a 1-sample t test to test our hypothesis.</a:t>
            </a:r>
            <a:endParaRPr sz="1800">
              <a:latin typeface="Josefin Sans"/>
              <a:ea typeface="Josefin Sans"/>
              <a:cs typeface="Josefin Sans"/>
              <a:sym typeface="Josefi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3" name="Shape 473"/>
        <p:cNvGrpSpPr/>
        <p:nvPr/>
      </p:nvGrpSpPr>
      <p:grpSpPr>
        <a:xfrm>
          <a:off x="0" y="0"/>
          <a:ext cx="0" cy="0"/>
          <a:chOff x="0" y="0"/>
          <a:chExt cx="0" cy="0"/>
        </a:xfrm>
      </p:grpSpPr>
      <p:sp>
        <p:nvSpPr>
          <p:cNvPr id="474" name="Google Shape;474;p49"/>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txBox="1"/>
          <p:nvPr>
            <p:ph type="ctrTitle"/>
          </p:nvPr>
        </p:nvSpPr>
        <p:spPr>
          <a:xfrm>
            <a:off x="455750" y="983300"/>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METHODOLOGY</a:t>
            </a:r>
            <a:endParaRPr sz="9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Running the Analysis</a:t>
            </a:r>
            <a:endParaRPr sz="2500"/>
          </a:p>
        </p:txBody>
      </p:sp>
      <p:sp>
        <p:nvSpPr>
          <p:cNvPr id="484" name="Google Shape;484;p50"/>
          <p:cNvSpPr txBox="1"/>
          <p:nvPr/>
        </p:nvSpPr>
        <p:spPr>
          <a:xfrm>
            <a:off x="687050" y="1217250"/>
            <a:ext cx="76884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Josefin Sans"/>
              <a:buChar char="●"/>
            </a:pPr>
            <a:r>
              <a:rPr lang="en" sz="1900">
                <a:latin typeface="Josefin Sans"/>
                <a:ea typeface="Josefin Sans"/>
                <a:cs typeface="Josefin Sans"/>
                <a:sym typeface="Josefin Sans"/>
              </a:rPr>
              <a:t>Correlation and Regression Analysis</a:t>
            </a:r>
            <a:endParaRPr sz="1900">
              <a:latin typeface="Josefin Sans"/>
              <a:ea typeface="Josefin Sans"/>
              <a:cs typeface="Josefin Sans"/>
              <a:sym typeface="Josefin Sans"/>
            </a:endParaRPr>
          </a:p>
          <a:p>
            <a:pPr indent="-349250" lvl="1" marL="914400" rtl="0" algn="l">
              <a:spcBef>
                <a:spcPts val="0"/>
              </a:spcBef>
              <a:spcAft>
                <a:spcPts val="0"/>
              </a:spcAft>
              <a:buSzPts val="1900"/>
              <a:buFont typeface="Josefin Sans"/>
              <a:buChar char="○"/>
            </a:pPr>
            <a:r>
              <a:rPr lang="en" sz="1900">
                <a:latin typeface="Josefin Sans"/>
                <a:ea typeface="Josefin Sans"/>
                <a:cs typeface="Josefin Sans"/>
                <a:sym typeface="Josefin Sans"/>
              </a:rPr>
              <a:t>Use the scipy.stats library to generate the correlation coefficient and the regression line between Reddit Message Volume and GME stock price</a:t>
            </a:r>
            <a:endParaRPr sz="1900">
              <a:latin typeface="Josefin Sans"/>
              <a:ea typeface="Josefin Sans"/>
              <a:cs typeface="Josefin Sans"/>
              <a:sym typeface="Josefin Sans"/>
            </a:endParaRPr>
          </a:p>
          <a:p>
            <a:pPr indent="-349250" lvl="0" marL="457200" rtl="0" algn="l">
              <a:spcBef>
                <a:spcPts val="0"/>
              </a:spcBef>
              <a:spcAft>
                <a:spcPts val="0"/>
              </a:spcAft>
              <a:buSzPts val="1900"/>
              <a:buFont typeface="Josefin Sans"/>
              <a:buChar char="●"/>
            </a:pPr>
            <a:r>
              <a:rPr lang="en" sz="1900">
                <a:latin typeface="Josefin Sans"/>
                <a:ea typeface="Josefin Sans"/>
                <a:cs typeface="Josefin Sans"/>
                <a:sym typeface="Josefin Sans"/>
              </a:rPr>
              <a:t>One Sample t-test</a:t>
            </a:r>
            <a:endParaRPr sz="1900">
              <a:latin typeface="Josefin Sans"/>
              <a:ea typeface="Josefin Sans"/>
              <a:cs typeface="Josefin Sans"/>
              <a:sym typeface="Josefin Sans"/>
            </a:endParaRPr>
          </a:p>
          <a:p>
            <a:pPr indent="-349250" lvl="1" marL="914400" rtl="0" algn="l">
              <a:spcBef>
                <a:spcPts val="0"/>
              </a:spcBef>
              <a:spcAft>
                <a:spcPts val="0"/>
              </a:spcAft>
              <a:buSzPts val="1900"/>
              <a:buFont typeface="Josefin Sans"/>
              <a:buChar char="○"/>
            </a:pPr>
            <a:r>
              <a:rPr lang="en" sz="1900">
                <a:latin typeface="Josefin Sans"/>
                <a:ea typeface="Josefin Sans"/>
                <a:cs typeface="Josefin Sans"/>
                <a:sym typeface="Josefin Sans"/>
              </a:rPr>
              <a:t>We grouped our data by day and ran a regression analysis to obtain and compare our daily r values to a simulated population null</a:t>
            </a:r>
            <a:endParaRPr sz="1900">
              <a:latin typeface="Josefin Sans"/>
              <a:ea typeface="Josefin Sans"/>
              <a:cs typeface="Josefin Sans"/>
              <a:sym typeface="Josefin Sans"/>
            </a:endParaRPr>
          </a:p>
          <a:p>
            <a:pPr indent="-349250" lvl="1" marL="914400" rtl="0" algn="l">
              <a:spcBef>
                <a:spcPts val="0"/>
              </a:spcBef>
              <a:spcAft>
                <a:spcPts val="0"/>
              </a:spcAft>
              <a:buSzPts val="1900"/>
              <a:buFont typeface="Josefin Sans"/>
              <a:buChar char="○"/>
            </a:pPr>
            <a:r>
              <a:rPr lang="en" sz="1900">
                <a:latin typeface="Josefin Sans"/>
                <a:ea typeface="Josefin Sans"/>
                <a:cs typeface="Josefin Sans"/>
                <a:sym typeface="Josefin Sans"/>
              </a:rPr>
              <a:t>This simulated population is a normal </a:t>
            </a:r>
            <a:r>
              <a:rPr lang="en" sz="1900">
                <a:latin typeface="Josefin Sans"/>
                <a:ea typeface="Josefin Sans"/>
                <a:cs typeface="Josefin Sans"/>
                <a:sym typeface="Josefin Sans"/>
              </a:rPr>
              <a:t>distribution</a:t>
            </a:r>
            <a:r>
              <a:rPr lang="en" sz="1900">
                <a:latin typeface="Josefin Sans"/>
                <a:ea typeface="Josefin Sans"/>
                <a:cs typeface="Josefin Sans"/>
                <a:sym typeface="Josefin Sans"/>
              </a:rPr>
              <a:t> with a mean of 0 and limited between -1 and 1  </a:t>
            </a:r>
            <a:endParaRPr sz="1900">
              <a:latin typeface="Josefin Sans"/>
              <a:ea typeface="Josefin Sans"/>
              <a:cs typeface="Josefin Sans"/>
              <a:sym typeface="Josefin Sans"/>
            </a:endParaRPr>
          </a:p>
          <a:p>
            <a:pPr indent="0" lvl="0" marL="457200" rtl="0" algn="l">
              <a:spcBef>
                <a:spcPts val="0"/>
              </a:spcBef>
              <a:spcAft>
                <a:spcPts val="0"/>
              </a:spcAft>
              <a:buNone/>
            </a:pPr>
            <a:r>
              <a:t/>
            </a:r>
            <a:endParaRPr sz="1900">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1"/>
          <p:cNvSpPr txBox="1"/>
          <p:nvPr>
            <p:ph idx="8" type="ctrTitle"/>
          </p:nvPr>
        </p:nvSpPr>
        <p:spPr>
          <a:xfrm>
            <a:off x="3606200" y="457300"/>
            <a:ext cx="4769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300"/>
              <a:t>Correlation and Regression Analysis </a:t>
            </a:r>
            <a:endParaRPr sz="2300"/>
          </a:p>
        </p:txBody>
      </p:sp>
      <p:sp>
        <p:nvSpPr>
          <p:cNvPr id="490" name="Google Shape;490;p51"/>
          <p:cNvSpPr txBox="1"/>
          <p:nvPr/>
        </p:nvSpPr>
        <p:spPr>
          <a:xfrm>
            <a:off x="37000" y="837225"/>
            <a:ext cx="4159500" cy="4132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Regression Equation:</a:t>
            </a:r>
            <a:endParaRPr sz="1500">
              <a:latin typeface="Josefin Sans"/>
              <a:ea typeface="Josefin Sans"/>
              <a:cs typeface="Josefin Sans"/>
              <a:sym typeface="Josefin Sans"/>
            </a:endParaRPr>
          </a:p>
          <a:p>
            <a:pPr indent="-323850" lvl="1" marL="9144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y = 0.02x - 0.57</a:t>
            </a:r>
            <a:endParaRPr sz="1500">
              <a:latin typeface="Josefin Sans"/>
              <a:ea typeface="Josefin Sans"/>
              <a:cs typeface="Josefin Sans"/>
              <a:sym typeface="Josefin Sans"/>
            </a:endParaRPr>
          </a:p>
          <a:p>
            <a:pPr indent="-323850" lvl="0" marL="9144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As the Hourly Message Volume increase by 1 comment, the predicted stock price will either increase or decrease by $0.02 </a:t>
            </a:r>
            <a:endParaRPr sz="1500">
              <a:latin typeface="Josefin Sans"/>
              <a:ea typeface="Josefin Sans"/>
              <a:cs typeface="Josefin Sans"/>
              <a:sym typeface="Josefin Sans"/>
            </a:endParaRPr>
          </a:p>
          <a:p>
            <a:pPr indent="-323850" lvl="0" marL="4572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Correlation Coefficient:</a:t>
            </a:r>
            <a:endParaRPr sz="1500">
              <a:latin typeface="Josefin Sans"/>
              <a:ea typeface="Josefin Sans"/>
              <a:cs typeface="Josefin Sans"/>
              <a:sym typeface="Josefin Sans"/>
            </a:endParaRPr>
          </a:p>
          <a:p>
            <a:pPr indent="-323850" lvl="1" marL="9144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r = 0.6062</a:t>
            </a:r>
            <a:endParaRPr sz="1500">
              <a:latin typeface="Josefin Sans"/>
              <a:ea typeface="Josefin Sans"/>
              <a:cs typeface="Josefin Sans"/>
              <a:sym typeface="Josefin Sans"/>
            </a:endParaRPr>
          </a:p>
          <a:p>
            <a:pPr indent="-323850" lvl="0" marL="914400" rtl="0" algn="l">
              <a:lnSpc>
                <a:spcPct val="115000"/>
              </a:lnSpc>
              <a:spcBef>
                <a:spcPts val="0"/>
              </a:spcBef>
              <a:spcAft>
                <a:spcPts val="0"/>
              </a:spcAft>
              <a:buSzPts val="1500"/>
              <a:buFont typeface="Josefin Sans"/>
              <a:buChar char="-"/>
            </a:pPr>
            <a:r>
              <a:rPr lang="en" sz="1500">
                <a:latin typeface="Josefin Sans"/>
                <a:ea typeface="Josefin Sans"/>
                <a:cs typeface="Josefin Sans"/>
                <a:sym typeface="Josefin Sans"/>
              </a:rPr>
              <a:t>Since our correlation coefficient is around 0.6062. We can conclude that there is a moderate to strong positive linear relationship between the hourly message volume on reddit and the change in absolute value of the GME stock price. </a:t>
            </a:r>
            <a:endParaRPr sz="1500">
              <a:latin typeface="Josefin Sans"/>
              <a:ea typeface="Josefin Sans"/>
              <a:cs typeface="Josefin Sans"/>
              <a:sym typeface="Josefin Sans"/>
            </a:endParaRPr>
          </a:p>
        </p:txBody>
      </p:sp>
      <p:pic>
        <p:nvPicPr>
          <p:cNvPr id="491" name="Google Shape;491;p51"/>
          <p:cNvPicPr preferRelativeResize="0"/>
          <p:nvPr/>
        </p:nvPicPr>
        <p:blipFill>
          <a:blip r:embed="rId3">
            <a:alphaModFix/>
          </a:blip>
          <a:stretch>
            <a:fillRect/>
          </a:stretch>
        </p:blipFill>
        <p:spPr>
          <a:xfrm>
            <a:off x="4293250" y="1238800"/>
            <a:ext cx="4549800" cy="33296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sp>
        <p:nvSpPr>
          <p:cNvPr id="496" name="Google Shape;496;p52"/>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2"/>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2"/>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2"/>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2"/>
          <p:cNvSpPr txBox="1"/>
          <p:nvPr>
            <p:ph type="ctrTitle"/>
          </p:nvPr>
        </p:nvSpPr>
        <p:spPr>
          <a:xfrm>
            <a:off x="455750" y="983300"/>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Results Analysis</a:t>
            </a:r>
            <a:endParaRPr sz="9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3"/>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300"/>
              <a:t>One sample t-test</a:t>
            </a:r>
            <a:endParaRPr sz="2300"/>
          </a:p>
        </p:txBody>
      </p:sp>
      <p:pic>
        <p:nvPicPr>
          <p:cNvPr id="506" name="Google Shape;506;p53"/>
          <p:cNvPicPr preferRelativeResize="0"/>
          <p:nvPr/>
        </p:nvPicPr>
        <p:blipFill rotWithShape="1">
          <a:blip r:embed="rId3">
            <a:alphaModFix/>
          </a:blip>
          <a:srcRect b="84317" l="0" r="0" t="0"/>
          <a:stretch/>
        </p:blipFill>
        <p:spPr>
          <a:xfrm>
            <a:off x="281000" y="1643300"/>
            <a:ext cx="8582025" cy="369300"/>
          </a:xfrm>
          <a:prstGeom prst="rect">
            <a:avLst/>
          </a:prstGeom>
          <a:noFill/>
          <a:ln>
            <a:noFill/>
          </a:ln>
        </p:spPr>
      </p:pic>
      <p:pic>
        <p:nvPicPr>
          <p:cNvPr id="507" name="Google Shape;507;p53"/>
          <p:cNvPicPr preferRelativeResize="0"/>
          <p:nvPr/>
        </p:nvPicPr>
        <p:blipFill rotWithShape="1">
          <a:blip r:embed="rId3">
            <a:alphaModFix/>
          </a:blip>
          <a:srcRect b="0" l="0" r="36073" t="17211"/>
          <a:stretch/>
        </p:blipFill>
        <p:spPr>
          <a:xfrm>
            <a:off x="1676488" y="2119975"/>
            <a:ext cx="5486250" cy="1949550"/>
          </a:xfrm>
          <a:prstGeom prst="rect">
            <a:avLst/>
          </a:prstGeom>
          <a:noFill/>
          <a:ln>
            <a:noFill/>
          </a:ln>
        </p:spPr>
      </p:pic>
      <p:sp>
        <p:nvSpPr>
          <p:cNvPr id="508" name="Google Shape;508;p53"/>
          <p:cNvSpPr txBox="1"/>
          <p:nvPr/>
        </p:nvSpPr>
        <p:spPr>
          <a:xfrm>
            <a:off x="4338600" y="3934525"/>
            <a:ext cx="172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awarabi Mincho"/>
                <a:ea typeface="Sawarabi Mincho"/>
                <a:cs typeface="Sawarabi Mincho"/>
                <a:sym typeface="Sawarabi Mincho"/>
              </a:rPr>
              <a:t>r-value</a:t>
            </a:r>
            <a:endParaRPr sz="1200">
              <a:latin typeface="Sawarabi Mincho"/>
              <a:ea typeface="Sawarabi Mincho"/>
              <a:cs typeface="Sawarabi Mincho"/>
              <a:sym typeface="Sawarabi Minch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36"/>
          <p:cNvSpPr/>
          <p:nvPr/>
        </p:nvSpPr>
        <p:spPr>
          <a:xfrm>
            <a:off x="4721675" y="1938776"/>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6"/>
          <p:cNvSpPr/>
          <p:nvPr/>
        </p:nvSpPr>
        <p:spPr>
          <a:xfrm>
            <a:off x="6540025" y="3166176"/>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6"/>
          <p:cNvSpPr/>
          <p:nvPr/>
        </p:nvSpPr>
        <p:spPr>
          <a:xfrm>
            <a:off x="3893825" y="3238676"/>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6"/>
          <p:cNvSpPr/>
          <p:nvPr/>
        </p:nvSpPr>
        <p:spPr>
          <a:xfrm>
            <a:off x="3480100" y="503951"/>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6"/>
          <p:cNvSpPr txBox="1"/>
          <p:nvPr>
            <p:ph type="ctrTitle"/>
          </p:nvPr>
        </p:nvSpPr>
        <p:spPr>
          <a:xfrm>
            <a:off x="3515950" y="610050"/>
            <a:ext cx="3498000" cy="8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a:p>
            <a:pPr indent="0" lvl="0" marL="0" rtl="0" algn="l">
              <a:spcBef>
                <a:spcPts val="0"/>
              </a:spcBef>
              <a:spcAft>
                <a:spcPts val="0"/>
              </a:spcAft>
              <a:buNone/>
            </a:pPr>
            <a:r>
              <a:rPr lang="en"/>
              <a:t>Introduction &amp; Objective </a:t>
            </a:r>
            <a:endParaRPr/>
          </a:p>
        </p:txBody>
      </p:sp>
      <p:sp>
        <p:nvSpPr>
          <p:cNvPr id="197" name="Google Shape;197;p36"/>
          <p:cNvSpPr txBox="1"/>
          <p:nvPr>
            <p:ph idx="1" type="subTitle"/>
          </p:nvPr>
        </p:nvSpPr>
        <p:spPr>
          <a:xfrm>
            <a:off x="3668350" y="136525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Background and our Hypothesis of our study</a:t>
            </a:r>
            <a:endParaRPr/>
          </a:p>
        </p:txBody>
      </p:sp>
      <p:sp>
        <p:nvSpPr>
          <p:cNvPr id="198" name="Google Shape;198;p36"/>
          <p:cNvSpPr txBox="1"/>
          <p:nvPr>
            <p:ph idx="5" type="subTitle"/>
          </p:nvPr>
        </p:nvSpPr>
        <p:spPr>
          <a:xfrm>
            <a:off x="4471425" y="403424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from our analysis</a:t>
            </a:r>
            <a:endParaRPr/>
          </a:p>
          <a:p>
            <a:pPr indent="0" lvl="0" marL="0" rtl="0" algn="l">
              <a:spcBef>
                <a:spcPts val="0"/>
              </a:spcBef>
              <a:spcAft>
                <a:spcPts val="0"/>
              </a:spcAft>
              <a:buClr>
                <a:schemeClr val="dk1"/>
              </a:buClr>
              <a:buSzPts val="1100"/>
              <a:buFont typeface="Arial"/>
              <a:buNone/>
            </a:pPr>
            <a:r>
              <a:rPr lang="en"/>
              <a:t>  (Output and graphs)</a:t>
            </a:r>
            <a:endParaRPr/>
          </a:p>
        </p:txBody>
      </p:sp>
      <p:sp>
        <p:nvSpPr>
          <p:cNvPr id="199" name="Google Shape;199;p36"/>
          <p:cNvSpPr txBox="1"/>
          <p:nvPr>
            <p:ph idx="3" type="ctrTitle"/>
          </p:nvPr>
        </p:nvSpPr>
        <p:spPr>
          <a:xfrm>
            <a:off x="4859050" y="1867350"/>
            <a:ext cx="2154900" cy="99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a:t>METHODOLOGY</a:t>
            </a:r>
            <a:endParaRPr/>
          </a:p>
        </p:txBody>
      </p:sp>
      <p:sp>
        <p:nvSpPr>
          <p:cNvPr id="200" name="Google Shape;200;p36"/>
          <p:cNvSpPr txBox="1"/>
          <p:nvPr>
            <p:ph idx="6" type="subTitle"/>
          </p:nvPr>
        </p:nvSpPr>
        <p:spPr>
          <a:xfrm>
            <a:off x="6821725" y="13800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our data looks like and what is it about</a:t>
            </a:r>
            <a:endParaRPr/>
          </a:p>
        </p:txBody>
      </p:sp>
      <p:sp>
        <p:nvSpPr>
          <p:cNvPr id="201" name="Google Shape;201;p36"/>
          <p:cNvSpPr txBox="1"/>
          <p:nvPr>
            <p:ph idx="4" type="ctrTitle"/>
          </p:nvPr>
        </p:nvSpPr>
        <p:spPr>
          <a:xfrm>
            <a:off x="6669325" y="3303600"/>
            <a:ext cx="1899900" cy="80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 CONCLUSIONS</a:t>
            </a:r>
            <a:endParaRPr/>
          </a:p>
        </p:txBody>
      </p:sp>
      <p:sp>
        <p:nvSpPr>
          <p:cNvPr id="202" name="Google Shape;202;p36"/>
          <p:cNvSpPr txBox="1"/>
          <p:nvPr>
            <p:ph idx="7" type="subTitle"/>
          </p:nvPr>
        </p:nvSpPr>
        <p:spPr>
          <a:xfrm>
            <a:off x="6974125" y="403424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of our study</a:t>
            </a:r>
            <a:endParaRPr/>
          </a:p>
        </p:txBody>
      </p:sp>
      <p:grpSp>
        <p:nvGrpSpPr>
          <p:cNvPr id="203" name="Google Shape;203;p36"/>
          <p:cNvGrpSpPr/>
          <p:nvPr/>
        </p:nvGrpSpPr>
        <p:grpSpPr>
          <a:xfrm>
            <a:off x="0" y="982900"/>
            <a:ext cx="4600713" cy="3725949"/>
            <a:chOff x="0" y="982900"/>
            <a:chExt cx="4600713" cy="3725949"/>
          </a:xfrm>
        </p:grpSpPr>
        <p:grpSp>
          <p:nvGrpSpPr>
            <p:cNvPr id="204" name="Google Shape;204;p36"/>
            <p:cNvGrpSpPr/>
            <p:nvPr/>
          </p:nvGrpSpPr>
          <p:grpSpPr>
            <a:xfrm>
              <a:off x="411575" y="982900"/>
              <a:ext cx="2214990" cy="3181003"/>
              <a:chOff x="624596" y="982906"/>
              <a:chExt cx="2001980" cy="3181003"/>
            </a:xfrm>
          </p:grpSpPr>
          <p:sp>
            <p:nvSpPr>
              <p:cNvPr id="205" name="Google Shape;205;p36"/>
              <p:cNvSpPr/>
              <p:nvPr/>
            </p:nvSpPr>
            <p:spPr>
              <a:xfrm>
                <a:off x="692176" y="1142009"/>
                <a:ext cx="1934400" cy="3021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36"/>
            <p:cNvGrpSpPr/>
            <p:nvPr/>
          </p:nvGrpSpPr>
          <p:grpSpPr>
            <a:xfrm>
              <a:off x="0" y="4397412"/>
              <a:ext cx="4600713" cy="150450"/>
              <a:chOff x="0" y="4397412"/>
              <a:chExt cx="4600713" cy="150450"/>
            </a:xfrm>
          </p:grpSpPr>
          <p:sp>
            <p:nvSpPr>
              <p:cNvPr id="208" name="Google Shape;208;p36"/>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36"/>
            <p:cNvGrpSpPr/>
            <p:nvPr/>
          </p:nvGrpSpPr>
          <p:grpSpPr>
            <a:xfrm>
              <a:off x="2072827" y="1904259"/>
              <a:ext cx="1418990" cy="2804590"/>
              <a:chOff x="2072827" y="1904259"/>
              <a:chExt cx="1418990" cy="2804590"/>
            </a:xfrm>
          </p:grpSpPr>
          <p:sp>
            <p:nvSpPr>
              <p:cNvPr id="214" name="Google Shape;214;p36"/>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6"/>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6"/>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6"/>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6"/>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6"/>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6"/>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3247996" y="2515617"/>
                <a:ext cx="9663" cy="52449"/>
              </a:xfrm>
              <a:custGeom>
                <a:rect b="b" l="l" r="r" t="t"/>
                <a:pathLst>
                  <a:path extrusionOk="0" h="1498" w="276">
                    <a:moveTo>
                      <a:pt x="0" y="0"/>
                    </a:moveTo>
                    <a:lnTo>
                      <a:pt x="14" y="1497"/>
                    </a:lnTo>
                    <a:lnTo>
                      <a:pt x="276" y="1494"/>
                    </a:lnTo>
                    <a:lnTo>
                      <a:pt x="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3246315" y="2340798"/>
                <a:ext cx="10364" cy="125065"/>
              </a:xfrm>
              <a:custGeom>
                <a:rect b="b" l="l" r="r" t="t"/>
                <a:pathLst>
                  <a:path extrusionOk="0" h="3572" w="296">
                    <a:moveTo>
                      <a:pt x="264" y="0"/>
                    </a:moveTo>
                    <a:lnTo>
                      <a:pt x="1" y="4"/>
                    </a:lnTo>
                    <a:lnTo>
                      <a:pt x="34" y="3572"/>
                    </a:lnTo>
                    <a:lnTo>
                      <a:pt x="295" y="3572"/>
                    </a:lnTo>
                    <a:lnTo>
                      <a:pt x="26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36"/>
          <p:cNvSpPr/>
          <p:nvPr/>
        </p:nvSpPr>
        <p:spPr>
          <a:xfrm>
            <a:off x="6558850" y="503938"/>
            <a:ext cx="607500" cy="6129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txBox="1"/>
          <p:nvPr>
            <p:ph idx="2" type="ctrTitle"/>
          </p:nvPr>
        </p:nvSpPr>
        <p:spPr>
          <a:xfrm>
            <a:off x="6669325" y="548200"/>
            <a:ext cx="2342100" cy="9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 </a:t>
            </a:r>
            <a:endParaRPr/>
          </a:p>
          <a:p>
            <a:pPr indent="0" lvl="0" marL="0" rtl="0" algn="l">
              <a:spcBef>
                <a:spcPts val="0"/>
              </a:spcBef>
              <a:spcAft>
                <a:spcPts val="0"/>
              </a:spcAft>
              <a:buNone/>
            </a:pPr>
            <a:r>
              <a:rPr lang="en"/>
              <a:t>Data Description</a:t>
            </a:r>
            <a:endParaRPr/>
          </a:p>
        </p:txBody>
      </p:sp>
      <p:sp>
        <p:nvSpPr>
          <p:cNvPr id="272" name="Google Shape;272;p36"/>
          <p:cNvSpPr txBox="1"/>
          <p:nvPr/>
        </p:nvSpPr>
        <p:spPr>
          <a:xfrm>
            <a:off x="3906425" y="323952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Staatliches"/>
                <a:ea typeface="Staatliches"/>
                <a:cs typeface="Staatliches"/>
                <a:sym typeface="Staatliches"/>
              </a:rPr>
              <a:t>04</a:t>
            </a:r>
            <a:br>
              <a:rPr lang="en" sz="2400">
                <a:solidFill>
                  <a:schemeClr val="accent3"/>
                </a:solidFill>
                <a:latin typeface="Staatliches"/>
                <a:ea typeface="Staatliches"/>
                <a:cs typeface="Staatliches"/>
                <a:sym typeface="Staatliches"/>
              </a:rPr>
            </a:br>
            <a:r>
              <a:rPr lang="en" sz="2400">
                <a:solidFill>
                  <a:schemeClr val="accent3"/>
                </a:solidFill>
                <a:latin typeface="Staatliches"/>
                <a:ea typeface="Staatliches"/>
                <a:cs typeface="Staatliches"/>
                <a:sym typeface="Staatliches"/>
              </a:rPr>
              <a:t>RESULTS ANALYSIS</a:t>
            </a:r>
            <a:endParaRPr sz="2400">
              <a:solidFill>
                <a:schemeClr val="accent3"/>
              </a:solidFill>
              <a:latin typeface="Staatliches"/>
              <a:ea typeface="Staatliches"/>
              <a:cs typeface="Staatliches"/>
              <a:sym typeface="Staatliches"/>
            </a:endParaRPr>
          </a:p>
        </p:txBody>
      </p:sp>
      <p:sp>
        <p:nvSpPr>
          <p:cNvPr id="273" name="Google Shape;273;p36"/>
          <p:cNvSpPr txBox="1"/>
          <p:nvPr>
            <p:ph idx="6" type="subTitle"/>
          </p:nvPr>
        </p:nvSpPr>
        <p:spPr>
          <a:xfrm>
            <a:off x="6593125" y="2218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methods we use to analyze the data</a:t>
            </a:r>
            <a:endParaRPr/>
          </a:p>
        </p:txBody>
      </p:sp>
      <p:sp>
        <p:nvSpPr>
          <p:cNvPr id="274" name="Google Shape;274;p36"/>
          <p:cNvSpPr txBox="1"/>
          <p:nvPr/>
        </p:nvSpPr>
        <p:spPr>
          <a:xfrm>
            <a:off x="703150" y="1867350"/>
            <a:ext cx="1653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Sawarabi Mincho"/>
                <a:ea typeface="Sawarabi Mincho"/>
                <a:cs typeface="Sawarabi Mincho"/>
                <a:sym typeface="Sawarabi Mincho"/>
              </a:rPr>
              <a:t>Overview</a:t>
            </a:r>
            <a:endParaRPr b="1" sz="2200">
              <a:latin typeface="Sawarabi Mincho"/>
              <a:ea typeface="Sawarabi Mincho"/>
              <a:cs typeface="Sawarabi Mincho"/>
              <a:sym typeface="Sawarabi Minch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2" name="Shape 512"/>
        <p:cNvGrpSpPr/>
        <p:nvPr/>
      </p:nvGrpSpPr>
      <p:grpSpPr>
        <a:xfrm>
          <a:off x="0" y="0"/>
          <a:ext cx="0" cy="0"/>
          <a:chOff x="0" y="0"/>
          <a:chExt cx="0" cy="0"/>
        </a:xfrm>
      </p:grpSpPr>
      <p:sp>
        <p:nvSpPr>
          <p:cNvPr id="513" name="Google Shape;513;p54"/>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4"/>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4"/>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4"/>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4"/>
          <p:cNvSpPr txBox="1"/>
          <p:nvPr>
            <p:ph type="ctrTitle"/>
          </p:nvPr>
        </p:nvSpPr>
        <p:spPr>
          <a:xfrm>
            <a:off x="489050" y="983300"/>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Conclusion</a:t>
            </a:r>
            <a:endParaRPr sz="9000"/>
          </a:p>
        </p:txBody>
      </p:sp>
      <p:sp>
        <p:nvSpPr>
          <p:cNvPr id="518" name="Google Shape;518;p54"/>
          <p:cNvSpPr txBox="1"/>
          <p:nvPr/>
        </p:nvSpPr>
        <p:spPr>
          <a:xfrm>
            <a:off x="3626900" y="1898475"/>
            <a:ext cx="53265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Josefin Sans"/>
                <a:ea typeface="Josefin Sans"/>
                <a:cs typeface="Josefin Sans"/>
                <a:sym typeface="Josefin Sans"/>
              </a:rPr>
              <a:t>Since our p-value = 0.000266 is less than our alpha level 0.05. We reject our null hypothesis (statistically significant) and conclude that Reddit message volume has an effect on the GameStop stock price.</a:t>
            </a:r>
            <a:endParaRPr sz="1900">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2" name="Shape 522"/>
        <p:cNvGrpSpPr/>
        <p:nvPr/>
      </p:nvGrpSpPr>
      <p:grpSpPr>
        <a:xfrm>
          <a:off x="0" y="0"/>
          <a:ext cx="0" cy="0"/>
          <a:chOff x="0" y="0"/>
          <a:chExt cx="0" cy="0"/>
        </a:xfrm>
      </p:grpSpPr>
      <p:sp>
        <p:nvSpPr>
          <p:cNvPr id="523" name="Google Shape;523;p55"/>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5"/>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5"/>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5"/>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5"/>
          <p:cNvSpPr txBox="1"/>
          <p:nvPr>
            <p:ph type="ctrTitle"/>
          </p:nvPr>
        </p:nvSpPr>
        <p:spPr>
          <a:xfrm>
            <a:off x="455750" y="983300"/>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Challenges and Limitations</a:t>
            </a:r>
            <a:endParaRPr sz="9000"/>
          </a:p>
        </p:txBody>
      </p:sp>
      <p:sp>
        <p:nvSpPr>
          <p:cNvPr id="528" name="Google Shape;528;p55"/>
          <p:cNvSpPr txBox="1"/>
          <p:nvPr/>
        </p:nvSpPr>
        <p:spPr>
          <a:xfrm>
            <a:off x="4202400" y="1057275"/>
            <a:ext cx="41781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Josefin Sans"/>
              <a:buChar char="●"/>
            </a:pPr>
            <a:r>
              <a:rPr lang="en" sz="1800">
                <a:latin typeface="Josefin Sans"/>
                <a:ea typeface="Josefin Sans"/>
                <a:cs typeface="Josefin Sans"/>
                <a:sym typeface="Josefin Sans"/>
              </a:rPr>
              <a:t>The most challenging part of this Project is to obtain the right data to analyze</a:t>
            </a:r>
            <a:endParaRPr sz="1800">
              <a:latin typeface="Josefin Sans"/>
              <a:ea typeface="Josefin Sans"/>
              <a:cs typeface="Josefin Sans"/>
              <a:sym typeface="Josefin Sans"/>
            </a:endParaRPr>
          </a:p>
          <a:p>
            <a:pPr indent="-342900" lvl="0" marL="457200" rtl="0" algn="l">
              <a:lnSpc>
                <a:spcPct val="115000"/>
              </a:lnSpc>
              <a:spcBef>
                <a:spcPts val="0"/>
              </a:spcBef>
              <a:spcAft>
                <a:spcPts val="0"/>
              </a:spcAft>
              <a:buSzPts val="1800"/>
              <a:buFont typeface="Josefin Sans"/>
              <a:buChar char="●"/>
            </a:pPr>
            <a:r>
              <a:rPr lang="en" sz="1800">
                <a:latin typeface="Josefin Sans"/>
                <a:ea typeface="Josefin Sans"/>
                <a:cs typeface="Josefin Sans"/>
                <a:sym typeface="Josefin Sans"/>
              </a:rPr>
              <a:t>By using APIs to </a:t>
            </a:r>
            <a:r>
              <a:rPr lang="en" sz="1800">
                <a:latin typeface="Josefin Sans"/>
                <a:ea typeface="Josefin Sans"/>
                <a:cs typeface="Josefin Sans"/>
                <a:sym typeface="Josefin Sans"/>
              </a:rPr>
              <a:t>retrieve </a:t>
            </a:r>
            <a:r>
              <a:rPr lang="en" sz="1800">
                <a:latin typeface="Josefin Sans"/>
                <a:ea typeface="Josefin Sans"/>
                <a:cs typeface="Josefin Sans"/>
                <a:sym typeface="Josefin Sans"/>
              </a:rPr>
              <a:t>our data, we ran into limits with number of requests and size of returned requests.</a:t>
            </a:r>
            <a:endParaRPr sz="1800">
              <a:latin typeface="Josefin Sans"/>
              <a:ea typeface="Josefin Sans"/>
              <a:cs typeface="Josefin Sans"/>
              <a:sym typeface="Josefin Sans"/>
            </a:endParaRPr>
          </a:p>
          <a:p>
            <a:pPr indent="-342900" lvl="0" marL="457200" rtl="0" algn="l">
              <a:lnSpc>
                <a:spcPct val="115000"/>
              </a:lnSpc>
              <a:spcBef>
                <a:spcPts val="0"/>
              </a:spcBef>
              <a:spcAft>
                <a:spcPts val="0"/>
              </a:spcAft>
              <a:buSzPts val="1800"/>
              <a:buFont typeface="Josefin Sans"/>
              <a:buChar char="●"/>
            </a:pPr>
            <a:r>
              <a:rPr lang="en" sz="1800">
                <a:latin typeface="Josefin Sans"/>
                <a:ea typeface="Josefin Sans"/>
                <a:cs typeface="Josefin Sans"/>
                <a:sym typeface="Josefin Sans"/>
              </a:rPr>
              <a:t>r/WallStreetBets went private for some time during the height of the stock which caused an issue with </a:t>
            </a:r>
            <a:r>
              <a:rPr lang="en" sz="1800">
                <a:latin typeface="Josefin Sans"/>
                <a:ea typeface="Josefin Sans"/>
                <a:cs typeface="Josefin Sans"/>
                <a:sym typeface="Josefin Sans"/>
              </a:rPr>
              <a:t>retrieving</a:t>
            </a:r>
            <a:r>
              <a:rPr lang="en" sz="1800">
                <a:latin typeface="Josefin Sans"/>
                <a:ea typeface="Josefin Sans"/>
                <a:cs typeface="Josefin Sans"/>
                <a:sym typeface="Josefin Sans"/>
              </a:rPr>
              <a:t> comments </a:t>
            </a:r>
            <a:endParaRPr sz="1800">
              <a:latin typeface="Josefin Sans"/>
              <a:ea typeface="Josefin Sans"/>
              <a:cs typeface="Josefin Sans"/>
              <a:sym typeface="Josefi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type="ctrTitle"/>
          </p:nvPr>
        </p:nvSpPr>
        <p:spPr>
          <a:xfrm>
            <a:off x="3841750" y="1583975"/>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600"/>
              <a:t>Q&amp;A</a:t>
            </a:r>
            <a:endParaRPr sz="7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7"/>
          <p:cNvSpPr txBox="1"/>
          <p:nvPr>
            <p:ph type="ctrTitle"/>
          </p:nvPr>
        </p:nvSpPr>
        <p:spPr>
          <a:xfrm>
            <a:off x="2764775" y="1565425"/>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ctrTitle"/>
          </p:nvPr>
        </p:nvSpPr>
        <p:spPr>
          <a:xfrm>
            <a:off x="364900" y="483725"/>
            <a:ext cx="4538400" cy="18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Introduction</a:t>
            </a:r>
            <a:endParaRPr sz="9000"/>
          </a:p>
        </p:txBody>
      </p:sp>
      <p:sp>
        <p:nvSpPr>
          <p:cNvPr id="280" name="Google Shape;280;p37"/>
          <p:cNvSpPr txBox="1"/>
          <p:nvPr/>
        </p:nvSpPr>
        <p:spPr>
          <a:xfrm>
            <a:off x="458850" y="2451000"/>
            <a:ext cx="46869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Josefin Sans"/>
                <a:ea typeface="Josefin Sans"/>
                <a:cs typeface="Josefin Sans"/>
                <a:sym typeface="Josefin Sans"/>
              </a:rPr>
              <a:t>Before the internet, people traded on trading floors or through broker firms. Information travelled slowly and was not openly available. Nowadays, many people can easily buy and sell stock on the internet instantaneously, avoiding middlemen. Stock i</a:t>
            </a:r>
            <a:r>
              <a:rPr lang="en" sz="1600">
                <a:latin typeface="Josefin Sans"/>
                <a:ea typeface="Josefin Sans"/>
                <a:cs typeface="Josefin Sans"/>
                <a:sym typeface="Josefin Sans"/>
              </a:rPr>
              <a:t>nformation</a:t>
            </a:r>
            <a:r>
              <a:rPr lang="en" sz="1600">
                <a:latin typeface="Josefin Sans"/>
                <a:ea typeface="Josefin Sans"/>
                <a:cs typeface="Josefin Sans"/>
                <a:sym typeface="Josefin Sans"/>
              </a:rPr>
              <a:t> travels fast and people can react quickly. We are interested in whether the internet will affect the stock market as large groups coordinate their resources and strategy.</a:t>
            </a:r>
            <a:endParaRPr sz="1600">
              <a:latin typeface="Josefin Sans"/>
              <a:ea typeface="Josefin Sans"/>
              <a:cs typeface="Josefin Sans"/>
              <a:sym typeface="Josefin Sans"/>
            </a:endParaRPr>
          </a:p>
        </p:txBody>
      </p:sp>
      <p:pic>
        <p:nvPicPr>
          <p:cNvPr id="281" name="Google Shape;281;p37"/>
          <p:cNvPicPr preferRelativeResize="0"/>
          <p:nvPr/>
        </p:nvPicPr>
        <p:blipFill>
          <a:blip r:embed="rId3">
            <a:alphaModFix/>
          </a:blip>
          <a:stretch>
            <a:fillRect/>
          </a:stretch>
        </p:blipFill>
        <p:spPr>
          <a:xfrm>
            <a:off x="4650050" y="120600"/>
            <a:ext cx="3514700" cy="2330400"/>
          </a:xfrm>
          <a:prstGeom prst="rect">
            <a:avLst/>
          </a:prstGeom>
          <a:noFill/>
          <a:ln>
            <a:noFill/>
          </a:ln>
        </p:spPr>
      </p:pic>
      <p:pic>
        <p:nvPicPr>
          <p:cNvPr id="282" name="Google Shape;282;p37"/>
          <p:cNvPicPr preferRelativeResize="0"/>
          <p:nvPr/>
        </p:nvPicPr>
        <p:blipFill>
          <a:blip r:embed="rId4">
            <a:alphaModFix/>
          </a:blip>
          <a:stretch>
            <a:fillRect/>
          </a:stretch>
        </p:blipFill>
        <p:spPr>
          <a:xfrm>
            <a:off x="6644350" y="1844300"/>
            <a:ext cx="2253550" cy="300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Introduction</a:t>
            </a:r>
            <a:endParaRPr sz="2500"/>
          </a:p>
        </p:txBody>
      </p:sp>
      <p:sp>
        <p:nvSpPr>
          <p:cNvPr id="288" name="Google Shape;288;p38"/>
          <p:cNvSpPr txBox="1"/>
          <p:nvPr/>
        </p:nvSpPr>
        <p:spPr>
          <a:xfrm>
            <a:off x="629675" y="1224350"/>
            <a:ext cx="81348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GameStop operates as a multichannel retailer of video game, consumer electronics and collectibles in the US, Canda, </a:t>
            </a:r>
            <a:r>
              <a:rPr lang="en" sz="1600">
                <a:latin typeface="Josefin Sans"/>
                <a:ea typeface="Josefin Sans"/>
                <a:cs typeface="Josefin Sans"/>
                <a:sym typeface="Josefin Sans"/>
              </a:rPr>
              <a:t>Australia</a:t>
            </a:r>
            <a:r>
              <a:rPr lang="en" sz="1600">
                <a:latin typeface="Josefin Sans"/>
                <a:ea typeface="Josefin Sans"/>
                <a:cs typeface="Josefin Sans"/>
                <a:sym typeface="Josefin Sans"/>
              </a:rPr>
              <a:t> and Europe.</a:t>
            </a:r>
            <a:endParaRPr sz="1600">
              <a:latin typeface="Josefin Sans"/>
              <a:ea typeface="Josefin Sans"/>
              <a:cs typeface="Josefin Sans"/>
              <a:sym typeface="Josefin Sans"/>
            </a:endParaRPr>
          </a:p>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Due to the pandemic (Covid-19), GameStop has not done very well. As a result, </a:t>
            </a:r>
            <a:r>
              <a:rPr lang="en" sz="1600">
                <a:latin typeface="Josefin Sans"/>
                <a:ea typeface="Josefin Sans"/>
                <a:cs typeface="Josefin Sans"/>
                <a:sym typeface="Josefin Sans"/>
              </a:rPr>
              <a:t>Wall Street</a:t>
            </a:r>
            <a:r>
              <a:rPr lang="en" sz="1600">
                <a:latin typeface="Josefin Sans"/>
                <a:ea typeface="Josefin Sans"/>
                <a:cs typeface="Josefin Sans"/>
                <a:sym typeface="Josefin Sans"/>
              </a:rPr>
              <a:t> has bet against, or “shorted” GameStop with the assumption they would not be doing well in the future</a:t>
            </a:r>
            <a:endParaRPr sz="1600">
              <a:latin typeface="Josefin Sans"/>
              <a:ea typeface="Josefin Sans"/>
              <a:cs typeface="Josefin Sans"/>
              <a:sym typeface="Josefin Sans"/>
            </a:endParaRPr>
          </a:p>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Hedge fund managers “shorted” by borrowing current shares in the company (at a higher price), with the promise to buy them later (at a lower price).</a:t>
            </a:r>
            <a:endParaRPr sz="1600">
              <a:latin typeface="Josefin Sans"/>
              <a:ea typeface="Josefin Sans"/>
              <a:cs typeface="Josefin Sans"/>
              <a:sym typeface="Josefin Sans"/>
            </a:endParaRPr>
          </a:p>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Reddit: A social news aggregation, web content rating, and discussion website. </a:t>
            </a:r>
            <a:endParaRPr sz="1600">
              <a:latin typeface="Josefin Sans"/>
              <a:ea typeface="Josefin Sans"/>
              <a:cs typeface="Josefin Sans"/>
              <a:sym typeface="Josefin Sans"/>
            </a:endParaRPr>
          </a:p>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Subreddit: WallStreetBets gained more than six million users since the GameStop “madness” began. </a:t>
            </a:r>
            <a:endParaRPr sz="1600">
              <a:latin typeface="Josefin Sans"/>
              <a:ea typeface="Josefin Sans"/>
              <a:cs typeface="Josefin Sans"/>
              <a:sym typeface="Josefin Sans"/>
            </a:endParaRPr>
          </a:p>
          <a:p>
            <a:pPr indent="-330200" lvl="0" marL="457200" rtl="0" algn="l">
              <a:lnSpc>
                <a:spcPct val="115000"/>
              </a:lnSpc>
              <a:spcBef>
                <a:spcPts val="0"/>
              </a:spcBef>
              <a:spcAft>
                <a:spcPts val="0"/>
              </a:spcAft>
              <a:buSzPts val="1600"/>
              <a:buFont typeface="Josefin Sans"/>
              <a:buChar char="●"/>
            </a:pPr>
            <a:r>
              <a:rPr lang="en" sz="1600">
                <a:latin typeface="Josefin Sans"/>
                <a:ea typeface="Josefin Sans"/>
                <a:cs typeface="Josefin Sans"/>
                <a:sym typeface="Josefin Sans"/>
              </a:rPr>
              <a:t>We want to know if Reddit comments affect the stock price for $GME</a:t>
            </a:r>
            <a:endParaRPr sz="1600">
              <a:latin typeface="Josefin Sans"/>
              <a:ea typeface="Josefin Sans"/>
              <a:cs typeface="Josefin Sans"/>
              <a:sym typeface="Josefi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t>Hypothesis</a:t>
            </a:r>
            <a:endParaRPr sz="2400"/>
          </a:p>
        </p:txBody>
      </p:sp>
      <p:sp>
        <p:nvSpPr>
          <p:cNvPr id="294" name="Google Shape;294;p39"/>
          <p:cNvSpPr txBox="1"/>
          <p:nvPr/>
        </p:nvSpPr>
        <p:spPr>
          <a:xfrm>
            <a:off x="846675" y="1218450"/>
            <a:ext cx="71058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latin typeface="Josefin Sans"/>
                <a:ea typeface="Josefin Sans"/>
                <a:cs typeface="Josefin Sans"/>
                <a:sym typeface="Josefin Sans"/>
              </a:rPr>
              <a:t>(H</a:t>
            </a:r>
            <a:r>
              <a:rPr b="1" baseline="-25000" lang="en" sz="1700">
                <a:latin typeface="Josefin Sans"/>
                <a:ea typeface="Josefin Sans"/>
                <a:cs typeface="Josefin Sans"/>
                <a:sym typeface="Josefin Sans"/>
              </a:rPr>
              <a:t>0 </a:t>
            </a:r>
            <a:r>
              <a:rPr b="1" lang="en" sz="1700">
                <a:latin typeface="Josefin Sans"/>
                <a:ea typeface="Josefin Sans"/>
                <a:cs typeface="Josefin Sans"/>
                <a:sym typeface="Josefin Sans"/>
              </a:rPr>
              <a:t>): Null Hypotheses -</a:t>
            </a:r>
            <a:r>
              <a:rPr lang="en" sz="1700">
                <a:latin typeface="Josefin Sans"/>
                <a:ea typeface="Josefin Sans"/>
                <a:cs typeface="Josefin Sans"/>
                <a:sym typeface="Josefin Sans"/>
              </a:rPr>
              <a:t> The reddit message volume has NO effect on the GameStop($GME) stock price.</a:t>
            </a:r>
            <a:endParaRPr sz="1700">
              <a:latin typeface="Josefin Sans"/>
              <a:ea typeface="Josefin Sans"/>
              <a:cs typeface="Josefin Sans"/>
              <a:sym typeface="Josefin Sans"/>
            </a:endParaRPr>
          </a:p>
          <a:p>
            <a:pPr indent="0" lvl="0" marL="0" rtl="0" algn="l">
              <a:lnSpc>
                <a:spcPct val="115000"/>
              </a:lnSpc>
              <a:spcBef>
                <a:spcPts val="1200"/>
              </a:spcBef>
              <a:spcAft>
                <a:spcPts val="0"/>
              </a:spcAft>
              <a:buNone/>
            </a:pPr>
            <a:r>
              <a:rPr b="1" lang="en" sz="1700">
                <a:latin typeface="Josefin Sans"/>
                <a:ea typeface="Josefin Sans"/>
                <a:cs typeface="Josefin Sans"/>
                <a:sym typeface="Josefin Sans"/>
              </a:rPr>
              <a:t>(H</a:t>
            </a:r>
            <a:r>
              <a:rPr b="1" baseline="-25000" lang="en" sz="1700">
                <a:latin typeface="Josefin Sans"/>
                <a:ea typeface="Josefin Sans"/>
                <a:cs typeface="Josefin Sans"/>
                <a:sym typeface="Josefin Sans"/>
              </a:rPr>
              <a:t>a</a:t>
            </a:r>
            <a:r>
              <a:rPr b="1" lang="en" sz="1700">
                <a:latin typeface="Josefin Sans"/>
                <a:ea typeface="Josefin Sans"/>
                <a:cs typeface="Josefin Sans"/>
                <a:sym typeface="Josefin Sans"/>
              </a:rPr>
              <a:t>): Alternate Hypotheses</a:t>
            </a:r>
            <a:r>
              <a:rPr lang="en" sz="1700">
                <a:latin typeface="Josefin Sans"/>
                <a:ea typeface="Josefin Sans"/>
                <a:cs typeface="Josefin Sans"/>
                <a:sym typeface="Josefin Sans"/>
              </a:rPr>
              <a:t> - </a:t>
            </a:r>
            <a:r>
              <a:rPr lang="en" sz="1700">
                <a:latin typeface="Josefin Sans"/>
                <a:ea typeface="Josefin Sans"/>
                <a:cs typeface="Josefin Sans"/>
                <a:sym typeface="Josefin Sans"/>
              </a:rPr>
              <a:t>The reddit message volume HAS an effect on the GameStop($GME) stock price.</a:t>
            </a:r>
            <a:endParaRPr sz="1700">
              <a:latin typeface="Josefin Sans"/>
              <a:ea typeface="Josefin Sans"/>
              <a:cs typeface="Josefin Sans"/>
              <a:sym typeface="Josefin Sans"/>
            </a:endParaRPr>
          </a:p>
          <a:p>
            <a:pPr indent="0" lvl="0" marL="0" rtl="0" algn="l">
              <a:lnSpc>
                <a:spcPct val="115000"/>
              </a:lnSpc>
              <a:spcBef>
                <a:spcPts val="1200"/>
              </a:spcBef>
              <a:spcAft>
                <a:spcPts val="1200"/>
              </a:spcAft>
              <a:buNone/>
            </a:pPr>
            <a:r>
              <a:t/>
            </a:r>
            <a:endParaRPr sz="1700">
              <a:latin typeface="Josefin Sans"/>
              <a:ea typeface="Josefin Sans"/>
              <a:cs typeface="Josefin Sans"/>
              <a:sym typeface="Josefin Sans"/>
            </a:endParaRPr>
          </a:p>
        </p:txBody>
      </p:sp>
      <p:sp>
        <p:nvSpPr>
          <p:cNvPr id="295" name="Google Shape;295;p39"/>
          <p:cNvSpPr txBox="1"/>
          <p:nvPr/>
        </p:nvSpPr>
        <p:spPr>
          <a:xfrm>
            <a:off x="872475" y="4037225"/>
            <a:ext cx="705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Josefin Sans"/>
                <a:ea typeface="Josefin Sans"/>
                <a:cs typeface="Josefin Sans"/>
                <a:sym typeface="Josefin Sans"/>
              </a:rPr>
              <a:t>Confidence Level: 95% (p-value: 0.05)</a:t>
            </a:r>
            <a:endParaRPr b="1" sz="1700">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9" name="Shape 299"/>
        <p:cNvGrpSpPr/>
        <p:nvPr/>
      </p:nvGrpSpPr>
      <p:grpSpPr>
        <a:xfrm>
          <a:off x="0" y="0"/>
          <a:ext cx="0" cy="0"/>
          <a:chOff x="0" y="0"/>
          <a:chExt cx="0" cy="0"/>
        </a:xfrm>
      </p:grpSpPr>
      <p:grpSp>
        <p:nvGrpSpPr>
          <p:cNvPr id="300" name="Google Shape;300;p40"/>
          <p:cNvGrpSpPr/>
          <p:nvPr/>
        </p:nvGrpSpPr>
        <p:grpSpPr>
          <a:xfrm>
            <a:off x="4534350" y="4313399"/>
            <a:ext cx="4600713" cy="150450"/>
            <a:chOff x="0" y="4397412"/>
            <a:chExt cx="4600713" cy="150450"/>
          </a:xfrm>
        </p:grpSpPr>
        <p:sp>
          <p:nvSpPr>
            <p:cNvPr id="301" name="Google Shape;301;p40"/>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40"/>
          <p:cNvGrpSpPr/>
          <p:nvPr/>
        </p:nvGrpSpPr>
        <p:grpSpPr>
          <a:xfrm>
            <a:off x="5215723" y="1329593"/>
            <a:ext cx="3081703" cy="2757573"/>
            <a:chOff x="5215723" y="1479118"/>
            <a:chExt cx="3081703" cy="2757573"/>
          </a:xfrm>
        </p:grpSpPr>
        <p:grpSp>
          <p:nvGrpSpPr>
            <p:cNvPr id="307" name="Google Shape;307;p40"/>
            <p:cNvGrpSpPr/>
            <p:nvPr/>
          </p:nvGrpSpPr>
          <p:grpSpPr>
            <a:xfrm>
              <a:off x="5215723" y="1707350"/>
              <a:ext cx="3081703" cy="2529341"/>
              <a:chOff x="5150194" y="1591500"/>
              <a:chExt cx="3081703" cy="2529341"/>
            </a:xfrm>
          </p:grpSpPr>
          <p:sp>
            <p:nvSpPr>
              <p:cNvPr id="308" name="Google Shape;308;p40"/>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40"/>
            <p:cNvGrpSpPr/>
            <p:nvPr/>
          </p:nvGrpSpPr>
          <p:grpSpPr>
            <a:xfrm>
              <a:off x="5723516" y="1479118"/>
              <a:ext cx="2288423" cy="1787926"/>
              <a:chOff x="5723516" y="1479118"/>
              <a:chExt cx="2288423" cy="1787926"/>
            </a:xfrm>
          </p:grpSpPr>
          <p:sp>
            <p:nvSpPr>
              <p:cNvPr id="311" name="Google Shape;311;p40"/>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40"/>
          <p:cNvSpPr txBox="1"/>
          <p:nvPr>
            <p:ph type="ctrTitle"/>
          </p:nvPr>
        </p:nvSpPr>
        <p:spPr>
          <a:xfrm>
            <a:off x="634450" y="1665950"/>
            <a:ext cx="2670300" cy="1104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 Description</a:t>
            </a:r>
            <a:endParaRPr/>
          </a:p>
        </p:txBody>
      </p:sp>
      <p:sp>
        <p:nvSpPr>
          <p:cNvPr id="317" name="Google Shape;317;p40"/>
          <p:cNvSpPr txBox="1"/>
          <p:nvPr>
            <p:ph idx="1" type="subTitle"/>
          </p:nvPr>
        </p:nvSpPr>
        <p:spPr>
          <a:xfrm>
            <a:off x="992350" y="2687975"/>
            <a:ext cx="2814300" cy="110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90000"/>
              </a:buClr>
              <a:buSzPts val="1400"/>
              <a:buChar char="●"/>
            </a:pPr>
            <a:r>
              <a:rPr b="1" lang="en"/>
              <a:t>Yahoo Finance: GME Stock</a:t>
            </a:r>
            <a:endParaRPr b="1"/>
          </a:p>
          <a:p>
            <a:pPr indent="0" lvl="0" marL="457200" rtl="0" algn="l">
              <a:spcBef>
                <a:spcPts val="0"/>
              </a:spcBef>
              <a:spcAft>
                <a:spcPts val="0"/>
              </a:spcAft>
              <a:buNone/>
            </a:pPr>
            <a:r>
              <a:rPr b="1" lang="en"/>
              <a:t>Historical Data from 2020/12/01  to 2021/02/02</a:t>
            </a:r>
            <a:endParaRPr b="1"/>
          </a:p>
          <a:p>
            <a:pPr indent="-317500" lvl="0" marL="457200" rtl="0" algn="l">
              <a:spcBef>
                <a:spcPts val="0"/>
              </a:spcBef>
              <a:spcAft>
                <a:spcPts val="0"/>
              </a:spcAft>
              <a:buClr>
                <a:srgbClr val="990000"/>
              </a:buClr>
              <a:buSzPts val="1400"/>
              <a:buChar char="●"/>
            </a:pPr>
            <a:r>
              <a:rPr b="1" lang="en"/>
              <a:t>Alpha Vantage API</a:t>
            </a:r>
            <a:endParaRPr b="1"/>
          </a:p>
          <a:p>
            <a:pPr indent="-317500" lvl="0" marL="457200" rtl="0" algn="l">
              <a:spcBef>
                <a:spcPts val="0"/>
              </a:spcBef>
              <a:spcAft>
                <a:spcPts val="0"/>
              </a:spcAft>
              <a:buClr>
                <a:srgbClr val="990000"/>
              </a:buClr>
              <a:buSzPts val="1400"/>
              <a:buChar char="●"/>
            </a:pPr>
            <a:r>
              <a:rPr b="1" lang="en"/>
              <a:t>Pushshift.io API</a:t>
            </a:r>
            <a:endParaRPr b="1"/>
          </a:p>
        </p:txBody>
      </p:sp>
      <p:grpSp>
        <p:nvGrpSpPr>
          <p:cNvPr id="318" name="Google Shape;318;p40"/>
          <p:cNvGrpSpPr/>
          <p:nvPr/>
        </p:nvGrpSpPr>
        <p:grpSpPr>
          <a:xfrm>
            <a:off x="4394088" y="3149994"/>
            <a:ext cx="1221060" cy="1220197"/>
            <a:chOff x="4394088" y="3299519"/>
            <a:chExt cx="1221060" cy="1220197"/>
          </a:xfrm>
        </p:grpSpPr>
        <p:sp>
          <p:nvSpPr>
            <p:cNvPr id="319" name="Google Shape;319;p40"/>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40"/>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8052890" y="3127164"/>
            <a:ext cx="2554" cy="4951"/>
          </a:xfrm>
          <a:custGeom>
            <a:rect b="b" l="l" r="r" t="t"/>
            <a:pathLst>
              <a:path extrusionOk="0" h="126" w="65">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8052890" y="2518830"/>
            <a:ext cx="2554" cy="5973"/>
          </a:xfrm>
          <a:custGeom>
            <a:rect b="b" l="l" r="r" t="t"/>
            <a:pathLst>
              <a:path extrusionOk="0" h="152" w="65">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40"/>
          <p:cNvGrpSpPr/>
          <p:nvPr/>
        </p:nvGrpSpPr>
        <p:grpSpPr>
          <a:xfrm>
            <a:off x="4710406" y="1665960"/>
            <a:ext cx="3380414" cy="2313100"/>
            <a:chOff x="4710406" y="1815485"/>
            <a:chExt cx="3380414" cy="2313100"/>
          </a:xfrm>
        </p:grpSpPr>
        <p:sp>
          <p:nvSpPr>
            <p:cNvPr id="327" name="Google Shape;327;p40"/>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40"/>
            <p:cNvGrpSpPr/>
            <p:nvPr/>
          </p:nvGrpSpPr>
          <p:grpSpPr>
            <a:xfrm>
              <a:off x="4710585" y="2281922"/>
              <a:ext cx="3380235" cy="1683652"/>
              <a:chOff x="4710585" y="2281922"/>
              <a:chExt cx="3380235" cy="1683652"/>
            </a:xfrm>
          </p:grpSpPr>
          <p:sp>
            <p:nvSpPr>
              <p:cNvPr id="330" name="Google Shape;330;p40"/>
              <p:cNvSpPr/>
              <p:nvPr/>
            </p:nvSpPr>
            <p:spPr>
              <a:xfrm>
                <a:off x="4710585" y="3230006"/>
                <a:ext cx="3380234" cy="447295"/>
              </a:xfrm>
              <a:custGeom>
                <a:rect b="b" l="l" r="r" t="t"/>
                <a:pathLst>
                  <a:path extrusionOk="0" h="11383" w="86022">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40"/>
              <p:cNvGrpSpPr/>
              <p:nvPr/>
            </p:nvGrpSpPr>
            <p:grpSpPr>
              <a:xfrm>
                <a:off x="4710585" y="2281922"/>
                <a:ext cx="3380235" cy="634850"/>
                <a:chOff x="4672653" y="2281922"/>
                <a:chExt cx="3380235" cy="634850"/>
              </a:xfrm>
            </p:grpSpPr>
            <p:sp>
              <p:nvSpPr>
                <p:cNvPr id="332" name="Google Shape;332;p40"/>
                <p:cNvSpPr/>
                <p:nvPr/>
              </p:nvSpPr>
              <p:spPr>
                <a:xfrm>
                  <a:off x="4672653" y="2293200"/>
                  <a:ext cx="60514" cy="29235"/>
                </a:xfrm>
                <a:custGeom>
                  <a:rect b="b" l="l" r="r" t="t"/>
                  <a:pathLst>
                    <a:path extrusionOk="0" h="744" w="154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4737530" y="2281922"/>
                  <a:ext cx="3315358" cy="634850"/>
                </a:xfrm>
                <a:custGeom>
                  <a:rect b="b" l="l" r="r" t="t"/>
                  <a:pathLst>
                    <a:path extrusionOk="0" h="16156" w="84371">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40"/>
              <p:cNvSpPr/>
              <p:nvPr/>
            </p:nvSpPr>
            <p:spPr>
              <a:xfrm>
                <a:off x="4921590" y="3223954"/>
                <a:ext cx="166021" cy="741615"/>
              </a:xfrm>
              <a:custGeom>
                <a:rect b="b" l="l" r="r" t="t"/>
                <a:pathLst>
                  <a:path extrusionOk="0" h="18873" w="4225">
                    <a:moveTo>
                      <a:pt x="0" y="0"/>
                    </a:moveTo>
                    <a:lnTo>
                      <a:pt x="0" y="18872"/>
                    </a:lnTo>
                    <a:lnTo>
                      <a:pt x="4225" y="18872"/>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5168405" y="3072588"/>
                <a:ext cx="166179" cy="892979"/>
              </a:xfrm>
              <a:custGeom>
                <a:rect b="b" l="l" r="r" t="t"/>
                <a:pathLst>
                  <a:path extrusionOk="0" h="22725" w="4229">
                    <a:moveTo>
                      <a:pt x="1" y="1"/>
                    </a:moveTo>
                    <a:lnTo>
                      <a:pt x="1" y="22724"/>
                    </a:lnTo>
                    <a:lnTo>
                      <a:pt x="4229" y="22724"/>
                    </a:lnTo>
                    <a:lnTo>
                      <a:pt x="4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5415377" y="2923933"/>
                <a:ext cx="166179" cy="1041632"/>
              </a:xfrm>
              <a:custGeom>
                <a:rect b="b" l="l" r="r" t="t"/>
                <a:pathLst>
                  <a:path extrusionOk="0" h="26508" w="4229">
                    <a:moveTo>
                      <a:pt x="1" y="0"/>
                    </a:moveTo>
                    <a:lnTo>
                      <a:pt x="1" y="26507"/>
                    </a:lnTo>
                    <a:lnTo>
                      <a:pt x="4229" y="26507"/>
                    </a:lnTo>
                    <a:lnTo>
                      <a:pt x="42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5662310" y="2741719"/>
                <a:ext cx="166100" cy="1223843"/>
              </a:xfrm>
              <a:custGeom>
                <a:rect b="b" l="l" r="r" t="t"/>
                <a:pathLst>
                  <a:path extrusionOk="0" h="31145" w="4227">
                    <a:moveTo>
                      <a:pt x="1" y="0"/>
                    </a:moveTo>
                    <a:lnTo>
                      <a:pt x="1" y="31144"/>
                    </a:lnTo>
                    <a:lnTo>
                      <a:pt x="4226" y="31144"/>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909282" y="3001659"/>
                <a:ext cx="166061" cy="963906"/>
              </a:xfrm>
              <a:custGeom>
                <a:rect b="b" l="l" r="r" t="t"/>
                <a:pathLst>
                  <a:path extrusionOk="0" h="24530" w="4226">
                    <a:moveTo>
                      <a:pt x="1" y="0"/>
                    </a:moveTo>
                    <a:lnTo>
                      <a:pt x="1" y="24529"/>
                    </a:lnTo>
                    <a:lnTo>
                      <a:pt x="4225" y="24529"/>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6156254" y="2640416"/>
                <a:ext cx="166061" cy="1325145"/>
              </a:xfrm>
              <a:custGeom>
                <a:rect b="b" l="l" r="r" t="t"/>
                <a:pathLst>
                  <a:path extrusionOk="0" h="33723" w="4226">
                    <a:moveTo>
                      <a:pt x="1" y="1"/>
                    </a:moveTo>
                    <a:lnTo>
                      <a:pt x="1" y="33722"/>
                    </a:lnTo>
                    <a:lnTo>
                      <a:pt x="4225" y="33722"/>
                    </a:lnTo>
                    <a:lnTo>
                      <a:pt x="42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6403226" y="3091489"/>
                <a:ext cx="166061" cy="874078"/>
              </a:xfrm>
              <a:custGeom>
                <a:rect b="b" l="l" r="r" t="t"/>
                <a:pathLst>
                  <a:path extrusionOk="0" h="22244" w="4226">
                    <a:moveTo>
                      <a:pt x="1" y="0"/>
                    </a:moveTo>
                    <a:lnTo>
                      <a:pt x="1" y="22243"/>
                    </a:lnTo>
                    <a:lnTo>
                      <a:pt x="4225" y="22243"/>
                    </a:lnTo>
                    <a:lnTo>
                      <a:pt x="42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6650080" y="2798266"/>
                <a:ext cx="166179" cy="1167297"/>
              </a:xfrm>
              <a:custGeom>
                <a:rect b="b" l="l" r="r" t="t"/>
                <a:pathLst>
                  <a:path extrusionOk="0" h="29706" w="4229">
                    <a:moveTo>
                      <a:pt x="0" y="1"/>
                    </a:moveTo>
                    <a:lnTo>
                      <a:pt x="0" y="29705"/>
                    </a:lnTo>
                    <a:lnTo>
                      <a:pt x="4228" y="29705"/>
                    </a:lnTo>
                    <a:lnTo>
                      <a:pt x="42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6897013" y="3673574"/>
                <a:ext cx="166218" cy="292001"/>
              </a:xfrm>
              <a:custGeom>
                <a:rect b="b" l="l" r="r" t="t"/>
                <a:pathLst>
                  <a:path extrusionOk="0" h="7431" w="4230">
                    <a:moveTo>
                      <a:pt x="1" y="1"/>
                    </a:moveTo>
                    <a:lnTo>
                      <a:pt x="1" y="7430"/>
                    </a:lnTo>
                    <a:lnTo>
                      <a:pt x="4229" y="7430"/>
                    </a:lnTo>
                    <a:lnTo>
                      <a:pt x="4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7143985" y="2724901"/>
                <a:ext cx="166061" cy="1240661"/>
              </a:xfrm>
              <a:custGeom>
                <a:rect b="b" l="l" r="r" t="t"/>
                <a:pathLst>
                  <a:path extrusionOk="0" h="31573" w="4226">
                    <a:moveTo>
                      <a:pt x="1" y="1"/>
                    </a:moveTo>
                    <a:lnTo>
                      <a:pt x="1" y="31572"/>
                    </a:lnTo>
                    <a:lnTo>
                      <a:pt x="4225" y="31572"/>
                    </a:lnTo>
                    <a:lnTo>
                      <a:pt x="42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7390957" y="2381065"/>
                <a:ext cx="166061" cy="1584492"/>
              </a:xfrm>
              <a:custGeom>
                <a:rect b="b" l="l" r="r" t="t"/>
                <a:pathLst>
                  <a:path extrusionOk="0" h="40323" w="4226">
                    <a:moveTo>
                      <a:pt x="1" y="0"/>
                    </a:moveTo>
                    <a:lnTo>
                      <a:pt x="1" y="40322"/>
                    </a:lnTo>
                    <a:lnTo>
                      <a:pt x="4225" y="40322"/>
                    </a:lnTo>
                    <a:lnTo>
                      <a:pt x="42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7637929" y="3115184"/>
                <a:ext cx="166061" cy="850383"/>
              </a:xfrm>
              <a:custGeom>
                <a:rect b="b" l="l" r="r" t="t"/>
                <a:pathLst>
                  <a:path extrusionOk="0" h="21641" w="4226">
                    <a:moveTo>
                      <a:pt x="1" y="0"/>
                    </a:moveTo>
                    <a:lnTo>
                      <a:pt x="1" y="21640"/>
                    </a:lnTo>
                    <a:lnTo>
                      <a:pt x="4225" y="21640"/>
                    </a:lnTo>
                    <a:lnTo>
                      <a:pt x="42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 name="Google Shape;346;p40"/>
          <p:cNvGrpSpPr/>
          <p:nvPr/>
        </p:nvGrpSpPr>
        <p:grpSpPr>
          <a:xfrm>
            <a:off x="5262046" y="2085203"/>
            <a:ext cx="1054922" cy="2623643"/>
            <a:chOff x="5262046" y="2234728"/>
            <a:chExt cx="1054922" cy="2623643"/>
          </a:xfrm>
        </p:grpSpPr>
        <p:sp>
          <p:nvSpPr>
            <p:cNvPr id="347" name="Google Shape;347;p40"/>
            <p:cNvSpPr/>
            <p:nvPr/>
          </p:nvSpPr>
          <p:spPr>
            <a:xfrm>
              <a:off x="6104070" y="2510819"/>
              <a:ext cx="54895" cy="4008"/>
            </a:xfrm>
            <a:custGeom>
              <a:rect b="b" l="l" r="r" t="t"/>
              <a:pathLst>
                <a:path extrusionOk="0" h="102" w="1397">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6266871" y="2618410"/>
              <a:ext cx="157" cy="236"/>
            </a:xfrm>
            <a:custGeom>
              <a:rect b="b" l="l" r="r" t="t"/>
              <a:pathLst>
                <a:path extrusionOk="0" h="6" w="4">
                  <a:moveTo>
                    <a:pt x="0" y="1"/>
                  </a:moveTo>
                  <a:cubicBezTo>
                    <a:pt x="0" y="5"/>
                    <a:pt x="4" y="5"/>
                    <a:pt x="4" y="5"/>
                  </a:cubicBezTo>
                  <a:cubicBezTo>
                    <a:pt x="4" y="5"/>
                    <a:pt x="0" y="5"/>
                    <a:pt x="0" y="1"/>
                  </a:cubicBezTo>
                  <a:close/>
                </a:path>
              </a:pathLst>
            </a:custGeom>
            <a:solidFill>
              <a:srgbClr val="99BD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5977067" y="2638333"/>
              <a:ext cx="3340" cy="49826"/>
            </a:xfrm>
            <a:custGeom>
              <a:rect b="b" l="l" r="r" t="t"/>
              <a:pathLst>
                <a:path extrusionOk="0" h="1268" w="85">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5988698" y="2715077"/>
              <a:ext cx="39099" cy="54306"/>
            </a:xfrm>
            <a:custGeom>
              <a:rect b="b" l="l" r="r" t="t"/>
              <a:pathLst>
                <a:path extrusionOk="0" h="1382" w="995">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5965592" y="2784355"/>
              <a:ext cx="125548" cy="256714"/>
            </a:xfrm>
            <a:custGeom>
              <a:rect b="b" l="l" r="r" t="t"/>
              <a:pathLst>
                <a:path extrusionOk="0" h="6533" w="3195">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5288021" y="2719557"/>
              <a:ext cx="227950" cy="308348"/>
            </a:xfrm>
            <a:custGeom>
              <a:rect b="b" l="l" r="r" t="t"/>
              <a:pathLst>
                <a:path extrusionOk="0" h="7847" w="5801">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5297766" y="2639787"/>
              <a:ext cx="193528" cy="199147"/>
            </a:xfrm>
            <a:custGeom>
              <a:rect b="b" l="l" r="r" t="t"/>
              <a:pathLst>
                <a:path extrusionOk="0" h="5068" w="4925">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5488310" y="2958906"/>
              <a:ext cx="102442" cy="63068"/>
            </a:xfrm>
            <a:custGeom>
              <a:rect b="b" l="l" r="r" t="t"/>
              <a:pathLst>
                <a:path extrusionOk="0" h="1605" w="2607">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5548510" y="2958906"/>
              <a:ext cx="95801" cy="96076"/>
            </a:xfrm>
            <a:custGeom>
              <a:rect b="b" l="l" r="r" t="t"/>
              <a:pathLst>
                <a:path extrusionOk="0" h="2445" w="2438">
                  <a:moveTo>
                    <a:pt x="1074" y="1"/>
                  </a:moveTo>
                  <a:lnTo>
                    <a:pt x="1" y="1605"/>
                  </a:lnTo>
                  <a:lnTo>
                    <a:pt x="970" y="2445"/>
                  </a:lnTo>
                  <a:lnTo>
                    <a:pt x="2438" y="851"/>
                  </a:lnTo>
                  <a:lnTo>
                    <a:pt x="107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5395494" y="4767365"/>
              <a:ext cx="39099" cy="18940"/>
            </a:xfrm>
            <a:custGeom>
              <a:rect b="b" l="l" r="r" t="t"/>
              <a:pathLst>
                <a:path extrusionOk="0" h="482" w="995">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5395612" y="4749799"/>
              <a:ext cx="23341" cy="33990"/>
            </a:xfrm>
            <a:custGeom>
              <a:rect b="b" l="l" r="r" t="t"/>
              <a:pathLst>
                <a:path extrusionOk="0" h="865" w="594">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5732413" y="4767404"/>
              <a:ext cx="46722" cy="19058"/>
            </a:xfrm>
            <a:custGeom>
              <a:rect b="b" l="l" r="r" t="t"/>
              <a:pathLst>
                <a:path extrusionOk="0" h="485" w="1189">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5732413" y="4749799"/>
              <a:ext cx="29118" cy="33990"/>
            </a:xfrm>
            <a:custGeom>
              <a:rect b="b" l="l" r="r" t="t"/>
              <a:pathLst>
                <a:path extrusionOk="0" h="865" w="741">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530867" y="2460324"/>
              <a:ext cx="185944" cy="209207"/>
            </a:xfrm>
            <a:custGeom>
              <a:rect b="b" l="l" r="r" t="t"/>
              <a:pathLst>
                <a:path extrusionOk="0" h="5324" w="4732">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716066" y="2364954"/>
              <a:ext cx="35444" cy="16268"/>
            </a:xfrm>
            <a:custGeom>
              <a:rect b="b" l="l" r="r" t="t"/>
              <a:pathLst>
                <a:path extrusionOk="0" h="414" w="902">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5721292" y="2426884"/>
              <a:ext cx="21887" cy="44757"/>
            </a:xfrm>
            <a:custGeom>
              <a:rect b="b" l="l" r="r" t="t"/>
              <a:pathLst>
                <a:path extrusionOk="0" h="1139" w="557">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5726637" y="2406332"/>
              <a:ext cx="16543" cy="21691"/>
            </a:xfrm>
            <a:custGeom>
              <a:rect b="b" l="l" r="r" t="t"/>
              <a:pathLst>
                <a:path extrusionOk="0" h="552" w="421">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5735557" y="2405743"/>
              <a:ext cx="15129" cy="4401"/>
            </a:xfrm>
            <a:custGeom>
              <a:rect b="b" l="l" r="r" t="t"/>
              <a:pathLst>
                <a:path extrusionOk="0" h="112" w="385">
                  <a:moveTo>
                    <a:pt x="384" y="0"/>
                  </a:moveTo>
                  <a:lnTo>
                    <a:pt x="0" y="18"/>
                  </a:lnTo>
                  <a:cubicBezTo>
                    <a:pt x="43" y="88"/>
                    <a:pt x="97" y="111"/>
                    <a:pt x="151" y="111"/>
                  </a:cubicBezTo>
                  <a:cubicBezTo>
                    <a:pt x="268" y="111"/>
                    <a:pt x="384" y="0"/>
                    <a:pt x="3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5651897" y="4608414"/>
              <a:ext cx="78865" cy="173527"/>
            </a:xfrm>
            <a:custGeom>
              <a:rect b="b" l="l" r="r" t="t"/>
              <a:pathLst>
                <a:path extrusionOk="0" h="4416" w="2007">
                  <a:moveTo>
                    <a:pt x="101" y="1"/>
                  </a:moveTo>
                  <a:lnTo>
                    <a:pt x="1" y="4416"/>
                  </a:lnTo>
                  <a:lnTo>
                    <a:pt x="1907" y="4416"/>
                  </a:lnTo>
                  <a:lnTo>
                    <a:pt x="2007"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5311559" y="4608414"/>
              <a:ext cx="97923" cy="173527"/>
            </a:xfrm>
            <a:custGeom>
              <a:rect b="b" l="l" r="r" t="t"/>
              <a:pathLst>
                <a:path extrusionOk="0" h="4416" w="2492">
                  <a:moveTo>
                    <a:pt x="586" y="1"/>
                  </a:moveTo>
                  <a:lnTo>
                    <a:pt x="1" y="4416"/>
                  </a:lnTo>
                  <a:lnTo>
                    <a:pt x="1906" y="4416"/>
                  </a:lnTo>
                  <a:lnTo>
                    <a:pt x="2492"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5290811" y="4773298"/>
              <a:ext cx="214001" cy="85074"/>
            </a:xfrm>
            <a:custGeom>
              <a:rect b="b" l="l" r="r" t="t"/>
              <a:pathLst>
                <a:path extrusionOk="0" h="2165" w="5446">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5629184" y="4773298"/>
              <a:ext cx="227675" cy="85074"/>
            </a:xfrm>
            <a:custGeom>
              <a:rect b="b" l="l" r="r" t="t"/>
              <a:pathLst>
                <a:path extrusionOk="0" h="2165" w="5794">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5653744" y="4608571"/>
              <a:ext cx="77018" cy="89475"/>
            </a:xfrm>
            <a:custGeom>
              <a:rect b="b" l="l" r="r" t="t"/>
              <a:pathLst>
                <a:path extrusionOk="0" h="2277" w="1960">
                  <a:moveTo>
                    <a:pt x="51" y="0"/>
                  </a:moveTo>
                  <a:lnTo>
                    <a:pt x="0" y="2276"/>
                  </a:lnTo>
                  <a:lnTo>
                    <a:pt x="1910" y="2276"/>
                  </a:lnTo>
                  <a:lnTo>
                    <a:pt x="1960"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5322718" y="4608571"/>
              <a:ext cx="86763" cy="89475"/>
            </a:xfrm>
            <a:custGeom>
              <a:rect b="b" l="l" r="r" t="t"/>
              <a:pathLst>
                <a:path extrusionOk="0" h="2277" w="2208">
                  <a:moveTo>
                    <a:pt x="302" y="0"/>
                  </a:moveTo>
                  <a:lnTo>
                    <a:pt x="0" y="2276"/>
                  </a:lnTo>
                  <a:lnTo>
                    <a:pt x="1906" y="2276"/>
                  </a:lnTo>
                  <a:lnTo>
                    <a:pt x="2208" y="0"/>
                  </a:lnTo>
                  <a:close/>
                </a:path>
              </a:pathLst>
            </a:custGeom>
            <a:solidFill>
              <a:srgbClr val="CE6F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5401860" y="2621986"/>
              <a:ext cx="429730" cy="473741"/>
            </a:xfrm>
            <a:custGeom>
              <a:rect b="b" l="l" r="r" t="t"/>
              <a:pathLst>
                <a:path extrusionOk="0" h="12056" w="10936">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5744595" y="2726905"/>
              <a:ext cx="303515" cy="331846"/>
            </a:xfrm>
            <a:custGeom>
              <a:rect b="b" l="l" r="r" t="t"/>
              <a:pathLst>
                <a:path extrusionOk="0" h="8445" w="7724">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5682076" y="2638490"/>
              <a:ext cx="167161" cy="221034"/>
            </a:xfrm>
            <a:custGeom>
              <a:rect b="b" l="l" r="r" t="t"/>
              <a:pathLst>
                <a:path extrusionOk="0" h="5625" w="4254">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5997618" y="2884126"/>
              <a:ext cx="87038" cy="62676"/>
            </a:xfrm>
            <a:custGeom>
              <a:rect b="b" l="l" r="r" t="t"/>
              <a:pathLst>
                <a:path extrusionOk="0" h="1595" w="2215">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40"/>
            <p:cNvGrpSpPr/>
            <p:nvPr/>
          </p:nvGrpSpPr>
          <p:grpSpPr>
            <a:xfrm>
              <a:off x="5932859" y="2488224"/>
              <a:ext cx="384109" cy="413192"/>
              <a:chOff x="5932859" y="2488224"/>
              <a:chExt cx="384109" cy="413192"/>
            </a:xfrm>
          </p:grpSpPr>
          <p:sp>
            <p:nvSpPr>
              <p:cNvPr id="376" name="Google Shape;376;p40"/>
              <p:cNvSpPr/>
              <p:nvPr/>
            </p:nvSpPr>
            <p:spPr>
              <a:xfrm>
                <a:off x="5978835" y="2512234"/>
                <a:ext cx="274515" cy="202880"/>
              </a:xfrm>
              <a:custGeom>
                <a:rect b="b" l="l" r="r" t="t"/>
                <a:pathLst>
                  <a:path extrusionOk="0" h="5163" w="6986">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121163" y="2585716"/>
                <a:ext cx="134743" cy="67745"/>
              </a:xfrm>
              <a:custGeom>
                <a:rect b="b" l="l" r="r" t="t"/>
                <a:pathLst>
                  <a:path extrusionOk="0" h="1724" w="3429">
                    <a:moveTo>
                      <a:pt x="2010" y="1"/>
                    </a:moveTo>
                    <a:lnTo>
                      <a:pt x="1" y="940"/>
                    </a:lnTo>
                    <a:lnTo>
                      <a:pt x="1" y="1723"/>
                    </a:lnTo>
                    <a:lnTo>
                      <a:pt x="3428" y="126"/>
                    </a:lnTo>
                    <a:cubicBezTo>
                      <a:pt x="3407" y="83"/>
                      <a:pt x="3385" y="44"/>
                      <a:pt x="3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6121163" y="2618607"/>
                <a:ext cx="151364" cy="187319"/>
              </a:xfrm>
              <a:custGeom>
                <a:rect b="b" l="l" r="r" t="t"/>
                <a:pathLst>
                  <a:path extrusionOk="0" h="4767" w="3852">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6121163" y="2585716"/>
                <a:ext cx="79022" cy="36977"/>
              </a:xfrm>
              <a:custGeom>
                <a:rect b="b" l="l" r="r" t="t"/>
                <a:pathLst>
                  <a:path extrusionOk="0" h="941" w="2011">
                    <a:moveTo>
                      <a:pt x="1" y="1"/>
                    </a:moveTo>
                    <a:lnTo>
                      <a:pt x="1" y="940"/>
                    </a:lnTo>
                    <a:lnTo>
                      <a:pt x="20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6121163" y="2590667"/>
                <a:ext cx="151207" cy="135253"/>
              </a:xfrm>
              <a:custGeom>
                <a:rect b="b" l="l" r="r" t="t"/>
                <a:pathLst>
                  <a:path extrusionOk="0" h="3442" w="3848">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6027758" y="2725883"/>
                <a:ext cx="93444" cy="79887"/>
              </a:xfrm>
              <a:custGeom>
                <a:rect b="b" l="l" r="r" t="t"/>
                <a:pathLst>
                  <a:path extrusionOk="0" h="2033" w="2378">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5976438" y="2533532"/>
                <a:ext cx="264220" cy="154626"/>
              </a:xfrm>
              <a:custGeom>
                <a:rect b="b" l="l" r="r" t="t"/>
                <a:pathLst>
                  <a:path extrusionOk="0" h="3935" w="6724">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5988698" y="2653422"/>
                <a:ext cx="132503" cy="115960"/>
              </a:xfrm>
              <a:custGeom>
                <a:rect b="b" l="l" r="r" t="t"/>
                <a:pathLst>
                  <a:path extrusionOk="0" h="2951" w="3372">
                    <a:moveTo>
                      <a:pt x="3372" y="0"/>
                    </a:moveTo>
                    <a:lnTo>
                      <a:pt x="1" y="1569"/>
                    </a:lnTo>
                    <a:cubicBezTo>
                      <a:pt x="220" y="2093"/>
                      <a:pt x="561" y="2570"/>
                      <a:pt x="995" y="2951"/>
                    </a:cubicBezTo>
                    <a:lnTo>
                      <a:pt x="3372" y="1845"/>
                    </a:lnTo>
                    <a:lnTo>
                      <a:pt x="3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5932859" y="2488224"/>
                <a:ext cx="384109" cy="340295"/>
              </a:xfrm>
              <a:custGeom>
                <a:rect b="b" l="l" r="r" t="t"/>
                <a:pathLst>
                  <a:path extrusionOk="0" h="8660" w="9775">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6008032" y="2844399"/>
                <a:ext cx="85231" cy="57017"/>
              </a:xfrm>
              <a:custGeom>
                <a:rect b="b" l="l" r="r" t="t"/>
                <a:pathLst>
                  <a:path extrusionOk="0" h="1451" w="2169">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40"/>
            <p:cNvSpPr/>
            <p:nvPr/>
          </p:nvSpPr>
          <p:spPr>
            <a:xfrm>
              <a:off x="5515934" y="2262864"/>
              <a:ext cx="241782" cy="287011"/>
            </a:xfrm>
            <a:custGeom>
              <a:rect b="b" l="l" r="r" t="t"/>
              <a:pathLst>
                <a:path extrusionOk="0" h="7304" w="6153">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5262046" y="2236615"/>
              <a:ext cx="531583" cy="693989"/>
            </a:xfrm>
            <a:custGeom>
              <a:rect b="b" l="l" r="r" t="t"/>
              <a:pathLst>
                <a:path extrusionOk="0" h="17661" w="13528">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5622425" y="2234728"/>
              <a:ext cx="139969" cy="168772"/>
            </a:xfrm>
            <a:custGeom>
              <a:rect b="b" l="l" r="r" t="t"/>
              <a:pathLst>
                <a:path extrusionOk="0" h="4295" w="3562">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5652761" y="2389278"/>
              <a:ext cx="53756" cy="71281"/>
            </a:xfrm>
            <a:custGeom>
              <a:rect b="b" l="l" r="r" t="t"/>
              <a:pathLst>
                <a:path extrusionOk="0" h="1814" w="1368">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5313405" y="3095694"/>
              <a:ext cx="369137" cy="1584964"/>
            </a:xfrm>
            <a:custGeom>
              <a:rect b="b" l="l" r="r" t="t"/>
              <a:pathLst>
                <a:path extrusionOk="0" h="40335" w="9394">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5296587" y="4630420"/>
              <a:ext cx="147042" cy="51948"/>
            </a:xfrm>
            <a:custGeom>
              <a:rect b="b" l="l" r="r" t="t"/>
              <a:pathLst>
                <a:path extrusionOk="0" h="1322" w="3742">
                  <a:moveTo>
                    <a:pt x="3741" y="1"/>
                  </a:moveTo>
                  <a:lnTo>
                    <a:pt x="62" y="94"/>
                  </a:lnTo>
                  <a:lnTo>
                    <a:pt x="1" y="1321"/>
                  </a:lnTo>
                  <a:lnTo>
                    <a:pt x="3454" y="1321"/>
                  </a:lnTo>
                  <a:lnTo>
                    <a:pt x="374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5519157" y="3329738"/>
              <a:ext cx="124329" cy="472955"/>
            </a:xfrm>
            <a:custGeom>
              <a:rect b="b" l="l" r="r" t="t"/>
              <a:pathLst>
                <a:path extrusionOk="0" h="12036" w="3164">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5540180" y="3095694"/>
              <a:ext cx="271293" cy="1584964"/>
            </a:xfrm>
            <a:custGeom>
              <a:rect b="b" l="l" r="r" t="t"/>
              <a:pathLst>
                <a:path extrusionOk="0" h="40335" w="6904">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5624115" y="4630420"/>
              <a:ext cx="146885" cy="51948"/>
            </a:xfrm>
            <a:custGeom>
              <a:rect b="b" l="l" r="r" t="t"/>
              <a:pathLst>
                <a:path extrusionOk="0" h="1322" w="3738">
                  <a:moveTo>
                    <a:pt x="3737" y="1"/>
                  </a:moveTo>
                  <a:lnTo>
                    <a:pt x="0" y="94"/>
                  </a:lnTo>
                  <a:lnTo>
                    <a:pt x="61" y="1321"/>
                  </a:lnTo>
                  <a:lnTo>
                    <a:pt x="3449" y="1321"/>
                  </a:lnTo>
                  <a:lnTo>
                    <a:pt x="3737"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5439505" y="3075574"/>
              <a:ext cx="333025" cy="33872"/>
            </a:xfrm>
            <a:custGeom>
              <a:rect b="b" l="l" r="r" t="t"/>
              <a:pathLst>
                <a:path extrusionOk="0" h="862" w="8475">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5484459" y="3073177"/>
              <a:ext cx="18115" cy="39216"/>
            </a:xfrm>
            <a:custGeom>
              <a:rect b="b" l="l" r="r" t="t"/>
              <a:pathLst>
                <a:path extrusionOk="0" h="998" w="461">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5684512" y="3073177"/>
              <a:ext cx="18076" cy="39216"/>
            </a:xfrm>
            <a:custGeom>
              <a:rect b="b" l="l" r="r" t="t"/>
              <a:pathLst>
                <a:path extrusionOk="0" h="998" w="46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1" name="Shape 401"/>
        <p:cNvGrpSpPr/>
        <p:nvPr/>
      </p:nvGrpSpPr>
      <p:grpSpPr>
        <a:xfrm>
          <a:off x="0" y="0"/>
          <a:ext cx="0" cy="0"/>
          <a:chOff x="0" y="0"/>
          <a:chExt cx="0" cy="0"/>
        </a:xfrm>
      </p:grpSpPr>
      <p:sp>
        <p:nvSpPr>
          <p:cNvPr id="402" name="Google Shape;402;p41"/>
          <p:cNvSpPr txBox="1"/>
          <p:nvPr>
            <p:ph idx="4" type="ctrTitle"/>
          </p:nvPr>
        </p:nvSpPr>
        <p:spPr>
          <a:xfrm>
            <a:off x="3922275" y="457300"/>
            <a:ext cx="44532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Yahoo finance: GME Historical Data</a:t>
            </a:r>
            <a:endParaRPr sz="2500"/>
          </a:p>
        </p:txBody>
      </p:sp>
      <p:sp>
        <p:nvSpPr>
          <p:cNvPr id="403" name="Google Shape;403;p41"/>
          <p:cNvSpPr txBox="1"/>
          <p:nvPr/>
        </p:nvSpPr>
        <p:spPr>
          <a:xfrm>
            <a:off x="106900" y="675100"/>
            <a:ext cx="23439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CSV Format</a:t>
            </a:r>
            <a:endParaRPr sz="1700">
              <a:latin typeface="Josefin Sans"/>
              <a:ea typeface="Josefin Sans"/>
              <a:cs typeface="Josefin Sans"/>
              <a:sym typeface="Josefin Sans"/>
            </a:endParaRPr>
          </a:p>
        </p:txBody>
      </p:sp>
      <p:pic>
        <p:nvPicPr>
          <p:cNvPr id="404" name="Google Shape;404;p41"/>
          <p:cNvPicPr preferRelativeResize="0"/>
          <p:nvPr/>
        </p:nvPicPr>
        <p:blipFill>
          <a:blip r:embed="rId3">
            <a:alphaModFix/>
          </a:blip>
          <a:stretch>
            <a:fillRect/>
          </a:stretch>
        </p:blipFill>
        <p:spPr>
          <a:xfrm>
            <a:off x="3759825" y="1121500"/>
            <a:ext cx="5163151" cy="3240835"/>
          </a:xfrm>
          <a:prstGeom prst="rect">
            <a:avLst/>
          </a:prstGeom>
          <a:noFill/>
          <a:ln>
            <a:noFill/>
          </a:ln>
        </p:spPr>
      </p:pic>
      <p:sp>
        <p:nvSpPr>
          <p:cNvPr id="405" name="Google Shape;405;p41"/>
          <p:cNvSpPr txBox="1"/>
          <p:nvPr/>
        </p:nvSpPr>
        <p:spPr>
          <a:xfrm>
            <a:off x="234375" y="1121500"/>
            <a:ext cx="33465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Date</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Open (Daily Open Price)</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High (Daily High)</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Low (Daily Low)</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Close (Daily Closing Price)</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Adj Close (Takes in account factor such as </a:t>
            </a:r>
            <a:r>
              <a:rPr b="1" lang="en">
                <a:latin typeface="Josefin Sans"/>
                <a:ea typeface="Josefin Sans"/>
                <a:cs typeface="Josefin Sans"/>
                <a:sym typeface="Josefin Sans"/>
              </a:rPr>
              <a:t>dividends</a:t>
            </a:r>
            <a:r>
              <a:rPr lang="en">
                <a:latin typeface="Josefin Sans"/>
                <a:ea typeface="Josefin Sans"/>
                <a:cs typeface="Josefin Sans"/>
                <a:sym typeface="Josefin Sans"/>
              </a:rPr>
              <a:t>, </a:t>
            </a:r>
            <a:r>
              <a:rPr b="1" lang="en">
                <a:latin typeface="Josefin Sans"/>
                <a:ea typeface="Josefin Sans"/>
                <a:cs typeface="Josefin Sans"/>
                <a:sym typeface="Josefin Sans"/>
              </a:rPr>
              <a:t>stock split</a:t>
            </a:r>
            <a:r>
              <a:rPr lang="en">
                <a:latin typeface="Josefin Sans"/>
                <a:ea typeface="Josefin Sans"/>
                <a:cs typeface="Josefin Sans"/>
                <a:sym typeface="Josefin Sans"/>
              </a:rPr>
              <a:t>, </a:t>
            </a:r>
            <a:r>
              <a:rPr b="1" lang="en">
                <a:latin typeface="Josefin Sans"/>
                <a:ea typeface="Josefin Sans"/>
                <a:cs typeface="Josefin Sans"/>
                <a:sym typeface="Josefin Sans"/>
              </a:rPr>
              <a:t>new stock offer</a:t>
            </a:r>
            <a:r>
              <a:rPr lang="en">
                <a:latin typeface="Josefin Sans"/>
                <a:ea typeface="Josefin Sans"/>
                <a:cs typeface="Josefin Sans"/>
                <a:sym typeface="Josefin Sans"/>
              </a:rPr>
              <a:t>)</a:t>
            </a:r>
            <a:endParaRPr>
              <a:latin typeface="Josefin Sans"/>
              <a:ea typeface="Josefin Sans"/>
              <a:cs typeface="Josefin Sans"/>
              <a:sym typeface="Josefin Sans"/>
            </a:endParaRPr>
          </a:p>
          <a:p>
            <a:pPr indent="-317500" lvl="0" marL="457200" rtl="0" algn="l">
              <a:lnSpc>
                <a:spcPct val="115000"/>
              </a:lnSpc>
              <a:spcBef>
                <a:spcPts val="0"/>
              </a:spcBef>
              <a:spcAft>
                <a:spcPts val="0"/>
              </a:spcAft>
              <a:buSzPts val="1400"/>
              <a:buFont typeface="Josefin Sans"/>
              <a:buChar char="-"/>
            </a:pPr>
            <a:r>
              <a:rPr lang="en">
                <a:latin typeface="Josefin Sans"/>
                <a:ea typeface="Josefin Sans"/>
                <a:cs typeface="Josefin Sans"/>
                <a:sym typeface="Josefin Sans"/>
              </a:rPr>
              <a:t>Volume (The number of shares that changed hands in a day)</a:t>
            </a:r>
            <a:endParaRPr>
              <a:latin typeface="Josefin Sans"/>
              <a:ea typeface="Josefin Sans"/>
              <a:cs typeface="Josefin Sans"/>
              <a:sym typeface="Josefin Sans"/>
            </a:endParaRPr>
          </a:p>
        </p:txBody>
      </p:sp>
      <p:sp>
        <p:nvSpPr>
          <p:cNvPr id="406" name="Google Shape;406;p41"/>
          <p:cNvSpPr txBox="1"/>
          <p:nvPr/>
        </p:nvSpPr>
        <p:spPr>
          <a:xfrm>
            <a:off x="106900" y="3751900"/>
            <a:ext cx="32916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Pulled Data from 2019-02-07 to 2021-02-05. </a:t>
            </a:r>
            <a:endParaRPr sz="1700">
              <a:latin typeface="Josefin Sans"/>
              <a:ea typeface="Josefin Sans"/>
              <a:cs typeface="Josefin Sans"/>
              <a:sym typeface="Josefin Sans"/>
            </a:endParaRPr>
          </a:p>
          <a:p>
            <a:pPr indent="0" lvl="0" marL="457200" rtl="0" algn="l">
              <a:spcBef>
                <a:spcPts val="0"/>
              </a:spcBef>
              <a:spcAft>
                <a:spcPts val="0"/>
              </a:spcAft>
              <a:buNone/>
            </a:pPr>
            <a:r>
              <a:t/>
            </a:r>
            <a:endParaRPr sz="1700">
              <a:latin typeface="Josefin Sans"/>
              <a:ea typeface="Josefin Sans"/>
              <a:cs typeface="Josefin Sans"/>
              <a:sym typeface="Josefi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Pushshift.io Api</a:t>
            </a:r>
            <a:endParaRPr/>
          </a:p>
        </p:txBody>
      </p:sp>
      <p:sp>
        <p:nvSpPr>
          <p:cNvPr id="412" name="Google Shape;412;p42"/>
          <p:cNvSpPr txBox="1"/>
          <p:nvPr/>
        </p:nvSpPr>
        <p:spPr>
          <a:xfrm>
            <a:off x="95325" y="786100"/>
            <a:ext cx="34032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Counted number of comments with a score &gt; 5 per hour on posts in r/WallStreetBets that contained ‘GME’</a:t>
            </a:r>
            <a:endParaRPr sz="1700">
              <a:latin typeface="Josefin Sans"/>
              <a:ea typeface="Josefin Sans"/>
              <a:cs typeface="Josefin Sans"/>
              <a:sym typeface="Josefin Sans"/>
            </a:endParaRPr>
          </a:p>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Used an API that has its own database of Reddit posts and comments</a:t>
            </a:r>
            <a:endParaRPr sz="1700">
              <a:latin typeface="Josefin Sans"/>
              <a:ea typeface="Josefin Sans"/>
              <a:cs typeface="Josefin Sans"/>
              <a:sym typeface="Josefin Sans"/>
            </a:endParaRPr>
          </a:p>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This allowed us to surpass the 100 </a:t>
            </a:r>
            <a:r>
              <a:rPr lang="en" sz="1700">
                <a:latin typeface="Josefin Sans"/>
                <a:ea typeface="Josefin Sans"/>
                <a:cs typeface="Josefin Sans"/>
                <a:sym typeface="Josefin Sans"/>
              </a:rPr>
              <a:t>submission</a:t>
            </a:r>
            <a:r>
              <a:rPr lang="en" sz="1700">
                <a:latin typeface="Josefin Sans"/>
                <a:ea typeface="Josefin Sans"/>
                <a:cs typeface="Josefin Sans"/>
                <a:sym typeface="Josefin Sans"/>
              </a:rPr>
              <a:t> Reddit API limit </a:t>
            </a:r>
            <a:endParaRPr sz="1700">
              <a:latin typeface="Josefin Sans"/>
              <a:ea typeface="Josefin Sans"/>
              <a:cs typeface="Josefin Sans"/>
              <a:sym typeface="Josefin Sans"/>
            </a:endParaRPr>
          </a:p>
          <a:p>
            <a:pPr indent="-336550" lvl="0" marL="457200" rtl="0" algn="l">
              <a:spcBef>
                <a:spcPts val="0"/>
              </a:spcBef>
              <a:spcAft>
                <a:spcPts val="0"/>
              </a:spcAft>
              <a:buSzPts val="1700"/>
              <a:buFont typeface="Josefin Sans"/>
              <a:buChar char="●"/>
            </a:pPr>
            <a:r>
              <a:rPr lang="en" sz="1700">
                <a:latin typeface="Josefin Sans"/>
                <a:ea typeface="Josefin Sans"/>
                <a:cs typeface="Josefin Sans"/>
                <a:sym typeface="Josefin Sans"/>
              </a:rPr>
              <a:t>Had to query by 300 second intervals to get the most while also staying under the Pushshift API requests per minute limit</a:t>
            </a:r>
            <a:endParaRPr sz="1700">
              <a:latin typeface="Josefin Sans"/>
              <a:ea typeface="Josefin Sans"/>
              <a:cs typeface="Josefin Sans"/>
              <a:sym typeface="Josefin Sans"/>
            </a:endParaRPr>
          </a:p>
        </p:txBody>
      </p:sp>
      <p:pic>
        <p:nvPicPr>
          <p:cNvPr id="413" name="Google Shape;413;p42"/>
          <p:cNvPicPr preferRelativeResize="0"/>
          <p:nvPr/>
        </p:nvPicPr>
        <p:blipFill rotWithShape="1">
          <a:blip r:embed="rId3">
            <a:alphaModFix/>
          </a:blip>
          <a:srcRect b="0" l="3697" r="0" t="0"/>
          <a:stretch/>
        </p:blipFill>
        <p:spPr>
          <a:xfrm>
            <a:off x="5050825" y="1108675"/>
            <a:ext cx="2733950" cy="354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419" name="Google Shape;419;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