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5"/>
  </p:notesMasterIdLst>
  <p:sldIdLst>
    <p:sldId id="256" r:id="rId2"/>
    <p:sldId id="257" r:id="rId3"/>
    <p:sldId id="258" r:id="rId4"/>
    <p:sldId id="298" r:id="rId5"/>
    <p:sldId id="297" r:id="rId6"/>
    <p:sldId id="299" r:id="rId7"/>
    <p:sldId id="272" r:id="rId8"/>
    <p:sldId id="273" r:id="rId9"/>
    <p:sldId id="274" r:id="rId10"/>
    <p:sldId id="276" r:id="rId11"/>
    <p:sldId id="277" r:id="rId12"/>
    <p:sldId id="278" r:id="rId13"/>
    <p:sldId id="275" r:id="rId14"/>
    <p:sldId id="269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00" r:id="rId29"/>
    <p:sldId id="301" r:id="rId30"/>
    <p:sldId id="307" r:id="rId31"/>
    <p:sldId id="308" r:id="rId32"/>
    <p:sldId id="309" r:id="rId33"/>
    <p:sldId id="311" r:id="rId34"/>
    <p:sldId id="293" r:id="rId35"/>
    <p:sldId id="270" r:id="rId36"/>
    <p:sldId id="294" r:id="rId37"/>
    <p:sldId id="295" r:id="rId38"/>
    <p:sldId id="271" r:id="rId39"/>
    <p:sldId id="296" r:id="rId40"/>
    <p:sldId id="265" r:id="rId41"/>
    <p:sldId id="264" r:id="rId42"/>
    <p:sldId id="292" r:id="rId43"/>
    <p:sldId id="26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5" autoAdjust="0"/>
  </p:normalViewPr>
  <p:slideViewPr>
    <p:cSldViewPr>
      <p:cViewPr varScale="1">
        <p:scale>
          <a:sx n="60" d="100"/>
          <a:sy n="60" d="100"/>
        </p:scale>
        <p:origin x="-14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Average time (s)</c:v>
          </c:tx>
          <c:marker>
            <c:symbol val="none"/>
          </c:marker>
          <c:val>
            <c:numRef>
              <c:f>'[Chart in Microsoft PowerPoint]Sheet1'!$E$2:$E$21</c:f>
              <c:numCache>
                <c:formatCode>General</c:formatCode>
                <c:ptCount val="20"/>
                <c:pt idx="0">
                  <c:v>6.4500000000000007E-4</c:v>
                </c:pt>
                <c:pt idx="1">
                  <c:v>1.8283333333333335E-3</c:v>
                </c:pt>
                <c:pt idx="2">
                  <c:v>3.3039999999999996E-3</c:v>
                </c:pt>
                <c:pt idx="3">
                  <c:v>4.757333333333333E-3</c:v>
                </c:pt>
                <c:pt idx="4">
                  <c:v>6.7786666666666663E-3</c:v>
                </c:pt>
                <c:pt idx="5">
                  <c:v>1.1937333333333333E-2</c:v>
                </c:pt>
                <c:pt idx="6">
                  <c:v>1.1204666666666667E-2</c:v>
                </c:pt>
                <c:pt idx="7">
                  <c:v>1.3623000000000001E-2</c:v>
                </c:pt>
                <c:pt idx="8">
                  <c:v>1.6941000000000001E-2</c:v>
                </c:pt>
                <c:pt idx="9">
                  <c:v>2.0066666666666667E-2</c:v>
                </c:pt>
                <c:pt idx="10">
                  <c:v>2.3483333333333339E-2</c:v>
                </c:pt>
                <c:pt idx="11">
                  <c:v>4.1750000000000002E-2</c:v>
                </c:pt>
                <c:pt idx="12">
                  <c:v>3.343666666666667E-2</c:v>
                </c:pt>
                <c:pt idx="13">
                  <c:v>3.5136333333333332E-2</c:v>
                </c:pt>
                <c:pt idx="14">
                  <c:v>3.915833333333333E-2</c:v>
                </c:pt>
                <c:pt idx="15">
                  <c:v>4.359466666666667E-2</c:v>
                </c:pt>
                <c:pt idx="16">
                  <c:v>4.8709000000000002E-2</c:v>
                </c:pt>
                <c:pt idx="17">
                  <c:v>5.4327000000000007E-2</c:v>
                </c:pt>
                <c:pt idx="18">
                  <c:v>5.9743666666666667E-2</c:v>
                </c:pt>
                <c:pt idx="19">
                  <c:v>6.5504666666666669E-2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24992"/>
        <c:axId val="58045952"/>
      </c:lineChart>
      <c:catAx>
        <c:axId val="57924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String</a:t>
                </a:r>
                <a:r>
                  <a:rPr lang="en-US" baseline="0"/>
                  <a:t> size (in 1000's)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58045952"/>
        <c:crosses val="autoZero"/>
        <c:auto val="0"/>
        <c:lblAlgn val="ctr"/>
        <c:lblOffset val="100"/>
        <c:noMultiLvlLbl val="0"/>
      </c:catAx>
      <c:valAx>
        <c:axId val="58045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search time (s)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924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51C4-F15F-49F8-BDD6-88CF1F2F163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EDDA9-FEEA-48E0-A582-7815C101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0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gitur-archive.library.uu.nl/math/2002-0301-143753/2001-03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Altman(1989), Solving The Jigsaw Puzzle Problem In Linear Time, p453.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EDDA9-FEEA-48E0-A582-7815C10125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P. Weiner (1973). "Linear pattern matching algorithm". 14th Annual IEEE Symposium on Switching and Automata Theory. pp. 1â€“11.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E. </a:t>
            </a:r>
            <a:r>
              <a:rPr lang="en-US" dirty="0" err="1" smtClean="0"/>
              <a:t>Ukkonen</a:t>
            </a:r>
            <a:r>
              <a:rPr lang="en-US" dirty="0" smtClean="0"/>
              <a:t>. (1995). On-line construction of suffix trees. </a:t>
            </a:r>
            <a:r>
              <a:rPr lang="en-US" dirty="0" err="1" smtClean="0"/>
              <a:t>Algorithmica</a:t>
            </a:r>
            <a:r>
              <a:rPr lang="en-US" dirty="0" smtClean="0"/>
              <a:t> 14(3):249-260.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EDDA9-FEEA-48E0-A582-7815C10125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 http://www.cs.utsa.edu/~carola/research/shapeMatchingCurves.html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 http://www.aimatshape.net/resources/v-lectures/shapematching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http://arxiv.org/abs/1012.4521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[4] </a:t>
            </a:r>
            <a:r>
              <a:rPr lang="en-US" dirty="0" smtClean="0">
                <a:hlinkClick r:id="rId3"/>
              </a:rPr>
              <a:t>http://igitur-archive.library.uu.nl/math/2002-0301-143753/2001-03.pdf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EDDA9-FEEA-48E0-A582-7815C10125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8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Altman(1989), Solving The Jigsaw Puzzle Problem In Linear Time, p455.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EDDA9-FEEA-48E0-A582-7815C10125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EDDA9-FEEA-48E0-A582-7815C10125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EDDA9-FEEA-48E0-A582-7815C10125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704D563-3B48-4FED-995F-947C93FA54AC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0C246A4-AA1E-4CC2-B0E7-0C41F8C5E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ender.psykowe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Matching in Linear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5950697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James Brayton</a:t>
            </a:r>
          </a:p>
          <a:p>
            <a:r>
              <a:rPr lang="en-US" dirty="0" smtClean="0"/>
              <a:t>Matt </a:t>
            </a:r>
            <a:r>
              <a:rPr lang="en-US" dirty="0" smtClean="0">
                <a:effectLst/>
              </a:rPr>
              <a:t>Goralczyk</a:t>
            </a:r>
          </a:p>
          <a:p>
            <a:r>
              <a:rPr lang="en-US" dirty="0" smtClean="0">
                <a:effectLst/>
              </a:rPr>
              <a:t>Ed Salisbury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CSCI 3412</a:t>
            </a:r>
          </a:p>
          <a:p>
            <a:r>
              <a:rPr lang="en-US" dirty="0" smtClean="0">
                <a:effectLst/>
              </a:rPr>
              <a:t>April 30,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is in PNG format, with transparent background. Black for sides, blue for </a:t>
            </a:r>
            <a:r>
              <a:rPr lang="en-US" dirty="0" smtClean="0"/>
              <a:t>edges</a:t>
            </a:r>
            <a:endParaRPr lang="en-US" dirty="0" smtClean="0"/>
          </a:p>
          <a:p>
            <a:r>
              <a:rPr lang="en-US" dirty="0" smtClean="0"/>
              <a:t>XY file stores </a:t>
            </a:r>
            <a:r>
              <a:rPr lang="en-US" b="1" dirty="0" smtClean="0"/>
              <a:t>relative </a:t>
            </a:r>
            <a:r>
              <a:rPr lang="en-US" dirty="0" smtClean="0"/>
              <a:t>X,Y coordinates for each side pixel (but not edges)</a:t>
            </a:r>
          </a:p>
          <a:p>
            <a:r>
              <a:rPr lang="en-US" dirty="0" smtClean="0"/>
              <a:t>ROT file stores rotations based on the relative location of two pixels, in clockwise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3623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Rotations use a simple unit circle to determine the angle between each pixel, but encoded to be a single digit for each angle: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95600" y="3962400"/>
            <a:ext cx="15240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3733800"/>
            <a:ext cx="0" cy="213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472440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3962400"/>
            <a:ext cx="15240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4495800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3581400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3276600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3581400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4495800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5486400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867400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5486400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2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order to maintain clockwise direction for each rotation file, do the following: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Follow the line (side or edge), and keep track of the direction followed.  At each point, take the determinant of the current pixel and the next pixel’s position and keep a total:</a:t>
            </a:r>
          </a:p>
          <a:p>
            <a:r>
              <a:rPr lang="en-US" dirty="0" smtClean="0"/>
              <a:t>direction += (</a:t>
            </a:r>
            <a:r>
              <a:rPr lang="en-US" dirty="0" err="1" smtClean="0"/>
              <a:t>currentX</a:t>
            </a:r>
            <a:r>
              <a:rPr lang="en-US" dirty="0" smtClean="0"/>
              <a:t> * </a:t>
            </a:r>
            <a:r>
              <a:rPr lang="en-US" dirty="0" err="1" smtClean="0"/>
              <a:t>nextY</a:t>
            </a:r>
            <a:r>
              <a:rPr lang="en-US" dirty="0" smtClean="0"/>
              <a:t>) – (</a:t>
            </a:r>
            <a:r>
              <a:rPr lang="en-US" dirty="0" err="1" smtClean="0"/>
              <a:t>currentY</a:t>
            </a:r>
            <a:r>
              <a:rPr lang="en-US" dirty="0" smtClean="0"/>
              <a:t> * </a:t>
            </a:r>
            <a:r>
              <a:rPr lang="en-US" dirty="0" err="1" smtClean="0"/>
              <a:t>nextX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direction is negative, “reverse” the line before saving the rotation and coordinate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In order to reverse the rotations, each direction needs to be converted from CCW to CW, and vice-versa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Puzzle piece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33600"/>
            <a:ext cx="2528455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52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2.png: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1524000"/>
            <a:ext cx="704715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2.xy:</a:t>
            </a:r>
          </a:p>
          <a:p>
            <a:endParaRPr lang="en-US" dirty="0" smtClean="0"/>
          </a:p>
          <a:p>
            <a:r>
              <a:rPr lang="en-US" dirty="0" smtClean="0"/>
              <a:t>0 </a:t>
            </a:r>
            <a:r>
              <a:rPr lang="en-US" dirty="0"/>
              <a:t>1</a:t>
            </a:r>
          </a:p>
          <a:p>
            <a:r>
              <a:rPr lang="en-US" dirty="0"/>
              <a:t>1 2</a:t>
            </a:r>
          </a:p>
          <a:p>
            <a:r>
              <a:rPr lang="en-US" dirty="0"/>
              <a:t>1 3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2 5</a:t>
            </a:r>
          </a:p>
          <a:p>
            <a:r>
              <a:rPr lang="en-US" dirty="0"/>
              <a:t>2 6</a:t>
            </a:r>
          </a:p>
          <a:p>
            <a:r>
              <a:rPr lang="en-US" dirty="0"/>
              <a:t>3 7</a:t>
            </a:r>
          </a:p>
          <a:p>
            <a:r>
              <a:rPr lang="en-US" dirty="0"/>
              <a:t>3 8</a:t>
            </a:r>
          </a:p>
          <a:p>
            <a:r>
              <a:rPr lang="en-US" dirty="0"/>
              <a:t>3 9</a:t>
            </a:r>
          </a:p>
          <a:p>
            <a:r>
              <a:rPr lang="en-US" dirty="0"/>
              <a:t>4 10</a:t>
            </a:r>
          </a:p>
          <a:p>
            <a:r>
              <a:rPr lang="en-US" dirty="0"/>
              <a:t>4 11</a:t>
            </a:r>
          </a:p>
          <a:p>
            <a:r>
              <a:rPr lang="en-US" dirty="0"/>
              <a:t>5 12</a:t>
            </a:r>
          </a:p>
          <a:p>
            <a:r>
              <a:rPr lang="en-US" dirty="0"/>
              <a:t>5 13</a:t>
            </a:r>
          </a:p>
          <a:p>
            <a:r>
              <a:rPr lang="en-US" dirty="0"/>
              <a:t>5 14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2600" y="5029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2.rot:</a:t>
            </a:r>
          </a:p>
          <a:p>
            <a:endParaRPr lang="en-US" dirty="0" smtClean="0"/>
          </a:p>
          <a:p>
            <a:r>
              <a:rPr lang="en-US" dirty="0" smtClean="0"/>
              <a:t>323223223232232322322323221222122122212212221221222122122212223222232223…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match 2 shapes, the problem becomes one where we find the longest substring</a:t>
            </a:r>
          </a:p>
          <a:p>
            <a:r>
              <a:rPr lang="en-US" dirty="0" smtClean="0"/>
              <a:t>The way we do this is to use position trees (aka suffix trees)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9813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 “MISSISSIPPI”</a:t>
            </a:r>
          </a:p>
          <a:p>
            <a:pPr marL="0" indent="0">
              <a:buNone/>
            </a:pPr>
            <a:r>
              <a:rPr lang="en-US" dirty="0" smtClean="0"/>
              <a:t>First, build a list of possible suffixes: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212471"/>
            <a:ext cx="17011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pPr algn="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52640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sort them: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195873"/>
            <a:ext cx="17011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61208" y="32071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3525" y="28121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413608" y="2667000"/>
            <a:ext cx="550326" cy="540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61208" y="32071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3525" y="28121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413608" y="2667000"/>
            <a:ext cx="550326" cy="540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32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895600" y="3511979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2733" y="36826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61208" y="32071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3525" y="28121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413608" y="2667000"/>
            <a:ext cx="550326" cy="540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32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895600" y="3511979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2733" y="36826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10876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3413608" y="3511979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1033" y="36692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Time Shape Matching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we solve a jigsaw puzzle by matching pieces with each other in linear time?</a:t>
            </a:r>
          </a:p>
        </p:txBody>
      </p:sp>
    </p:spTree>
    <p:extLst>
      <p:ext uri="{BB962C8B-B14F-4D97-AF65-F5344CB8AC3E}">
        <p14:creationId xmlns:p14="http://schemas.microsoft.com/office/powerpoint/2010/main" val="635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61208" y="32071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3525" y="28121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413608" y="2667000"/>
            <a:ext cx="550326" cy="540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32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895600" y="3511979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2733" y="36826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10876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3413608" y="3511979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1033" y="36692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65518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4" idx="4"/>
            <a:endCxn id="17" idx="0"/>
          </p:cNvCxnSpPr>
          <p:nvPr/>
        </p:nvCxnSpPr>
        <p:spPr>
          <a:xfrm flipH="1">
            <a:off x="3417918" y="4343400"/>
            <a:ext cx="445358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08574" y="45397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91033" y="487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4" idx="4"/>
            <a:endCxn id="20" idx="0"/>
          </p:cNvCxnSpPr>
          <p:nvPr/>
        </p:nvCxnSpPr>
        <p:spPr>
          <a:xfrm>
            <a:off x="3863276" y="4343400"/>
            <a:ext cx="480157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77091" y="45436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28890" y="35376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1207" y="314264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381290" y="2667000"/>
            <a:ext cx="582644" cy="870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10882" y="43690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863282" y="3842430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0415" y="40131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78558" y="43690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3381290" y="3842430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88715" y="399971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33200" y="52072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4" idx="4"/>
            <a:endCxn id="17" idx="0"/>
          </p:cNvCxnSpPr>
          <p:nvPr/>
        </p:nvCxnSpPr>
        <p:spPr>
          <a:xfrm flipH="1">
            <a:off x="3385600" y="4673851"/>
            <a:ext cx="445358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6256" y="48701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58715" y="52072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4" idx="4"/>
            <a:endCxn id="20" idx="0"/>
          </p:cNvCxnSpPr>
          <p:nvPr/>
        </p:nvCxnSpPr>
        <p:spPr>
          <a:xfrm>
            <a:off x="3830958" y="4673851"/>
            <a:ext cx="480157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44773" y="487413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794769" y="35376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4" idx="4"/>
            <a:endCxn id="24" idx="0"/>
          </p:cNvCxnSpPr>
          <p:nvPr/>
        </p:nvCxnSpPr>
        <p:spPr>
          <a:xfrm flipH="1">
            <a:off x="3947169" y="2667000"/>
            <a:ext cx="16765" cy="870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3527663" y="3093727"/>
            <a:ext cx="103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MISSISSIPPI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71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28890" y="35376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1207" y="314264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381290" y="2667000"/>
            <a:ext cx="582644" cy="870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10882" y="43690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863282" y="3842430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0415" y="40131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78558" y="43690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3381290" y="3842430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88715" y="399971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33200" y="52072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4" idx="4"/>
            <a:endCxn id="17" idx="0"/>
          </p:cNvCxnSpPr>
          <p:nvPr/>
        </p:nvCxnSpPr>
        <p:spPr>
          <a:xfrm flipH="1">
            <a:off x="3385600" y="4673851"/>
            <a:ext cx="445358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6256" y="48701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58715" y="52072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4" idx="4"/>
            <a:endCxn id="20" idx="0"/>
          </p:cNvCxnSpPr>
          <p:nvPr/>
        </p:nvCxnSpPr>
        <p:spPr>
          <a:xfrm>
            <a:off x="3830958" y="4673851"/>
            <a:ext cx="480157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44773" y="487413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794769" y="35376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4" idx="4"/>
            <a:endCxn id="24" idx="0"/>
          </p:cNvCxnSpPr>
          <p:nvPr/>
        </p:nvCxnSpPr>
        <p:spPr>
          <a:xfrm flipH="1">
            <a:off x="3947169" y="2667000"/>
            <a:ext cx="16765" cy="870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3527663" y="3093727"/>
            <a:ext cx="103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MISSISSIPPI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4457636" y="35376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4" idx="4"/>
            <a:endCxn id="26" idx="0"/>
          </p:cNvCxnSpPr>
          <p:nvPr/>
        </p:nvCxnSpPr>
        <p:spPr>
          <a:xfrm>
            <a:off x="3963934" y="2667000"/>
            <a:ext cx="646102" cy="870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10660" y="32322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28890" y="35376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1207" y="314264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381290" y="2667000"/>
            <a:ext cx="582644" cy="870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10882" y="43690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863282" y="3842430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0415" y="40131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78558" y="43690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3381290" y="3842430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88715" y="399971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33200" y="52072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4" idx="4"/>
            <a:endCxn id="17" idx="0"/>
          </p:cNvCxnSpPr>
          <p:nvPr/>
        </p:nvCxnSpPr>
        <p:spPr>
          <a:xfrm flipH="1">
            <a:off x="3385600" y="4673851"/>
            <a:ext cx="445358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6256" y="48701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58715" y="52072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4" idx="4"/>
            <a:endCxn id="20" idx="0"/>
          </p:cNvCxnSpPr>
          <p:nvPr/>
        </p:nvCxnSpPr>
        <p:spPr>
          <a:xfrm>
            <a:off x="3830958" y="4673851"/>
            <a:ext cx="480157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44773" y="487413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794769" y="35376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4" idx="4"/>
            <a:endCxn id="24" idx="0"/>
          </p:cNvCxnSpPr>
          <p:nvPr/>
        </p:nvCxnSpPr>
        <p:spPr>
          <a:xfrm flipH="1">
            <a:off x="3947169" y="2667000"/>
            <a:ext cx="16765" cy="870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3527663" y="3093727"/>
            <a:ext cx="103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MISSISSIPPI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4457636" y="35376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4" idx="4"/>
            <a:endCxn id="26" idx="0"/>
          </p:cNvCxnSpPr>
          <p:nvPr/>
        </p:nvCxnSpPr>
        <p:spPr>
          <a:xfrm>
            <a:off x="3963934" y="2667000"/>
            <a:ext cx="646102" cy="870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10660" y="3232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211851" y="43690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26" idx="4"/>
            <a:endCxn id="29" idx="0"/>
          </p:cNvCxnSpPr>
          <p:nvPr/>
        </p:nvCxnSpPr>
        <p:spPr>
          <a:xfrm flipH="1">
            <a:off x="4364251" y="3842430"/>
            <a:ext cx="245785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08850" y="400273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62436" y="43824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26" idx="4"/>
            <a:endCxn id="32" idx="0"/>
          </p:cNvCxnSpPr>
          <p:nvPr/>
        </p:nvCxnSpPr>
        <p:spPr>
          <a:xfrm>
            <a:off x="4610036" y="3842430"/>
            <a:ext cx="304800" cy="54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2553" y="39876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36997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9314" y="313962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089397" y="2667000"/>
            <a:ext cx="874537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18989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571389" y="3839406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8522" y="40100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86665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3089397" y="3839406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96822" y="39966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941307" y="52042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4" idx="4"/>
            <a:endCxn id="17" idx="0"/>
          </p:cNvCxnSpPr>
          <p:nvPr/>
        </p:nvCxnSpPr>
        <p:spPr>
          <a:xfrm flipH="1">
            <a:off x="3093707" y="4670827"/>
            <a:ext cx="445358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84363" y="48671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66822" y="52042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4" idx="4"/>
            <a:endCxn id="20" idx="0"/>
          </p:cNvCxnSpPr>
          <p:nvPr/>
        </p:nvCxnSpPr>
        <p:spPr>
          <a:xfrm>
            <a:off x="3539065" y="4670827"/>
            <a:ext cx="480157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2880" y="487110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02876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4" idx="4"/>
            <a:endCxn id="24" idx="0"/>
          </p:cNvCxnSpPr>
          <p:nvPr/>
        </p:nvCxnSpPr>
        <p:spPr>
          <a:xfrm flipH="1">
            <a:off x="3655276" y="2667000"/>
            <a:ext cx="308658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7251739">
            <a:off x="3390907" y="3036532"/>
            <a:ext cx="103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MISSISSIPPI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4165743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4" idx="4"/>
            <a:endCxn id="26" idx="0"/>
          </p:cNvCxnSpPr>
          <p:nvPr/>
        </p:nvCxnSpPr>
        <p:spPr>
          <a:xfrm>
            <a:off x="3963934" y="2667000"/>
            <a:ext cx="354209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18767" y="3229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919958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26" idx="4"/>
            <a:endCxn id="29" idx="0"/>
          </p:cNvCxnSpPr>
          <p:nvPr/>
        </p:nvCxnSpPr>
        <p:spPr>
          <a:xfrm flipH="1">
            <a:off x="4072358" y="3839406"/>
            <a:ext cx="245785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957" y="399971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470543" y="437942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26" idx="4"/>
            <a:endCxn id="32" idx="0"/>
          </p:cNvCxnSpPr>
          <p:nvPr/>
        </p:nvCxnSpPr>
        <p:spPr>
          <a:xfrm>
            <a:off x="4318143" y="3839406"/>
            <a:ext cx="304800" cy="54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0660" y="39846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48747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3" name="Straight Connector 32"/>
          <p:cNvCxnSpPr>
            <a:stCxn id="4" idx="4"/>
            <a:endCxn id="36" idx="0"/>
          </p:cNvCxnSpPr>
          <p:nvPr/>
        </p:nvCxnSpPr>
        <p:spPr>
          <a:xfrm>
            <a:off x="3963934" y="2667000"/>
            <a:ext cx="1437213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61150" y="309116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36997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9314" y="313962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089397" y="2667000"/>
            <a:ext cx="874537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18989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571389" y="3839406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8522" y="40100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86665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3089397" y="3839406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96822" y="39966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941307" y="52042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4" idx="4"/>
            <a:endCxn id="17" idx="0"/>
          </p:cNvCxnSpPr>
          <p:nvPr/>
        </p:nvCxnSpPr>
        <p:spPr>
          <a:xfrm flipH="1">
            <a:off x="3093707" y="4670827"/>
            <a:ext cx="445358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84363" y="48671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66822" y="52042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4" idx="4"/>
            <a:endCxn id="20" idx="0"/>
          </p:cNvCxnSpPr>
          <p:nvPr/>
        </p:nvCxnSpPr>
        <p:spPr>
          <a:xfrm>
            <a:off x="3539065" y="4670827"/>
            <a:ext cx="480157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2880" y="487110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02876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4" idx="4"/>
            <a:endCxn id="24" idx="0"/>
          </p:cNvCxnSpPr>
          <p:nvPr/>
        </p:nvCxnSpPr>
        <p:spPr>
          <a:xfrm flipH="1">
            <a:off x="3655276" y="2667000"/>
            <a:ext cx="308658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7251739">
            <a:off x="3390907" y="3036532"/>
            <a:ext cx="103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MISSISSIPPI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4165743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4" idx="4"/>
            <a:endCxn id="26" idx="0"/>
          </p:cNvCxnSpPr>
          <p:nvPr/>
        </p:nvCxnSpPr>
        <p:spPr>
          <a:xfrm>
            <a:off x="3963934" y="2667000"/>
            <a:ext cx="354209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18767" y="3229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919958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26" idx="4"/>
            <a:endCxn id="29" idx="0"/>
          </p:cNvCxnSpPr>
          <p:nvPr/>
        </p:nvCxnSpPr>
        <p:spPr>
          <a:xfrm flipH="1">
            <a:off x="4072358" y="3839406"/>
            <a:ext cx="245785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957" y="399971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470543" y="437942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26" idx="4"/>
            <a:endCxn id="32" idx="0"/>
          </p:cNvCxnSpPr>
          <p:nvPr/>
        </p:nvCxnSpPr>
        <p:spPr>
          <a:xfrm>
            <a:off x="4318143" y="3839406"/>
            <a:ext cx="304800" cy="54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0660" y="39846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48747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3" name="Straight Connector 32"/>
          <p:cNvCxnSpPr>
            <a:stCxn id="4" idx="4"/>
            <a:endCxn id="36" idx="0"/>
          </p:cNvCxnSpPr>
          <p:nvPr/>
        </p:nvCxnSpPr>
        <p:spPr>
          <a:xfrm>
            <a:off x="3963934" y="2667000"/>
            <a:ext cx="1437213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21450" y="315348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43947" y="437942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9" name="Straight Connector 38"/>
          <p:cNvCxnSpPr>
            <a:stCxn id="36" idx="4"/>
            <a:endCxn id="38" idx="0"/>
          </p:cNvCxnSpPr>
          <p:nvPr/>
        </p:nvCxnSpPr>
        <p:spPr>
          <a:xfrm flipH="1">
            <a:off x="5096347" y="3839406"/>
            <a:ext cx="304800" cy="54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5236" y="38254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38800" y="437942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3" name="Straight Connector 42"/>
          <p:cNvCxnSpPr>
            <a:stCxn id="36" idx="4"/>
            <a:endCxn id="41" idx="0"/>
          </p:cNvCxnSpPr>
          <p:nvPr/>
        </p:nvCxnSpPr>
        <p:spPr>
          <a:xfrm>
            <a:off x="5401147" y="3839406"/>
            <a:ext cx="390053" cy="54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8299" y="382457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36997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9314" y="313962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3089397" y="2667000"/>
            <a:ext cx="874537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18989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2571389" y="3839406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8522" y="40100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86665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3089397" y="3839406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96822" y="39966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941307" y="52042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4" idx="4"/>
            <a:endCxn id="17" idx="0"/>
          </p:cNvCxnSpPr>
          <p:nvPr/>
        </p:nvCxnSpPr>
        <p:spPr>
          <a:xfrm flipH="1">
            <a:off x="3093707" y="4670827"/>
            <a:ext cx="445358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84363" y="48671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66822" y="52042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4" idx="4"/>
            <a:endCxn id="20" idx="0"/>
          </p:cNvCxnSpPr>
          <p:nvPr/>
        </p:nvCxnSpPr>
        <p:spPr>
          <a:xfrm>
            <a:off x="3539065" y="4670827"/>
            <a:ext cx="480157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2880" y="487110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02876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4" idx="4"/>
            <a:endCxn id="24" idx="0"/>
          </p:cNvCxnSpPr>
          <p:nvPr/>
        </p:nvCxnSpPr>
        <p:spPr>
          <a:xfrm flipH="1">
            <a:off x="3655276" y="2667000"/>
            <a:ext cx="308658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7251739">
            <a:off x="3390907" y="3036532"/>
            <a:ext cx="103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MISSISSIPPI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4165743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4" idx="4"/>
            <a:endCxn id="26" idx="0"/>
          </p:cNvCxnSpPr>
          <p:nvPr/>
        </p:nvCxnSpPr>
        <p:spPr>
          <a:xfrm>
            <a:off x="3963934" y="2667000"/>
            <a:ext cx="354209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18767" y="3229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919958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26" idx="4"/>
            <a:endCxn id="29" idx="0"/>
          </p:cNvCxnSpPr>
          <p:nvPr/>
        </p:nvCxnSpPr>
        <p:spPr>
          <a:xfrm flipH="1">
            <a:off x="4072358" y="3839406"/>
            <a:ext cx="245785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957" y="399971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470543" y="437942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26" idx="4"/>
            <a:endCxn id="32" idx="0"/>
          </p:cNvCxnSpPr>
          <p:nvPr/>
        </p:nvCxnSpPr>
        <p:spPr>
          <a:xfrm>
            <a:off x="4318143" y="3839406"/>
            <a:ext cx="304800" cy="54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0660" y="39846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344868" y="4353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3" name="Straight Connector 32"/>
          <p:cNvCxnSpPr>
            <a:stCxn id="4" idx="4"/>
            <a:endCxn id="45" idx="0"/>
          </p:cNvCxnSpPr>
          <p:nvPr/>
        </p:nvCxnSpPr>
        <p:spPr>
          <a:xfrm>
            <a:off x="3963934" y="2667000"/>
            <a:ext cx="1956163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20941" y="398461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69111" y="524443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9" name="Straight Connector 38"/>
          <p:cNvCxnSpPr>
            <a:stCxn id="36" idx="4"/>
            <a:endCxn id="38" idx="0"/>
          </p:cNvCxnSpPr>
          <p:nvPr/>
        </p:nvCxnSpPr>
        <p:spPr>
          <a:xfrm flipH="1">
            <a:off x="5121511" y="4658750"/>
            <a:ext cx="375757" cy="585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75343" y="48671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63964" y="524443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3" name="Straight Connector 42"/>
          <p:cNvCxnSpPr>
            <a:stCxn id="36" idx="4"/>
            <a:endCxn id="41" idx="0"/>
          </p:cNvCxnSpPr>
          <p:nvPr/>
        </p:nvCxnSpPr>
        <p:spPr>
          <a:xfrm>
            <a:off x="5497268" y="4658750"/>
            <a:ext cx="319096" cy="585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21337" y="483489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767697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789562" y="31403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48" name="Straight Connector 47"/>
          <p:cNvCxnSpPr>
            <a:stCxn id="45" idx="4"/>
            <a:endCxn id="36" idx="0"/>
          </p:cNvCxnSpPr>
          <p:nvPr/>
        </p:nvCxnSpPr>
        <p:spPr>
          <a:xfrm flipH="1">
            <a:off x="5497268" y="3839406"/>
            <a:ext cx="422829" cy="514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367246" y="4353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63" name="Straight Connector 62"/>
          <p:cNvCxnSpPr>
            <a:stCxn id="45" idx="4"/>
            <a:endCxn id="52" idx="0"/>
          </p:cNvCxnSpPr>
          <p:nvPr/>
        </p:nvCxnSpPr>
        <p:spPr>
          <a:xfrm>
            <a:off x="5920097" y="3839406"/>
            <a:ext cx="599549" cy="514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41803" y="398763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153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" idx="2"/>
            <a:endCxn id="4" idx="0"/>
          </p:cNvCxnSpPr>
          <p:nvPr/>
        </p:nvCxnSpPr>
        <p:spPr>
          <a:xfrm>
            <a:off x="3963934" y="1905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15356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335339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MISSISSIPPI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SIPPI</a:t>
            </a:r>
          </a:p>
          <a:p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SISSIPPI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SSIPPI</a:t>
            </a:r>
          </a:p>
          <a:p>
            <a:r>
              <a:rPr lang="en-US" sz="1200" b="1" u="sng" dirty="0" smtClean="0">
                <a:latin typeface="Courier New" pitchFamily="49" charset="0"/>
                <a:cs typeface="Courier New" pitchFamily="49" charset="0"/>
              </a:rPr>
              <a:t>SSISSIPPI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37841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70158" y="313962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V="1">
            <a:off x="2390241" y="2667000"/>
            <a:ext cx="1573693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19833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4"/>
            <a:endCxn id="12" idx="0"/>
          </p:cNvCxnSpPr>
          <p:nvPr/>
        </p:nvCxnSpPr>
        <p:spPr>
          <a:xfrm flipH="1">
            <a:off x="1872233" y="3839406"/>
            <a:ext cx="51800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9366" y="40100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687509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8" idx="4"/>
            <a:endCxn id="14" idx="0"/>
          </p:cNvCxnSpPr>
          <p:nvPr/>
        </p:nvCxnSpPr>
        <p:spPr>
          <a:xfrm>
            <a:off x="2390241" y="3839406"/>
            <a:ext cx="449668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7666" y="39966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242151" y="52042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4" idx="4"/>
            <a:endCxn id="17" idx="0"/>
          </p:cNvCxnSpPr>
          <p:nvPr/>
        </p:nvCxnSpPr>
        <p:spPr>
          <a:xfrm flipH="1">
            <a:off x="2394551" y="4670827"/>
            <a:ext cx="445358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5207" y="48671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67666" y="52042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4" idx="4"/>
            <a:endCxn id="20" idx="0"/>
          </p:cNvCxnSpPr>
          <p:nvPr/>
        </p:nvCxnSpPr>
        <p:spPr>
          <a:xfrm>
            <a:off x="2839909" y="4670827"/>
            <a:ext cx="480157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53724" y="487110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803720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4" idx="4"/>
            <a:endCxn id="24" idx="0"/>
          </p:cNvCxnSpPr>
          <p:nvPr/>
        </p:nvCxnSpPr>
        <p:spPr>
          <a:xfrm flipH="1">
            <a:off x="2956120" y="2667000"/>
            <a:ext cx="1007814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183820">
            <a:off x="2914273" y="3106955"/>
            <a:ext cx="103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MISSISSIPPI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3466587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4" idx="4"/>
            <a:endCxn id="26" idx="0"/>
          </p:cNvCxnSpPr>
          <p:nvPr/>
        </p:nvCxnSpPr>
        <p:spPr>
          <a:xfrm flipH="1">
            <a:off x="3618987" y="2667000"/>
            <a:ext cx="344947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7600" y="3222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220802" y="43660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26" idx="4"/>
            <a:endCxn id="29" idx="0"/>
          </p:cNvCxnSpPr>
          <p:nvPr/>
        </p:nvCxnSpPr>
        <p:spPr>
          <a:xfrm flipH="1">
            <a:off x="3373202" y="3839406"/>
            <a:ext cx="245785" cy="5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7801" y="399971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771387" y="437942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26" idx="4"/>
            <a:endCxn id="32" idx="0"/>
          </p:cNvCxnSpPr>
          <p:nvPr/>
        </p:nvCxnSpPr>
        <p:spPr>
          <a:xfrm>
            <a:off x="3618987" y="3839406"/>
            <a:ext cx="304800" cy="54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1504" y="39846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45712" y="4353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3" name="Straight Connector 32"/>
          <p:cNvCxnSpPr>
            <a:stCxn id="4" idx="4"/>
            <a:endCxn id="45" idx="0"/>
          </p:cNvCxnSpPr>
          <p:nvPr/>
        </p:nvCxnSpPr>
        <p:spPr>
          <a:xfrm>
            <a:off x="3963934" y="2667000"/>
            <a:ext cx="1257007" cy="867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21785" y="398461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269955" y="524443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9" name="Straight Connector 38"/>
          <p:cNvCxnSpPr>
            <a:stCxn id="36" idx="4"/>
            <a:endCxn id="38" idx="0"/>
          </p:cNvCxnSpPr>
          <p:nvPr/>
        </p:nvCxnSpPr>
        <p:spPr>
          <a:xfrm flipH="1">
            <a:off x="4422355" y="4658750"/>
            <a:ext cx="375757" cy="585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76187" y="48671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964808" y="524443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3" name="Straight Connector 42"/>
          <p:cNvCxnSpPr>
            <a:stCxn id="36" idx="4"/>
            <a:endCxn id="41" idx="0"/>
          </p:cNvCxnSpPr>
          <p:nvPr/>
        </p:nvCxnSpPr>
        <p:spPr>
          <a:xfrm>
            <a:off x="4798112" y="4658750"/>
            <a:ext cx="319096" cy="585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2181" y="483489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068541" y="353460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090406" y="31403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48" name="Straight Connector 47"/>
          <p:cNvCxnSpPr>
            <a:stCxn id="45" idx="4"/>
            <a:endCxn id="36" idx="0"/>
          </p:cNvCxnSpPr>
          <p:nvPr/>
        </p:nvCxnSpPr>
        <p:spPr>
          <a:xfrm flipH="1">
            <a:off x="4798112" y="3839406"/>
            <a:ext cx="422829" cy="514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226566" y="4353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63" name="Straight Connector 62"/>
          <p:cNvCxnSpPr>
            <a:stCxn id="45" idx="4"/>
            <a:endCxn id="52" idx="0"/>
          </p:cNvCxnSpPr>
          <p:nvPr/>
        </p:nvCxnSpPr>
        <p:spPr>
          <a:xfrm>
            <a:off x="5220941" y="3839406"/>
            <a:ext cx="1158025" cy="514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1369" y="39120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712782" y="524443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0" name="Oval 49"/>
          <p:cNvSpPr/>
          <p:nvPr/>
        </p:nvSpPr>
        <p:spPr>
          <a:xfrm>
            <a:off x="6539844" y="524443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7" name="Straight Connector 46"/>
          <p:cNvCxnSpPr>
            <a:stCxn id="52" idx="4"/>
            <a:endCxn id="49" idx="0"/>
          </p:cNvCxnSpPr>
          <p:nvPr/>
        </p:nvCxnSpPr>
        <p:spPr>
          <a:xfrm flipH="1">
            <a:off x="5865182" y="4658750"/>
            <a:ext cx="513784" cy="585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2" idx="4"/>
            <a:endCxn id="50" idx="0"/>
          </p:cNvCxnSpPr>
          <p:nvPr/>
        </p:nvCxnSpPr>
        <p:spPr>
          <a:xfrm>
            <a:off x="6378966" y="4658750"/>
            <a:ext cx="313278" cy="585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71966" y="46864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39844" y="476692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SSIPPI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SUBstring</a:t>
            </a:r>
            <a:r>
              <a:rPr lang="en-US" dirty="0" smtClean="0"/>
              <a:t>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match shapes, first we build what is called a </a:t>
            </a:r>
            <a:r>
              <a:rPr lang="en-US" dirty="0" err="1" smtClean="0"/>
              <a:t>generalised</a:t>
            </a:r>
            <a:r>
              <a:rPr lang="en-US" dirty="0" smtClean="0"/>
              <a:t> suffix tree, which will contain both strings we’re searching </a:t>
            </a:r>
            <a:r>
              <a:rPr lang="en-US" dirty="0" smtClean="0"/>
              <a:t>in</a:t>
            </a:r>
            <a:endParaRPr lang="en-US" dirty="0" smtClean="0"/>
          </a:p>
          <a:p>
            <a:r>
              <a:rPr lang="en-US" dirty="0" smtClean="0"/>
              <a:t>In order to differentiate between the strings, we use a terminating character (one that is outside of the alphabet) to make sure we find the substring in both </a:t>
            </a:r>
            <a:r>
              <a:rPr lang="en-US" dirty="0" smtClean="0"/>
              <a:t>strings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MONTANA$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BANANA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Generalised</a:t>
            </a:r>
            <a:r>
              <a:rPr lang="en-US" dirty="0" smtClean="0"/>
              <a:t> suffix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968" y="2133600"/>
            <a:ext cx="1287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MONTANA$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ONTANA$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NTANA$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TANA$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ANA$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NA$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A$</a:t>
            </a:r>
          </a:p>
          <a:p>
            <a:pPr algn="r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415" y="261785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2159619"/>
            <a:ext cx="115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BANANA%</a:t>
            </a:r>
          </a:p>
          <a:p>
            <a:pPr algn="r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ANANA%</a:t>
            </a:r>
          </a:p>
          <a:p>
            <a:pPr algn="r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NANA%</a:t>
            </a:r>
          </a:p>
          <a:p>
            <a:pPr algn="r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ANA%</a:t>
            </a:r>
          </a:p>
          <a:p>
            <a:pPr algn="r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NA%</a:t>
            </a:r>
          </a:p>
          <a:p>
            <a:pPr algn="r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A%</a:t>
            </a:r>
          </a:p>
          <a:p>
            <a:pPr algn="r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1752600"/>
            <a:ext cx="152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A$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A%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ANA$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ANA%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ANANA%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BANANA%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MONTANA$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NA$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NA%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NANA%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NTANA$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ONTANA$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TANA$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261785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952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Jigsaw Problem dates back several decades. </a:t>
            </a:r>
          </a:p>
          <a:p>
            <a:r>
              <a:rPr lang="en-US" dirty="0" smtClean="0"/>
              <a:t>Work </a:t>
            </a:r>
            <a:r>
              <a:rPr lang="en-US" dirty="0"/>
              <a:t>on rotating pieces </a:t>
            </a:r>
            <a:r>
              <a:rPr lang="en-US" dirty="0" smtClean="0"/>
              <a:t>and making </a:t>
            </a:r>
            <a:r>
              <a:rPr lang="en-US" dirty="0"/>
              <a:t>them fit properly with no holes or overlaps has been worked on since the 70's and </a:t>
            </a:r>
            <a:r>
              <a:rPr lang="en-US" dirty="0" smtClean="0"/>
              <a:t>80's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Pavlidis</a:t>
            </a:r>
            <a:r>
              <a:rPr lang="en-US" dirty="0">
                <a:solidFill>
                  <a:schemeClr val="tx1"/>
                </a:solidFill>
              </a:rPr>
              <a:t>, 1978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Radack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err="1">
                <a:solidFill>
                  <a:schemeClr val="tx1"/>
                </a:solidFill>
              </a:rPr>
              <a:t>Badler</a:t>
            </a:r>
            <a:r>
              <a:rPr lang="en-US" dirty="0">
                <a:solidFill>
                  <a:schemeClr val="tx1"/>
                </a:solidFill>
              </a:rPr>
              <a:t>, 1982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Altman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err="1">
                <a:solidFill>
                  <a:schemeClr val="tx1"/>
                </a:solidFill>
              </a:rPr>
              <a:t>Easwar</a:t>
            </a:r>
            <a:r>
              <a:rPr lang="en-US" dirty="0">
                <a:solidFill>
                  <a:schemeClr val="tx1"/>
                </a:solidFill>
              </a:rPr>
              <a:t>, 1987</a:t>
            </a:r>
          </a:p>
          <a:p>
            <a:pPr lvl="2"/>
            <a:r>
              <a:rPr lang="en-US" dirty="0" smtClean="0"/>
              <a:t>Rotation </a:t>
            </a:r>
            <a:r>
              <a:rPr lang="en-US" dirty="0"/>
              <a:t>independent shape </a:t>
            </a:r>
            <a:r>
              <a:rPr lang="en-US" dirty="0" smtClean="0"/>
              <a:t>encoding</a:t>
            </a:r>
          </a:p>
          <a:p>
            <a:r>
              <a:rPr lang="en-US" dirty="0" smtClean="0"/>
              <a:t>Chain coding of boundaries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Introduced </a:t>
            </a:r>
            <a:r>
              <a:rPr lang="en-US" dirty="0">
                <a:solidFill>
                  <a:schemeClr val="tx1"/>
                </a:solidFill>
              </a:rPr>
              <a:t>by Freeman and </a:t>
            </a:r>
            <a:r>
              <a:rPr lang="en-US" dirty="0" err="1">
                <a:solidFill>
                  <a:schemeClr val="tx1"/>
                </a:solidFill>
              </a:rPr>
              <a:t>Garder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smtClean="0">
                <a:solidFill>
                  <a:schemeClr val="tx1"/>
                </a:solidFill>
              </a:rPr>
              <a:t>1964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Shape </a:t>
            </a:r>
            <a:r>
              <a:rPr lang="en-US" dirty="0"/>
              <a:t>matching techniques borrow from string matching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Weiner's </a:t>
            </a:r>
            <a:r>
              <a:rPr lang="en-US" dirty="0">
                <a:solidFill>
                  <a:schemeClr val="tx1"/>
                </a:solidFill>
              </a:rPr>
              <a:t>string matching technique developed in 1973 played a crucial role in image detection today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8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GENERalised</a:t>
            </a:r>
            <a:r>
              <a:rPr lang="en-US" dirty="0" smtClean="0"/>
              <a:t> suffix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31843" y="236431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05540" y="265352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7" idx="6"/>
            <a:endCxn id="4" idx="2"/>
          </p:cNvCxnSpPr>
          <p:nvPr/>
        </p:nvCxnSpPr>
        <p:spPr>
          <a:xfrm flipV="1">
            <a:off x="1410340" y="2516716"/>
            <a:ext cx="1821503" cy="289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846" y="2284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$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9286" y="33180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10" idx="7"/>
          </p:cNvCxnSpPr>
          <p:nvPr/>
        </p:nvCxnSpPr>
        <p:spPr>
          <a:xfrm flipH="1">
            <a:off x="1789449" y="2624479"/>
            <a:ext cx="1487031" cy="738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1562" y="29342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73107" y="375707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4" idx="3"/>
            <a:endCxn id="13" idx="7"/>
          </p:cNvCxnSpPr>
          <p:nvPr/>
        </p:nvCxnSpPr>
        <p:spPr>
          <a:xfrm flipH="1">
            <a:off x="2433270" y="2624479"/>
            <a:ext cx="843210" cy="1177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6985" y="336286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28609" y="421427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869074" y="482759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3" idx="3"/>
            <a:endCxn id="16" idx="7"/>
          </p:cNvCxnSpPr>
          <p:nvPr/>
        </p:nvCxnSpPr>
        <p:spPr>
          <a:xfrm flipH="1">
            <a:off x="1388772" y="4017240"/>
            <a:ext cx="828972" cy="241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7"/>
            <a:endCxn id="13" idx="4"/>
          </p:cNvCxnSpPr>
          <p:nvPr/>
        </p:nvCxnSpPr>
        <p:spPr>
          <a:xfrm flipV="1">
            <a:off x="2129237" y="4061877"/>
            <a:ext cx="196270" cy="810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22792" y="38325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$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4086" y="44196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914400"/>
            <a:ext cx="152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A$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A%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ANA$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ANA%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ANANA%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BANANA%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MONTANA$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NA$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NA%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NANA%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NTANA$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ONTANA$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TANA$</a:t>
            </a:r>
          </a:p>
        </p:txBody>
      </p:sp>
      <p:cxnSp>
        <p:nvCxnSpPr>
          <p:cNvPr id="24" name="Straight Connector 23"/>
          <p:cNvCxnSpPr>
            <a:stCxn id="13" idx="5"/>
            <a:endCxn id="25" idx="0"/>
          </p:cNvCxnSpPr>
          <p:nvPr/>
        </p:nvCxnSpPr>
        <p:spPr>
          <a:xfrm>
            <a:off x="2433270" y="4017240"/>
            <a:ext cx="501070" cy="810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1940" y="482759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98850" y="452803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025050" y="5607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759978" y="59250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>
            <a:stCxn id="25" idx="3"/>
            <a:endCxn id="30" idx="7"/>
          </p:cNvCxnSpPr>
          <p:nvPr/>
        </p:nvCxnSpPr>
        <p:spPr>
          <a:xfrm flipH="1">
            <a:off x="2285213" y="5087758"/>
            <a:ext cx="541364" cy="56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4"/>
            <a:endCxn id="31" idx="0"/>
          </p:cNvCxnSpPr>
          <p:nvPr/>
        </p:nvCxnSpPr>
        <p:spPr>
          <a:xfrm flipH="1">
            <a:off x="2912378" y="5132395"/>
            <a:ext cx="21962" cy="7926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92429" y="5237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$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0258" y="55942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84158" y="5607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>
            <a:stCxn id="25" idx="5"/>
            <a:endCxn id="38" idx="1"/>
          </p:cNvCxnSpPr>
          <p:nvPr/>
        </p:nvCxnSpPr>
        <p:spPr>
          <a:xfrm>
            <a:off x="3042103" y="5087758"/>
            <a:ext cx="486692" cy="56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84158" y="523790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33049" y="411485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090414" y="41622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868629" y="413807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325829" y="342739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173429" y="258612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>
            <a:stCxn id="4" idx="4"/>
            <a:endCxn id="48" idx="0"/>
          </p:cNvCxnSpPr>
          <p:nvPr/>
        </p:nvCxnSpPr>
        <p:spPr>
          <a:xfrm flipH="1">
            <a:off x="3285449" y="2669116"/>
            <a:ext cx="98794" cy="1445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1"/>
            <a:endCxn id="4" idx="4"/>
          </p:cNvCxnSpPr>
          <p:nvPr/>
        </p:nvCxnSpPr>
        <p:spPr>
          <a:xfrm flipH="1" flipV="1">
            <a:off x="3384243" y="2669116"/>
            <a:ext cx="750808" cy="1537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1"/>
            <a:endCxn id="4" idx="5"/>
          </p:cNvCxnSpPr>
          <p:nvPr/>
        </p:nvCxnSpPr>
        <p:spPr>
          <a:xfrm flipH="1" flipV="1">
            <a:off x="3492006" y="2624479"/>
            <a:ext cx="2421260" cy="1558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2"/>
            <a:endCxn id="4" idx="6"/>
          </p:cNvCxnSpPr>
          <p:nvPr/>
        </p:nvCxnSpPr>
        <p:spPr>
          <a:xfrm flipH="1" flipV="1">
            <a:off x="3536643" y="2516716"/>
            <a:ext cx="2789186" cy="1063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2"/>
            <a:endCxn id="4" idx="6"/>
          </p:cNvCxnSpPr>
          <p:nvPr/>
        </p:nvCxnSpPr>
        <p:spPr>
          <a:xfrm flipH="1" flipV="1">
            <a:off x="3536643" y="2516716"/>
            <a:ext cx="2636786" cy="221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435704">
            <a:off x="2615346" y="332609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BANANA%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3853125">
            <a:off x="3326329" y="340630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MONTANA$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71324" y="374353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91378" y="402961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404027" y="48722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7282975" y="53015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740512" y="562655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466524" y="60580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173429" y="561803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/>
          <p:cNvCxnSpPr>
            <a:stCxn id="50" idx="5"/>
            <a:endCxn id="75" idx="1"/>
          </p:cNvCxnSpPr>
          <p:nvPr/>
        </p:nvCxnSpPr>
        <p:spPr>
          <a:xfrm>
            <a:off x="6128792" y="4398240"/>
            <a:ext cx="1198820" cy="947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0" idx="3"/>
            <a:endCxn id="74" idx="0"/>
          </p:cNvCxnSpPr>
          <p:nvPr/>
        </p:nvCxnSpPr>
        <p:spPr>
          <a:xfrm flipH="1">
            <a:off x="5556427" y="4398240"/>
            <a:ext cx="356839" cy="473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4" idx="3"/>
            <a:endCxn id="76" idx="7"/>
          </p:cNvCxnSpPr>
          <p:nvPr/>
        </p:nvCxnSpPr>
        <p:spPr>
          <a:xfrm flipH="1">
            <a:off x="5000675" y="5132395"/>
            <a:ext cx="447989" cy="5387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4"/>
            <a:endCxn id="77" idx="0"/>
          </p:cNvCxnSpPr>
          <p:nvPr/>
        </p:nvCxnSpPr>
        <p:spPr>
          <a:xfrm>
            <a:off x="5556427" y="5177032"/>
            <a:ext cx="62497" cy="8810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4" idx="5"/>
            <a:endCxn id="78" idx="1"/>
          </p:cNvCxnSpPr>
          <p:nvPr/>
        </p:nvCxnSpPr>
        <p:spPr>
          <a:xfrm>
            <a:off x="5664190" y="5132395"/>
            <a:ext cx="553876" cy="5302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72315" y="459228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43746" y="46035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77907" y="359097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04169" y="459228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5560" y="57336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16186" y="5257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$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64331" y="528254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2197843">
            <a:off x="6721724" y="47631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TANA$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291887">
            <a:off x="5252690" y="298924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ONTANA$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rot="308989">
            <a:off x="5351978" y="234842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TANA$</a:t>
            </a:r>
          </a:p>
        </p:txBody>
      </p:sp>
    </p:spTree>
    <p:extLst>
      <p:ext uri="{BB962C8B-B14F-4D97-AF65-F5344CB8AC3E}">
        <p14:creationId xmlns:p14="http://schemas.microsoft.com/office/powerpoint/2010/main" val="12611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SUBstring</a:t>
            </a:r>
            <a:r>
              <a:rPr lang="en-US" dirty="0" smtClean="0"/>
              <a:t>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longest substring in the suffix tree, it’s a simple depth-first search, with a slight </a:t>
            </a:r>
            <a:r>
              <a:rPr lang="en-US" dirty="0" smtClean="0"/>
              <a:t>modification</a:t>
            </a:r>
            <a:endParaRPr lang="en-US" dirty="0" smtClean="0"/>
          </a:p>
          <a:p>
            <a:r>
              <a:rPr lang="en-US" dirty="0" smtClean="0"/>
              <a:t>In order to make sure that the substring is in both strings, check to make sure that the node has at least two children, consisting of the terminating characters ($ and </a:t>
            </a:r>
            <a:r>
              <a:rPr lang="en-US" b="1" dirty="0" smtClean="0"/>
              <a:t>%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8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see if two shapes match:</a:t>
            </a:r>
          </a:p>
          <a:p>
            <a:endParaRPr lang="en-US" dirty="0" smtClean="0"/>
          </a:p>
          <a:p>
            <a:pPr marL="292608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match_pieces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bender 1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This will load in the two rotation files and “reverse” the second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one</a:t>
            </a: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It will then append a terminating character to each string (A and B), and then build a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</a:rPr>
              <a:t>generalised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 suffix tree with the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strings</a:t>
            </a: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When the longest substring is found, it will return a percentage matched, the offsets in the rotation files, and the length of the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substring</a:t>
            </a: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the suffix tree, it takes non-linear time, but to do the actual matching, it takes linear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Building the tree is worst cas</a:t>
            </a:r>
            <a:r>
              <a:rPr lang="en-US" dirty="0" smtClean="0"/>
              <a:t>e of O(n log n)</a:t>
            </a:r>
          </a:p>
          <a:p>
            <a:pPr lvl="1"/>
            <a:r>
              <a:rPr lang="en-US" dirty="0" smtClean="0"/>
              <a:t>Matching requires only depth-first search which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 MATCHING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379782"/>
              </p:ext>
            </p:extLst>
          </p:nvPr>
        </p:nvGraphicFramePr>
        <p:xfrm>
          <a:off x="990600" y="2286000"/>
          <a:ext cx="6096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6268173"/>
            <a:ext cx="702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suffix tree with 2x 20000 characters contained ~28,000 nodes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752600"/>
            <a:ext cx="567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to compare 2 random strings of X length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join two pieces, the user provides the folder name, piece numbers, the offsets for each file, and the length of the substring:</a:t>
            </a:r>
          </a:p>
          <a:p>
            <a:endParaRPr lang="en-US" dirty="0"/>
          </a:p>
          <a:p>
            <a:pPr marL="292608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join_pieces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bender 1 2 34 23 30</a:t>
            </a:r>
          </a:p>
          <a:p>
            <a:endParaRPr lang="en-US" dirty="0" smtClean="0"/>
          </a:p>
          <a:p>
            <a:r>
              <a:rPr lang="en-US" dirty="0" smtClean="0"/>
              <a:t>This will load in both XY files, check to make sure that there is no overlap, generate a new image with the appropriate side joined, and generate new XY and rotation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JOINing</a:t>
            </a:r>
            <a:r>
              <a:rPr lang="en-US" dirty="0" smtClean="0"/>
              <a:t>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check that there is no overlap, the join function will create a new image that is 3 times the size of both pieces (whichever is larger), and copy the first image to this new </a:t>
            </a:r>
            <a:r>
              <a:rPr lang="en-US" dirty="0" smtClean="0"/>
              <a:t>image</a:t>
            </a:r>
            <a:endParaRPr lang="en-US" dirty="0" smtClean="0"/>
          </a:p>
          <a:p>
            <a:r>
              <a:rPr lang="en-US" dirty="0" smtClean="0"/>
              <a:t>It will then try to copy the second image to it, making sure that the pixel isn’t </a:t>
            </a:r>
            <a:r>
              <a:rPr lang="en-US" dirty="0" smtClean="0"/>
              <a:t>occupied</a:t>
            </a:r>
            <a:endParaRPr lang="en-US" dirty="0" smtClean="0"/>
          </a:p>
          <a:p>
            <a:r>
              <a:rPr lang="en-US" dirty="0" smtClean="0"/>
              <a:t>If it finds an overlap, it exits with </a:t>
            </a:r>
            <a:r>
              <a:rPr lang="en-US" dirty="0" smtClean="0"/>
              <a:t>0</a:t>
            </a:r>
            <a:endParaRPr lang="en-US" dirty="0" smtClean="0"/>
          </a:p>
          <a:p>
            <a:r>
              <a:rPr lang="en-US" dirty="0" smtClean="0"/>
              <a:t>If not, it will recolor the overlapping pixels (to prevent it from being considered a </a:t>
            </a:r>
            <a:r>
              <a:rPr lang="en-US" dirty="0" err="1" smtClean="0"/>
              <a:t>matchable</a:t>
            </a:r>
            <a:r>
              <a:rPr lang="en-US" dirty="0" smtClean="0"/>
              <a:t> side)</a:t>
            </a:r>
          </a:p>
          <a:p>
            <a:r>
              <a:rPr lang="en-US" dirty="0" smtClean="0"/>
              <a:t>It will then trim the edges and save it as a new image and return the image number of the newly saved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JOINED shape</a:t>
            </a:r>
            <a:endParaRPr lang="en-US" dirty="0"/>
          </a:p>
        </p:txBody>
      </p:sp>
      <p:pic>
        <p:nvPicPr>
          <p:cNvPr id="1026" name="Picture 2" descr="http://bender.psykoweb.com/ed/bender/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3810000" cy="25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14594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10.png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775200"/>
            <a:ext cx="175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10.xy: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161 </a:t>
            </a:r>
            <a:r>
              <a:rPr lang="en-US" dirty="0">
                <a:cs typeface="Courier New" pitchFamily="49" charset="0"/>
              </a:rPr>
              <a:t>1</a:t>
            </a:r>
          </a:p>
          <a:p>
            <a:r>
              <a:rPr lang="en-US" dirty="0">
                <a:cs typeface="Courier New" pitchFamily="49" charset="0"/>
              </a:rPr>
              <a:t>161 2</a:t>
            </a:r>
          </a:p>
          <a:p>
            <a:r>
              <a:rPr lang="en-US" dirty="0">
                <a:cs typeface="Courier New" pitchFamily="49" charset="0"/>
              </a:rPr>
              <a:t>162 3</a:t>
            </a:r>
          </a:p>
          <a:p>
            <a:r>
              <a:rPr lang="en-US" dirty="0">
                <a:cs typeface="Courier New" pitchFamily="49" charset="0"/>
              </a:rPr>
              <a:t>162 4</a:t>
            </a:r>
          </a:p>
          <a:p>
            <a:r>
              <a:rPr lang="en-US" dirty="0">
                <a:cs typeface="Courier New" pitchFamily="49" charset="0"/>
              </a:rPr>
              <a:t>162 5</a:t>
            </a:r>
          </a:p>
          <a:p>
            <a:r>
              <a:rPr lang="en-US" dirty="0">
                <a:cs typeface="Courier New" pitchFamily="49" charset="0"/>
              </a:rPr>
              <a:t>162 6</a:t>
            </a:r>
          </a:p>
          <a:p>
            <a:r>
              <a:rPr lang="en-US" dirty="0">
                <a:cs typeface="Courier New" pitchFamily="49" charset="0"/>
              </a:rPr>
              <a:t>163 7</a:t>
            </a:r>
          </a:p>
          <a:p>
            <a:r>
              <a:rPr lang="en-US" dirty="0">
                <a:cs typeface="Courier New" pitchFamily="49" charset="0"/>
              </a:rPr>
              <a:t>163 8</a:t>
            </a:r>
          </a:p>
          <a:p>
            <a:r>
              <a:rPr lang="en-US" dirty="0">
                <a:cs typeface="Courier New" pitchFamily="49" charset="0"/>
              </a:rPr>
              <a:t>163 9</a:t>
            </a:r>
          </a:p>
          <a:p>
            <a:r>
              <a:rPr lang="en-US" dirty="0">
                <a:cs typeface="Courier New" pitchFamily="49" charset="0"/>
              </a:rPr>
              <a:t>163 10</a:t>
            </a:r>
          </a:p>
          <a:p>
            <a:r>
              <a:rPr lang="en-US" dirty="0">
                <a:cs typeface="Courier New" pitchFamily="49" charset="0"/>
              </a:rPr>
              <a:t>164 11</a:t>
            </a:r>
          </a:p>
          <a:p>
            <a:r>
              <a:rPr lang="en-US" dirty="0">
                <a:cs typeface="Courier New" pitchFamily="49" charset="0"/>
              </a:rPr>
              <a:t>164 </a:t>
            </a:r>
            <a:r>
              <a:rPr lang="en-US" dirty="0" smtClean="0">
                <a:cs typeface="Courier New" pitchFamily="49" charset="0"/>
              </a:rPr>
              <a:t>12</a:t>
            </a:r>
          </a:p>
          <a:p>
            <a:r>
              <a:rPr lang="en-US" dirty="0" smtClean="0">
                <a:cs typeface="Courier New" pitchFamily="49" charset="0"/>
              </a:rPr>
              <a:t>…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5029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10.rot:</a:t>
            </a:r>
          </a:p>
          <a:p>
            <a:endParaRPr lang="en-US" dirty="0" smtClean="0"/>
          </a:p>
          <a:p>
            <a:r>
              <a:rPr lang="en-US" dirty="0" smtClean="0"/>
              <a:t>323223223232232322322323221222122122212212221221222122122212223222232223…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</a:t>
            </a:r>
            <a:r>
              <a:rPr lang="en-US" dirty="0"/>
              <a:t>on Javascript, PHP, HTML, </a:t>
            </a:r>
            <a:r>
              <a:rPr lang="en-US" dirty="0" smtClean="0"/>
              <a:t>CSS, AJAX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System calls are made with PHP to functions written in C</a:t>
            </a:r>
            <a:r>
              <a:rPr lang="en-US" dirty="0" smtClean="0">
                <a:solidFill>
                  <a:schemeClr val="tx1"/>
                </a:solidFill>
              </a:rPr>
              <a:t>++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User </a:t>
            </a:r>
            <a:r>
              <a:rPr lang="en-US" dirty="0"/>
              <a:t>can upload an image </a:t>
            </a:r>
            <a:r>
              <a:rPr lang="en-US" dirty="0" smtClean="0"/>
              <a:t>to be used as the </a:t>
            </a:r>
            <a:r>
              <a:rPr lang="en-US" dirty="0" smtClean="0"/>
              <a:t>puzzle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>
                <a:solidFill>
                  <a:schemeClr val="tx1"/>
                </a:solidFill>
              </a:rPr>
              <a:t>selects number of pieces to generate. </a:t>
            </a:r>
          </a:p>
          <a:p>
            <a:pPr lvl="2"/>
            <a:r>
              <a:rPr lang="en-US" dirty="0" smtClean="0"/>
              <a:t>Piece amounts are perfect square </a:t>
            </a:r>
            <a:r>
              <a:rPr lang="en-US" dirty="0" smtClean="0"/>
              <a:t>values</a:t>
            </a:r>
            <a:endParaRPr lang="en-US" dirty="0" smtClean="0"/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This makes the puzzle less trivial and more appealing to the </a:t>
            </a:r>
            <a:r>
              <a:rPr lang="en-US" dirty="0" smtClean="0">
                <a:solidFill>
                  <a:schemeClr val="tx1"/>
                </a:solidFill>
              </a:rPr>
              <a:t>eye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make_pieces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 generates </a:t>
            </a:r>
            <a:r>
              <a:rPr lang="en-US" dirty="0" smtClean="0">
                <a:solidFill>
                  <a:schemeClr val="tx1"/>
                </a:solidFill>
              </a:rPr>
              <a:t>pieces and places them in it’s own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can a drag a piece onto another one and try to join </a:t>
            </a:r>
            <a:r>
              <a:rPr lang="en-US" dirty="0" smtClean="0"/>
              <a:t>them 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match_pieces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 attempts to check if pieces </a:t>
            </a:r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Matching pieces get fused into a combined </a:t>
            </a:r>
            <a:r>
              <a:rPr lang="en-US" dirty="0" smtClean="0"/>
              <a:t>piece 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join_pieces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 fuses together two matching </a:t>
            </a:r>
            <a:r>
              <a:rPr lang="en-US" dirty="0" smtClean="0">
                <a:solidFill>
                  <a:schemeClr val="tx1"/>
                </a:solidFill>
              </a:rPr>
              <a:t>pieces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linear time of the matching function is important </a:t>
            </a:r>
            <a:r>
              <a:rPr lang="en-US" dirty="0" smtClean="0">
                <a:solidFill>
                  <a:schemeClr val="tx1"/>
                </a:solidFill>
              </a:rPr>
              <a:t>here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 </a:t>
            </a:r>
            <a:r>
              <a:rPr lang="en-US" sz="2400" dirty="0"/>
              <a:t>Quick matching time means less lag when checking if two images </a:t>
            </a:r>
            <a:r>
              <a:rPr lang="en-US" sz="2400" dirty="0" smtClean="0"/>
              <a:t>match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 </a:t>
            </a:r>
            <a:r>
              <a:rPr lang="en-US" dirty="0"/>
              <a:t>trees play a crucial role in matching pieces together in linear 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“Position </a:t>
            </a:r>
            <a:r>
              <a:rPr lang="en-US" dirty="0"/>
              <a:t>tree" introduced by Weiner in 1973 provided the concept for the suffix tree data structure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Linear </a:t>
            </a:r>
            <a:r>
              <a:rPr lang="en-US" dirty="0"/>
              <a:t>time construction of suffix trees developed </a:t>
            </a:r>
            <a:r>
              <a:rPr lang="en-US" dirty="0" smtClean="0"/>
              <a:t>by E. </a:t>
            </a:r>
            <a:r>
              <a:rPr lang="en-US" dirty="0" err="1"/>
              <a:t>Ukkonen</a:t>
            </a:r>
            <a:r>
              <a:rPr lang="en-US" dirty="0"/>
              <a:t> in </a:t>
            </a:r>
            <a:r>
              <a:rPr lang="en-US" dirty="0" smtClean="0"/>
              <a:t>1995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Reduced the number of algorithmic techniques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1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Non-perfect square puzzle </a:t>
            </a:r>
            <a:r>
              <a:rPr lang="en-US" dirty="0" smtClean="0"/>
              <a:t>pieces 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Ukkonen’s</a:t>
            </a:r>
            <a:r>
              <a:rPr lang="en-US" dirty="0" smtClean="0"/>
              <a:t> Algorithm to build suffix trees in linear </a:t>
            </a:r>
            <a:r>
              <a:rPr lang="en-US" dirty="0" smtClean="0"/>
              <a:t>time </a:t>
            </a:r>
            <a:endParaRPr lang="en-US" dirty="0" smtClean="0"/>
          </a:p>
          <a:p>
            <a:r>
              <a:rPr lang="en-US" dirty="0" smtClean="0"/>
              <a:t>Add caching for matched </a:t>
            </a:r>
            <a:r>
              <a:rPr lang="en-US" dirty="0" smtClean="0"/>
              <a:t>pieces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Eliminate having to run match pieces every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</a:p>
          <a:p>
            <a:r>
              <a:rPr lang="en-US" dirty="0" smtClean="0"/>
              <a:t>Ability to match more than two puzzle pieces at 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Shapes that aren’t “regular”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PNG and JPEG support </a:t>
            </a:r>
            <a:r>
              <a:rPr lang="en-US" dirty="0" smtClean="0">
                <a:solidFill>
                  <a:schemeClr val="tx1"/>
                </a:solidFill>
              </a:rPr>
              <a:t>only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Match function occasionally returns false matches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Currently no ability to undo puzzle matches from UI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599"/>
            <a:ext cx="7232520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644134"/>
            <a:ext cx="398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</a:t>
            </a:r>
            <a:r>
              <a:rPr lang="en-US" dirty="0" smtClean="0">
                <a:hlinkClick r:id="rId3"/>
              </a:rPr>
              <a:t>http://bender.psykoweb.com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err="1" smtClean="0"/>
              <a:t>You</a:t>
            </a:r>
            <a:r>
              <a:rPr lang="en-US" dirty="0" smtClean="0"/>
              <a:t> may now Applaud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3505200"/>
            <a:ext cx="2895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Any 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</a:t>
            </a:r>
            <a:r>
              <a:rPr lang="en-US" dirty="0"/>
              <a:t>Vision</a:t>
            </a:r>
          </a:p>
          <a:p>
            <a:r>
              <a:rPr lang="en-US" dirty="0" smtClean="0"/>
              <a:t>Computer </a:t>
            </a:r>
            <a:r>
              <a:rPr lang="en-US" dirty="0"/>
              <a:t>Aided Design</a:t>
            </a:r>
          </a:p>
          <a:p>
            <a:r>
              <a:rPr lang="en-US" dirty="0" smtClean="0"/>
              <a:t>Robotics</a:t>
            </a:r>
            <a:endParaRPr lang="en-US" dirty="0"/>
          </a:p>
          <a:p>
            <a:r>
              <a:rPr lang="en-US" dirty="0" smtClean="0"/>
              <a:t>Medical </a:t>
            </a:r>
            <a:r>
              <a:rPr lang="en-US" dirty="0"/>
              <a:t>Imaging</a:t>
            </a:r>
          </a:p>
          <a:p>
            <a:r>
              <a:rPr lang="en-US" dirty="0" smtClean="0"/>
              <a:t>Fingerprint matching</a:t>
            </a:r>
          </a:p>
          <a:p>
            <a:r>
              <a:rPr lang="en-US" dirty="0" smtClean="0"/>
              <a:t>Human Genome Project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Nano and </a:t>
            </a:r>
            <a:r>
              <a:rPr lang="en-US" dirty="0" smtClean="0"/>
              <a:t>micro-scale </a:t>
            </a:r>
            <a:r>
              <a:rPr lang="en-US" dirty="0"/>
              <a:t>self-assembly of organic </a:t>
            </a:r>
            <a:r>
              <a:rPr lang="en-US" dirty="0" smtClean="0"/>
              <a:t>matter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DNA </a:t>
            </a:r>
            <a:r>
              <a:rPr lang="en-US" dirty="0">
                <a:solidFill>
                  <a:schemeClr val="tx1"/>
                </a:solidFill>
              </a:rPr>
              <a:t>self-assembly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Shape </a:t>
            </a:r>
            <a:r>
              <a:rPr lang="en-US" dirty="0">
                <a:solidFill>
                  <a:schemeClr val="tx1"/>
                </a:solidFill>
              </a:rPr>
              <a:t>matching helps define methods for quantifying the similarity between arbitrarily complex </a:t>
            </a:r>
            <a:r>
              <a:rPr lang="en-US" dirty="0" smtClean="0">
                <a:solidFill>
                  <a:schemeClr val="tx1"/>
                </a:solidFill>
              </a:rPr>
              <a:t>shapes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/>
          <a:lstStyle/>
          <a:p>
            <a:r>
              <a:rPr lang="en-US" dirty="0"/>
              <a:t>Jigsaw Puzzle Problem is NP-Complete if parameters are not </a:t>
            </a:r>
            <a:r>
              <a:rPr lang="en-US" dirty="0" smtClean="0"/>
              <a:t>restricted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our case, we have restricted our </a:t>
            </a:r>
            <a:r>
              <a:rPr lang="en-US" dirty="0" smtClean="0">
                <a:solidFill>
                  <a:schemeClr val="tx1"/>
                </a:solidFill>
              </a:rPr>
              <a:t>boundaries by limiting the number of puzzle pieces we create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further restricted it by only matching puzzle pieces two at a time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Both puzzle pieces matched in linear time, but total matching of puzzle may not be.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Finally, we restricted how the puzzle pieces are generated</a:t>
            </a:r>
          </a:p>
          <a:p>
            <a:pPr lvl="2"/>
            <a:r>
              <a:rPr lang="en-US" dirty="0" smtClean="0"/>
              <a:t>No pieces fit </a:t>
            </a:r>
            <a:r>
              <a:rPr lang="en-US" dirty="0" smtClean="0"/>
              <a:t>completely inside another piece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Multiple unique edges to discourage false matches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jigsaw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User supplies an image, number of pieces, and variance: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292608" lvl="1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make_pieces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image.png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16 10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292608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This does the following: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Load in the image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Remove any transparency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Replace black (0,0,0) with (1,1,1)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Replace blue (0, 0, 255) with (0, 0, 254)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Draw blue lines for edges, and black lines for sides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Draw appropriate number of lines using trig functions and variance (the length of the opposite side)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Example: 16 pieces = 3 lines horizontally and 3 lines vertically</a:t>
            </a:r>
          </a:p>
          <a:p>
            <a:pPr marL="29260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0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a jigsaw puzzle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31750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the puzzle into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Go through the puzzle image (starting in the upper left), and do the following: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Keep track of visited pixels in a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matrix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current isn’t visited and isn’t an edge or side:</a:t>
            </a:r>
          </a:p>
          <a:p>
            <a:pPr lvl="1"/>
            <a:r>
              <a:rPr lang="en-US" dirty="0" smtClean="0"/>
              <a:t>Store current pixel in the body set</a:t>
            </a:r>
          </a:p>
          <a:p>
            <a:pPr lvl="1"/>
            <a:r>
              <a:rPr lang="en-US" dirty="0" smtClean="0"/>
              <a:t>Check up, down, left, and right of current pixel to check if it is a side or edge (black or blue)</a:t>
            </a:r>
          </a:p>
          <a:p>
            <a:pPr lvl="1"/>
            <a:r>
              <a:rPr lang="en-US" dirty="0" smtClean="0"/>
              <a:t>Store in a set of each type (adjacent, side, edge)</a:t>
            </a:r>
          </a:p>
          <a:p>
            <a:pPr lvl="1"/>
            <a:r>
              <a:rPr lang="en-US" dirty="0" smtClean="0"/>
              <a:t>Pick next pixel from adjacent set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When adjacent set is empty: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 body, sides, and edges as a new piece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 data files for the piece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Find the next non-visited pixel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631</TotalTime>
  <Words>2056</Words>
  <Application>Microsoft Office PowerPoint</Application>
  <PresentationFormat>On-screen Show (4:3)</PresentationFormat>
  <Paragraphs>560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Opulent</vt:lpstr>
      <vt:lpstr>Shape Matching in Linear Time</vt:lpstr>
      <vt:lpstr>The problem</vt:lpstr>
      <vt:lpstr>History</vt:lpstr>
      <vt:lpstr>History</vt:lpstr>
      <vt:lpstr>Research and Applications</vt:lpstr>
      <vt:lpstr>Complexity</vt:lpstr>
      <vt:lpstr>Generating a jigsaw puzzle</vt:lpstr>
      <vt:lpstr>Generating a jigsaw puzzle</vt:lpstr>
      <vt:lpstr>Breaking the puzzle into pieces</vt:lpstr>
      <vt:lpstr>PUZZLE file formats</vt:lpstr>
      <vt:lpstr>Rotations</vt:lpstr>
      <vt:lpstr>Rotation direction</vt:lpstr>
      <vt:lpstr>Sample Puzzle piece</vt:lpstr>
      <vt:lpstr>Shape matching</vt:lpstr>
      <vt:lpstr>Building a suffix tree</vt:lpstr>
      <vt:lpstr>Building a suffix tree</vt:lpstr>
      <vt:lpstr>Building a suffix tree</vt:lpstr>
      <vt:lpstr>Building a suffix tree</vt:lpstr>
      <vt:lpstr>Building a suffix tree</vt:lpstr>
      <vt:lpstr>Building a suffix tree</vt:lpstr>
      <vt:lpstr>Building a suffix tree</vt:lpstr>
      <vt:lpstr>Building a suffix tree</vt:lpstr>
      <vt:lpstr>Building a suffix tree</vt:lpstr>
      <vt:lpstr>Building a suffix tree</vt:lpstr>
      <vt:lpstr>Building a suffix tree</vt:lpstr>
      <vt:lpstr>Building a suffix tree</vt:lpstr>
      <vt:lpstr>Building a suffix tree</vt:lpstr>
      <vt:lpstr>SUBstring matching</vt:lpstr>
      <vt:lpstr>Generalised suffix tree</vt:lpstr>
      <vt:lpstr>GENERalised suffix tree</vt:lpstr>
      <vt:lpstr>SUBstring matching</vt:lpstr>
      <vt:lpstr>SUBSTRING MATCHING</vt:lpstr>
      <vt:lpstr>SUBSTRING MATCHING</vt:lpstr>
      <vt:lpstr>SUBSTRING MATCHING</vt:lpstr>
      <vt:lpstr>Joining shapes</vt:lpstr>
      <vt:lpstr>JOINing shapes</vt:lpstr>
      <vt:lpstr>JOINED shape</vt:lpstr>
      <vt:lpstr>User interface</vt:lpstr>
      <vt:lpstr>User interface</vt:lpstr>
      <vt:lpstr>Future work</vt:lpstr>
      <vt:lpstr>Results and conclusions</vt:lpstr>
      <vt:lpstr>DEMO</vt:lpstr>
      <vt:lpstr>THANK YOU You may now Applaud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Matching in Linear Time</dc:title>
  <dc:creator>ed</dc:creator>
  <cp:lastModifiedBy>James</cp:lastModifiedBy>
  <cp:revision>115</cp:revision>
  <dcterms:created xsi:type="dcterms:W3CDTF">2012-04-26T04:50:17Z</dcterms:created>
  <dcterms:modified xsi:type="dcterms:W3CDTF">2012-04-30T16:05:20Z</dcterms:modified>
</cp:coreProperties>
</file>