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81" r:id="rId4"/>
    <p:sldId id="259" r:id="rId5"/>
    <p:sldId id="260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80" r:id="rId14"/>
    <p:sldId id="261" r:id="rId15"/>
    <p:sldId id="262" r:id="rId16"/>
    <p:sldId id="263" r:id="rId17"/>
    <p:sldId id="264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2BD81E-3780-4A4F-A14F-C5BF782C3638}">
          <p14:sldIdLst>
            <p14:sldId id="256"/>
            <p14:sldId id="268"/>
            <p14:sldId id="281"/>
            <p14:sldId id="259"/>
            <p14:sldId id="260"/>
            <p14:sldId id="266"/>
            <p14:sldId id="269"/>
            <p14:sldId id="270"/>
            <p14:sldId id="271"/>
            <p14:sldId id="272"/>
            <p14:sldId id="273"/>
            <p14:sldId id="274"/>
            <p14:sldId id="280"/>
          </p14:sldIdLst>
        </p14:section>
        <p14:section name="Примечания и код" id="{21C47C02-634B-48B8-8BED-3FAFB963C3A4}">
          <p14:sldIdLst>
            <p14:sldId id="261"/>
            <p14:sldId id="262"/>
            <p14:sldId id="263"/>
            <p14:sldId id="264"/>
            <p14:sldId id="265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дуард Сгибнев" initials="ЭС" lastIdx="1" clrIdx="0">
    <p:extLst>
      <p:ext uri="{19B8F6BF-5375-455C-9EA6-DF929625EA0E}">
        <p15:presenceInfo xmlns:p15="http://schemas.microsoft.com/office/powerpoint/2012/main" userId="Эдуард Сгибн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&#1099;\&#1050;&#1077;&#1081;&#1089;%202\&#1050;&#1077;&#1081;&#1089;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2\&#1050;&#1077;&#1081;&#1089;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2\&#1050;&#1077;&#1081;&#1089;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2\&#1050;&#1077;&#1081;&#1089;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&#1047;&#1072;&#1075;&#1088;&#1091;&#1079;&#1082;&#1080;\query_result_2021-09-10T09_23_56.036912Z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&#1047;&#1072;&#1075;&#1088;&#1091;&#1079;&#1082;&#1080;\query_result_2021-09-10T09_23_56.036912Z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defTabSz="457200" rtl="0" eaLnBrk="1" latinLnBrk="0" hangingPunct="1">
              <a:spcBef>
                <a:spcPct val="0"/>
              </a:spcBef>
              <a:buNone/>
              <a:defRPr lang="ru-RU" sz="3600" b="1" i="0" u="none" strike="noStrike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pPr>
            <a:r>
              <a:rPr lang="ru-RU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Первичные покупки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defTabSz="457200" rtl="0" eaLnBrk="1" latinLnBrk="0" hangingPunct="1">
            <a:spcBef>
              <a:spcPct val="0"/>
            </a:spcBef>
            <a:buNone/>
            <a:defRPr lang="ru-RU" sz="3600" b="1" i="0" u="none" strike="noStrike" kern="1200" baseline="0">
              <a:solidFill>
                <a:schemeClr val="accent1"/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304E-4CAA-95D2-94E3A9A181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304E-4CAA-95D2-94E3A9A181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Лист1!$E$6:$E$7</c:f>
              <c:strCache>
                <c:ptCount val="2"/>
                <c:pt idx="0">
                  <c:v>Бесплатные</c:v>
                </c:pt>
                <c:pt idx="1">
                  <c:v>Платные</c:v>
                </c:pt>
              </c:strCache>
            </c:strRef>
          </c:cat>
          <c:val>
            <c:numRef>
              <c:f>Лист1!$F$6:$F$7</c:f>
              <c:numCache>
                <c:formatCode>0.0%</c:formatCode>
                <c:ptCount val="2"/>
                <c:pt idx="0">
                  <c:v>0.79679999999999995</c:v>
                </c:pt>
                <c:pt idx="1">
                  <c:v>0.20320000000000005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4E-4CAA-95D2-94E3A9A1812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Бесплатные первичные покупки / Все первичные покупки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'1-2'!$D$1</c:f>
              <c:strCache>
                <c:ptCount val="1"/>
                <c:pt idx="0">
                  <c:v>percent</c:v>
                </c:pt>
              </c:strCache>
            </c:strRef>
          </c:tx>
          <c:spPr>
            <a:ln w="317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'1-2'!$B$2:$C$13</c:f>
              <c:multiLvlStrCache>
                <c:ptCount val="12"/>
                <c:lvl>
                  <c:pt idx="0">
                    <c:v>Январь</c:v>
                  </c:pt>
                  <c:pt idx="1">
                    <c:v>Февраль</c:v>
                  </c:pt>
                  <c:pt idx="2">
                    <c:v>Март</c:v>
                  </c:pt>
                  <c:pt idx="3">
                    <c:v>Апрель</c:v>
                  </c:pt>
                  <c:pt idx="4">
                    <c:v>Май</c:v>
                  </c:pt>
                  <c:pt idx="5">
                    <c:v>Июнь</c:v>
                  </c:pt>
                  <c:pt idx="6">
                    <c:v>Июль</c:v>
                  </c:pt>
                  <c:pt idx="7">
                    <c:v>Август</c:v>
                  </c:pt>
                  <c:pt idx="8">
                    <c:v>Сентябрь</c:v>
                  </c:pt>
                  <c:pt idx="9">
                    <c:v>Октябрь</c:v>
                  </c:pt>
                  <c:pt idx="10">
                    <c:v>Ноябрь</c:v>
                  </c:pt>
                  <c:pt idx="11">
                    <c:v>Декабрь</c:v>
                  </c:pt>
                </c:lvl>
                <c:lvl>
                  <c:pt idx="0">
                    <c:v>2020</c:v>
                  </c:pt>
                </c:lvl>
              </c:multiLvlStrCache>
            </c:multiLvlStrRef>
          </c:cat>
          <c:val>
            <c:numRef>
              <c:f>'1-2'!$D$2:$D$13</c:f>
              <c:numCache>
                <c:formatCode>0.0</c:formatCode>
                <c:ptCount val="12"/>
                <c:pt idx="0">
                  <c:v>80.44692737430168</c:v>
                </c:pt>
                <c:pt idx="1">
                  <c:v>80</c:v>
                </c:pt>
                <c:pt idx="2">
                  <c:v>77.507598784194528</c:v>
                </c:pt>
                <c:pt idx="3">
                  <c:v>78.616352201257868</c:v>
                </c:pt>
                <c:pt idx="4">
                  <c:v>79.487179487179489</c:v>
                </c:pt>
                <c:pt idx="5">
                  <c:v>79.268292682926827</c:v>
                </c:pt>
                <c:pt idx="6">
                  <c:v>81.408450704225359</c:v>
                </c:pt>
                <c:pt idx="7">
                  <c:v>78.571428571428569</c:v>
                </c:pt>
                <c:pt idx="8">
                  <c:v>80.494505494505503</c:v>
                </c:pt>
                <c:pt idx="9">
                  <c:v>81.25</c:v>
                </c:pt>
                <c:pt idx="10">
                  <c:v>77.850162866449509</c:v>
                </c:pt>
                <c:pt idx="11">
                  <c:v>80.877742946708466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44-40EC-AA58-6EB60AB63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6301295"/>
        <c:axId val="1156307119"/>
      </c:lineChart>
      <c:catAx>
        <c:axId val="11563012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6307119"/>
        <c:crosses val="autoZero"/>
        <c:auto val="1"/>
        <c:lblAlgn val="ctr"/>
        <c:lblOffset val="100"/>
        <c:noMultiLvlLbl val="0"/>
      </c:catAx>
      <c:valAx>
        <c:axId val="115630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Проценты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630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Платные первичные покупки / Все первичные покупки за 2020 год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'2 (2)'!$C$1</c:f>
              <c:strCache>
                <c:ptCount val="1"/>
                <c:pt idx="0">
                  <c:v>name_partner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 (2)'!$C$2:$C$37</c:f>
              <c:numCache>
                <c:formatCode>General</c:formatCode>
                <c:ptCount val="36"/>
                <c:pt idx="0">
                  <c:v>0</c:v>
                </c:pt>
                <c:pt idx="4">
                  <c:v>0</c:v>
                </c:pt>
                <c:pt idx="8">
                  <c:v>0</c:v>
                </c:pt>
                <c:pt idx="12">
                  <c:v>0</c:v>
                </c:pt>
                <c:pt idx="16">
                  <c:v>0</c:v>
                </c:pt>
                <c:pt idx="20">
                  <c:v>0</c:v>
                </c:pt>
                <c:pt idx="24">
                  <c:v>0</c:v>
                </c:pt>
                <c:pt idx="28">
                  <c:v>0</c:v>
                </c:pt>
                <c:pt idx="3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B6-4E46-AE34-A97385E10477}"/>
            </c:ext>
          </c:extLst>
        </c:ser>
        <c:ser>
          <c:idx val="2"/>
          <c:order val="1"/>
          <c:tx>
            <c:strRef>
              <c:f>'2 (2)'!$D$1</c:f>
              <c:strCache>
                <c:ptCount val="1"/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val>
            <c:numRef>
              <c:f>'2 (2)'!$D$2:$D$37</c:f>
            </c:numRef>
          </c:val>
          <c:smooth val="0"/>
          <c:extLst>
            <c:ext xmlns:c16="http://schemas.microsoft.com/office/drawing/2014/chart" uri="{C3380CC4-5D6E-409C-BE32-E72D297353CC}">
              <c16:uniqueId val="{00000001-6DB6-4E46-AE34-A97385E10477}"/>
            </c:ext>
          </c:extLst>
        </c:ser>
        <c:ser>
          <c:idx val="3"/>
          <c:order val="2"/>
          <c:tx>
            <c:strRef>
              <c:f>'2 (2)'!$E$1</c:f>
              <c:strCache>
                <c:ptCount val="1"/>
                <c:pt idx="0">
                  <c:v>Альфа Банк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'2 (2)'!$E$2:$E$37</c:f>
              <c:numCache>
                <c:formatCode>0.0</c:formatCode>
                <c:ptCount val="36"/>
                <c:pt idx="0">
                  <c:v>27.868852459016392</c:v>
                </c:pt>
                <c:pt idx="1">
                  <c:v>20.27027027027027</c:v>
                </c:pt>
                <c:pt idx="2">
                  <c:v>25.609756097560975</c:v>
                </c:pt>
                <c:pt idx="3">
                  <c:v>28.000000000000004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B6-4E46-AE34-A97385E10477}"/>
            </c:ext>
          </c:extLst>
        </c:ser>
        <c:ser>
          <c:idx val="4"/>
          <c:order val="3"/>
          <c:tx>
            <c:strRef>
              <c:f>'2 (2)'!$F$1</c:f>
              <c:strCache>
                <c:ptCount val="1"/>
                <c:pt idx="0">
                  <c:v>Билайн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'2 (2)'!$F$2:$F$37</c:f>
              <c:numCache>
                <c:formatCode>General</c:formatCode>
                <c:ptCount val="36"/>
                <c:pt idx="4" formatCode="0.0">
                  <c:v>18.018018018018019</c:v>
                </c:pt>
                <c:pt idx="5" formatCode="0.0">
                  <c:v>18.556701030927837</c:v>
                </c:pt>
                <c:pt idx="6" formatCode="0.0">
                  <c:v>16.93548387096774</c:v>
                </c:pt>
                <c:pt idx="7" formatCode="0.0">
                  <c:v>14.563106796116504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B6-4E46-AE34-A97385E10477}"/>
            </c:ext>
          </c:extLst>
        </c:ser>
        <c:ser>
          <c:idx val="5"/>
          <c:order val="4"/>
          <c:tx>
            <c:strRef>
              <c:f>'2 (2)'!$G$1</c:f>
              <c:strCache>
                <c:ptCount val="1"/>
                <c:pt idx="0">
                  <c:v>ВТБ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'2 (2)'!$G$2:$G$37</c:f>
              <c:numCache>
                <c:formatCode>General</c:formatCode>
                <c:ptCount val="36"/>
                <c:pt idx="8" formatCode="0.0">
                  <c:v>21.052631578947366</c:v>
                </c:pt>
                <c:pt idx="9" formatCode="0.0">
                  <c:v>23.655913978494624</c:v>
                </c:pt>
                <c:pt idx="10" formatCode="0.0">
                  <c:v>25.274725274725274</c:v>
                </c:pt>
                <c:pt idx="11" formatCode="0.0">
                  <c:v>15.492957746478872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DB6-4E46-AE34-A97385E10477}"/>
            </c:ext>
          </c:extLst>
        </c:ser>
        <c:ser>
          <c:idx val="6"/>
          <c:order val="5"/>
          <c:tx>
            <c:strRef>
              <c:f>'2 (2)'!$H$1</c:f>
              <c:strCache>
                <c:ptCount val="1"/>
                <c:pt idx="0">
                  <c:v>МТС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(2)'!$H$2:$H$37</c:f>
              <c:numCache>
                <c:formatCode>General</c:formatCode>
                <c:ptCount val="36"/>
                <c:pt idx="12" formatCode="0.0">
                  <c:v>16.923076923076923</c:v>
                </c:pt>
                <c:pt idx="13" formatCode="0.0">
                  <c:v>24.705882352941178</c:v>
                </c:pt>
                <c:pt idx="14" formatCode="0.0">
                  <c:v>20.547945205479451</c:v>
                </c:pt>
                <c:pt idx="15" formatCode="0.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DB6-4E46-AE34-A97385E10477}"/>
            </c:ext>
          </c:extLst>
        </c:ser>
        <c:ser>
          <c:idx val="7"/>
          <c:order val="6"/>
          <c:tx>
            <c:strRef>
              <c:f>'2 (2)'!$I$1</c:f>
              <c:strCache>
                <c:ptCount val="1"/>
                <c:pt idx="0">
                  <c:v>Мегафон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(2)'!$I$2:$I$37</c:f>
              <c:numCache>
                <c:formatCode>General</c:formatCode>
                <c:ptCount val="36"/>
                <c:pt idx="16" formatCode="0.0">
                  <c:v>19.047619047619047</c:v>
                </c:pt>
                <c:pt idx="17" formatCode="0.0">
                  <c:v>13.684210526315791</c:v>
                </c:pt>
                <c:pt idx="18" formatCode="0.0">
                  <c:v>12.195121951219512</c:v>
                </c:pt>
                <c:pt idx="19" formatCode="0.0">
                  <c:v>15.384615384615385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DB6-4E46-AE34-A97385E10477}"/>
            </c:ext>
          </c:extLst>
        </c:ser>
        <c:ser>
          <c:idx val="8"/>
          <c:order val="7"/>
          <c:tx>
            <c:strRef>
              <c:f>'2 (2)'!$J$1</c:f>
              <c:strCache>
                <c:ptCount val="1"/>
                <c:pt idx="0">
                  <c:v>Теле2</c:v>
                </c:pt>
              </c:strCache>
            </c:strRef>
          </c:tx>
          <c:spPr>
            <a:ln w="317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(2)'!$J$2:$J$37</c:f>
              <c:numCache>
                <c:formatCode>General</c:formatCode>
                <c:ptCount val="36"/>
                <c:pt idx="20" formatCode="0.0">
                  <c:v>17.142857142857142</c:v>
                </c:pt>
                <c:pt idx="21" formatCode="0.0">
                  <c:v>21.12676056338028</c:v>
                </c:pt>
                <c:pt idx="22" formatCode="0.0">
                  <c:v>16.666666666666664</c:v>
                </c:pt>
                <c:pt idx="23" formatCode="0.0">
                  <c:v>17.80821917808219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DB6-4E46-AE34-A97385E10477}"/>
            </c:ext>
          </c:extLst>
        </c:ser>
        <c:ser>
          <c:idx val="9"/>
          <c:order val="8"/>
          <c:tx>
            <c:strRef>
              <c:f>'2 (2)'!$K$1</c:f>
              <c:strCache>
                <c:ptCount val="1"/>
                <c:pt idx="0">
                  <c:v>Тинькофф</c:v>
                </c:pt>
              </c:strCache>
            </c:strRef>
          </c:tx>
          <c:spPr>
            <a:ln w="317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(2)'!$K$2:$K$37</c:f>
              <c:numCache>
                <c:formatCode>General</c:formatCode>
                <c:ptCount val="36"/>
                <c:pt idx="24" formatCode="0.0">
                  <c:v>27.586206896551722</c:v>
                </c:pt>
                <c:pt idx="25" formatCode="0.0">
                  <c:v>25</c:v>
                </c:pt>
                <c:pt idx="26" formatCode="0.0">
                  <c:v>21.428571428571427</c:v>
                </c:pt>
                <c:pt idx="27" formatCode="0.0">
                  <c:v>31.506849315068493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DB6-4E46-AE34-A97385E10477}"/>
            </c:ext>
          </c:extLst>
        </c:ser>
        <c:ser>
          <c:idx val="10"/>
          <c:order val="9"/>
          <c:tx>
            <c:strRef>
              <c:f>'2 (2)'!$L$1</c:f>
              <c:strCache>
                <c:ptCount val="1"/>
                <c:pt idx="0">
                  <c:v>Хоум Кредит</c:v>
                </c:pt>
              </c:strCache>
            </c:strRef>
          </c:tx>
          <c:spPr>
            <a:ln w="317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(2)'!$L$2:$L$37</c:f>
              <c:numCache>
                <c:formatCode>General</c:formatCode>
                <c:ptCount val="36"/>
                <c:pt idx="28" formatCode="0.0">
                  <c:v>21.052631578947366</c:v>
                </c:pt>
                <c:pt idx="29" formatCode="0.0">
                  <c:v>25.352112676056336</c:v>
                </c:pt>
                <c:pt idx="30" formatCode="0.0">
                  <c:v>16.455696202531644</c:v>
                </c:pt>
                <c:pt idx="31" formatCode="0.0">
                  <c:v>23.52941176470588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DB6-4E46-AE34-A97385E10477}"/>
            </c:ext>
          </c:extLst>
        </c:ser>
        <c:ser>
          <c:idx val="11"/>
          <c:order val="10"/>
          <c:tx>
            <c:strRef>
              <c:f>'2 (2)'!$M$1</c:f>
              <c:strCache>
                <c:ptCount val="1"/>
                <c:pt idx="0">
                  <c:v>Органическая покупка</c:v>
                </c:pt>
              </c:strCache>
            </c:strRef>
          </c:tx>
          <c:spPr>
            <a:ln w="317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 (2)'!$M$2:$M$37</c:f>
              <c:numCache>
                <c:formatCode>General</c:formatCode>
                <c:ptCount val="36"/>
                <c:pt idx="32" formatCode="0.0">
                  <c:v>20.170454545454543</c:v>
                </c:pt>
                <c:pt idx="33" formatCode="0.0">
                  <c:v>20</c:v>
                </c:pt>
                <c:pt idx="34" formatCode="0.0">
                  <c:v>20.74468085106383</c:v>
                </c:pt>
                <c:pt idx="35" formatCode="0.0">
                  <c:v>19.101123595505616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DB6-4E46-AE34-A97385E10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dropLines>
        <c:smooth val="0"/>
        <c:axId val="835561616"/>
        <c:axId val="835573680"/>
      </c:lineChart>
      <c:catAx>
        <c:axId val="83556161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Кварталы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out"/>
        <c:minorTickMark val="none"/>
        <c:tickLblPos val="nextTo"/>
        <c:crossAx val="835573680"/>
        <c:crosses val="autoZero"/>
        <c:auto val="1"/>
        <c:lblAlgn val="ctr"/>
        <c:lblOffset val="100"/>
        <c:noMultiLvlLbl val="0"/>
      </c:catAx>
      <c:valAx>
        <c:axId val="835573680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Проценты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556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Из бесплатных первичных покупок в автопродление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'4'!$B$32</c:f>
              <c:strCache>
                <c:ptCount val="1"/>
                <c:pt idx="0">
                  <c:v>Конверсия</c:v>
                </c:pt>
              </c:strCache>
            </c:strRef>
          </c:tx>
          <c:spPr>
            <a:noFill/>
            <a:ln w="25400" cap="flat" cmpd="sng" algn="ctr">
              <a:solidFill>
                <a:schemeClr val="dk1">
                  <a:tint val="885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'4'!$A$33:$A$41</c:f>
              <c:strCache>
                <c:ptCount val="9"/>
                <c:pt idx="0">
                  <c:v>Альфа Банк</c:v>
                </c:pt>
                <c:pt idx="1">
                  <c:v>Билайн</c:v>
                </c:pt>
                <c:pt idx="2">
                  <c:v>ВТБ</c:v>
                </c:pt>
                <c:pt idx="3">
                  <c:v>МТС</c:v>
                </c:pt>
                <c:pt idx="4">
                  <c:v>Мегафон</c:v>
                </c:pt>
                <c:pt idx="5">
                  <c:v>Теле2</c:v>
                </c:pt>
                <c:pt idx="6">
                  <c:v>Тинькофф</c:v>
                </c:pt>
                <c:pt idx="7">
                  <c:v>Хоум Кредит</c:v>
                </c:pt>
                <c:pt idx="8">
                  <c:v>Органическая покупка</c:v>
                </c:pt>
              </c:strCache>
            </c:strRef>
          </c:cat>
          <c:val>
            <c:numRef>
              <c:f>'4'!$B$33:$B$41</c:f>
              <c:numCache>
                <c:formatCode>0.0%</c:formatCode>
                <c:ptCount val="9"/>
                <c:pt idx="0">
                  <c:v>0.325342466</c:v>
                </c:pt>
                <c:pt idx="1">
                  <c:v>0.64597701100000005</c:v>
                </c:pt>
                <c:pt idx="2">
                  <c:v>0.64048338400000004</c:v>
                </c:pt>
                <c:pt idx="3">
                  <c:v>0.49262536899999998</c:v>
                </c:pt>
                <c:pt idx="4">
                  <c:v>0.59722222199999997</c:v>
                </c:pt>
                <c:pt idx="5">
                  <c:v>0.65068493199999999</c:v>
                </c:pt>
                <c:pt idx="6">
                  <c:v>0.67320261400000003</c:v>
                </c:pt>
                <c:pt idx="7">
                  <c:v>0.58843537400000001</c:v>
                </c:pt>
                <c:pt idx="8">
                  <c:v>0.74700493300000004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B2C-9B79-AF7A2257001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32132624"/>
        <c:axId val="2132133872"/>
      </c:barChart>
      <c:catAx>
        <c:axId val="2132132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133872"/>
        <c:crosses val="autoZero"/>
        <c:auto val="1"/>
        <c:lblAlgn val="ctr"/>
        <c:lblOffset val="100"/>
        <c:noMultiLvlLbl val="0"/>
      </c:catAx>
      <c:valAx>
        <c:axId val="2132133872"/>
        <c:scaling>
          <c:orientation val="minMax"/>
        </c:scaling>
        <c:delete val="1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.0%" sourceLinked="1"/>
        <c:majorTickMark val="out"/>
        <c:minorTickMark val="none"/>
        <c:tickLblPos val="nextTo"/>
        <c:crossAx val="213213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02274248803211E-2"/>
          <c:y val="3.9438751451780808E-2"/>
          <c:w val="0.94704493315069871"/>
          <c:h val="0.76252281881727701"/>
        </c:manualLayout>
      </c:layout>
      <c:lineChart>
        <c:grouping val="standard"/>
        <c:varyColors val="0"/>
        <c:ser>
          <c:idx val="0"/>
          <c:order val="0"/>
          <c:tx>
            <c:strRef>
              <c:f>'Результат запроса'!$E$34</c:f>
              <c:strCache>
                <c:ptCount val="1"/>
                <c:pt idx="0">
                  <c:v>Альфа Банк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запроса'!$F$34:$K$34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0.40845070422535212</c:v>
                </c:pt>
                <c:pt idx="2">
                  <c:v>0.13380281690140844</c:v>
                </c:pt>
                <c:pt idx="3">
                  <c:v>6.3380281690140844E-2</c:v>
                </c:pt>
                <c:pt idx="4">
                  <c:v>3.5211267605633804E-2</c:v>
                </c:pt>
                <c:pt idx="5">
                  <c:v>1.4084507042253521E-2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DB-4B19-9182-4B965DDB21EC}"/>
            </c:ext>
          </c:extLst>
        </c:ser>
        <c:ser>
          <c:idx val="1"/>
          <c:order val="1"/>
          <c:tx>
            <c:strRef>
              <c:f>'Результат запроса'!$E$35</c:f>
              <c:strCache>
                <c:ptCount val="1"/>
                <c:pt idx="0">
                  <c:v>Билайн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запроса'!$F$35:$K$35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0.45723684210526316</c:v>
                </c:pt>
                <c:pt idx="2">
                  <c:v>0.14473684210526316</c:v>
                </c:pt>
                <c:pt idx="3">
                  <c:v>8.8815789473684209E-2</c:v>
                </c:pt>
                <c:pt idx="4">
                  <c:v>7.5657894736842105E-2</c:v>
                </c:pt>
                <c:pt idx="5">
                  <c:v>9.8684210526315784E-3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DB-4B19-9182-4B965DDB21EC}"/>
            </c:ext>
          </c:extLst>
        </c:ser>
        <c:ser>
          <c:idx val="2"/>
          <c:order val="2"/>
          <c:tx>
            <c:strRef>
              <c:f>'Результат запроса'!$E$36</c:f>
              <c:strCache>
                <c:ptCount val="1"/>
                <c:pt idx="0">
                  <c:v>ВТБ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запроса'!$F$36:$K$36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0.54430379746835444</c:v>
                </c:pt>
                <c:pt idx="2">
                  <c:v>0.14345991561181434</c:v>
                </c:pt>
                <c:pt idx="3">
                  <c:v>9.2827004219409287E-2</c:v>
                </c:pt>
                <c:pt idx="4">
                  <c:v>7.5949367088607597E-2</c:v>
                </c:pt>
                <c:pt idx="5">
                  <c:v>8.4388185654008432E-3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DB-4B19-9182-4B965DDB21EC}"/>
            </c:ext>
          </c:extLst>
        </c:ser>
        <c:ser>
          <c:idx val="3"/>
          <c:order val="3"/>
          <c:tx>
            <c:strRef>
              <c:f>'Результат запроса'!$E$37</c:f>
              <c:strCache>
                <c:ptCount val="1"/>
                <c:pt idx="0">
                  <c:v>МТС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запроса'!$F$37:$K$37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0.45408163265306123</c:v>
                </c:pt>
                <c:pt idx="2">
                  <c:v>0.11224489795918367</c:v>
                </c:pt>
                <c:pt idx="3">
                  <c:v>7.1428571428571425E-2</c:v>
                </c:pt>
                <c:pt idx="4">
                  <c:v>3.5714285714285712E-2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DB-4B19-9182-4B965DDB21EC}"/>
            </c:ext>
          </c:extLst>
        </c:ser>
        <c:ser>
          <c:idx val="4"/>
          <c:order val="4"/>
          <c:tx>
            <c:strRef>
              <c:f>'Результат запроса'!$E$38</c:f>
              <c:strCache>
                <c:ptCount val="1"/>
                <c:pt idx="0">
                  <c:v>Мегафон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запроса'!$F$38:$K$38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0.4079601990049751</c:v>
                </c:pt>
                <c:pt idx="2">
                  <c:v>0.17412935323383086</c:v>
                </c:pt>
                <c:pt idx="3">
                  <c:v>0.10945273631840796</c:v>
                </c:pt>
                <c:pt idx="4">
                  <c:v>6.4676616915422883E-2</c:v>
                </c:pt>
                <c:pt idx="5">
                  <c:v>1.4925373134328358E-2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DB-4B19-9182-4B965DDB21EC}"/>
            </c:ext>
          </c:extLst>
        </c:ser>
        <c:ser>
          <c:idx val="5"/>
          <c:order val="5"/>
          <c:tx>
            <c:strRef>
              <c:f>'Результат запроса'!$E$39</c:f>
              <c:strCache>
                <c:ptCount val="1"/>
                <c:pt idx="0">
                  <c:v>Теле2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запроса'!$F$39:$K$39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0.52403846153846156</c:v>
                </c:pt>
                <c:pt idx="2">
                  <c:v>0.15865384615384615</c:v>
                </c:pt>
                <c:pt idx="3">
                  <c:v>8.6538461538461536E-2</c:v>
                </c:pt>
                <c:pt idx="4">
                  <c:v>4.807692307692308E-2</c:v>
                </c:pt>
                <c:pt idx="5">
                  <c:v>4.807692307692308E-3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7DB-4B19-9182-4B965DDB21EC}"/>
            </c:ext>
          </c:extLst>
        </c:ser>
        <c:ser>
          <c:idx val="6"/>
          <c:order val="6"/>
          <c:tx>
            <c:strRef>
              <c:f>'Результат запроса'!$E$40</c:f>
              <c:strCache>
                <c:ptCount val="1"/>
                <c:pt idx="0">
                  <c:v>Тинькофф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запроса'!$F$40:$K$40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0.57964601769911506</c:v>
                </c:pt>
                <c:pt idx="2">
                  <c:v>0.35398230088495575</c:v>
                </c:pt>
                <c:pt idx="3">
                  <c:v>0.23893805309734514</c:v>
                </c:pt>
                <c:pt idx="4">
                  <c:v>0.15929203539823009</c:v>
                </c:pt>
                <c:pt idx="5">
                  <c:v>2.2123893805309734E-2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7DB-4B19-9182-4B965DDB21EC}"/>
            </c:ext>
          </c:extLst>
        </c:ser>
        <c:ser>
          <c:idx val="7"/>
          <c:order val="7"/>
          <c:tx>
            <c:strRef>
              <c:f>'Результат запроса'!$E$41</c:f>
              <c:strCache>
                <c:ptCount val="1"/>
                <c:pt idx="0">
                  <c:v>Хоум Кредит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запроса'!$F$41:$K$41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0.47</c:v>
                </c:pt>
                <c:pt idx="2">
                  <c:v>0.2</c:v>
                </c:pt>
                <c:pt idx="3">
                  <c:v>0.13500000000000001</c:v>
                </c:pt>
                <c:pt idx="4">
                  <c:v>0.09</c:v>
                </c:pt>
                <c:pt idx="5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7DB-4B19-9182-4B965DDB21EC}"/>
            </c:ext>
          </c:extLst>
        </c:ser>
        <c:ser>
          <c:idx val="8"/>
          <c:order val="8"/>
          <c:tx>
            <c:strRef>
              <c:f>'Результат запроса'!$E$42</c:f>
              <c:strCache>
                <c:ptCount val="1"/>
                <c:pt idx="0">
                  <c:v>Органическая покупка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'Результат запроса'!$F$33:$K$33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'Результат запроса'!$F$42:$K$42</c:f>
              <c:numCache>
                <c:formatCode>0.000</c:formatCode>
                <c:ptCount val="6"/>
                <c:pt idx="0" formatCode="General">
                  <c:v>1</c:v>
                </c:pt>
                <c:pt idx="1">
                  <c:v>0.49216027874564461</c:v>
                </c:pt>
                <c:pt idx="2">
                  <c:v>0.17508710801393729</c:v>
                </c:pt>
                <c:pt idx="3">
                  <c:v>0.10540069686411149</c:v>
                </c:pt>
                <c:pt idx="4">
                  <c:v>6.6202090592334492E-2</c:v>
                </c:pt>
                <c:pt idx="5">
                  <c:v>7.8397212543554005E-3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7DB-4B19-9182-4B965DDB2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1135153296"/>
        <c:axId val="1135151632"/>
      </c:lineChart>
      <c:catAx>
        <c:axId val="113515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Покупка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151632"/>
        <c:crosses val="autoZero"/>
        <c:auto val="1"/>
        <c:lblAlgn val="ctr"/>
        <c:lblOffset val="100"/>
        <c:noMultiLvlLbl val="0"/>
      </c:catAx>
      <c:valAx>
        <c:axId val="1135151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153296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Лист1!$B$6</c:f>
              <c:strCache>
                <c:ptCount val="1"/>
                <c:pt idx="0">
                  <c:v>Банки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Лист1!$C$5:$H$5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Лист1!$C$6:$H$6</c:f>
              <c:numCache>
                <c:formatCode>General</c:formatCode>
                <c:ptCount val="6"/>
                <c:pt idx="0">
                  <c:v>1</c:v>
                </c:pt>
                <c:pt idx="1">
                  <c:v>0.51180124199999999</c:v>
                </c:pt>
                <c:pt idx="2">
                  <c:v>0.21490683199999999</c:v>
                </c:pt>
                <c:pt idx="3">
                  <c:v>0.139130435</c:v>
                </c:pt>
                <c:pt idx="4">
                  <c:v>9.5652174000000006E-2</c:v>
                </c:pt>
                <c:pt idx="5">
                  <c:v>1.6149067999999999E-2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83-4DBE-9E1F-0F0D00D0BBA3}"/>
            </c:ext>
          </c:extLst>
        </c:ser>
        <c:ser>
          <c:idx val="1"/>
          <c:order val="1"/>
          <c:tx>
            <c:strRef>
              <c:f>Лист1!$B$7</c:f>
              <c:strCache>
                <c:ptCount val="1"/>
                <c:pt idx="0">
                  <c:v>Операторы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Лист1!$C$5:$H$5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Лист1!$C$7:$H$7</c:f>
              <c:numCache>
                <c:formatCode>General</c:formatCode>
                <c:ptCount val="6"/>
                <c:pt idx="0">
                  <c:v>1</c:v>
                </c:pt>
                <c:pt idx="1">
                  <c:v>0.460946095</c:v>
                </c:pt>
                <c:pt idx="2">
                  <c:v>0.14741474099999999</c:v>
                </c:pt>
                <c:pt idx="3">
                  <c:v>8.9108910999999999E-2</c:v>
                </c:pt>
                <c:pt idx="4">
                  <c:v>5.8305831000000002E-2</c:v>
                </c:pt>
                <c:pt idx="5">
                  <c:v>7.70077E-3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83-4DBE-9E1F-0F0D00D0B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1135160784"/>
        <c:axId val="1135169936"/>
      </c:lineChart>
      <c:catAx>
        <c:axId val="113516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Покупка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169936"/>
        <c:crosses val="autoZero"/>
        <c:auto val="1"/>
        <c:lblAlgn val="ctr"/>
        <c:lblOffset val="100"/>
        <c:noMultiLvlLbl val="0"/>
      </c:catAx>
      <c:valAx>
        <c:axId val="11351699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16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AEE77-7640-4C57-B01F-1653F907F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Retention &amp; LT</a:t>
            </a:r>
            <a:br>
              <a:rPr lang="ru-RU" sz="6000" dirty="0"/>
            </a:br>
            <a:r>
              <a:rPr lang="ru-RU" sz="4400" dirty="0"/>
              <a:t>пользователей </a:t>
            </a:r>
            <a:r>
              <a:rPr lang="ru-RU" sz="4400" dirty="0" err="1"/>
              <a:t>Скайсинема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6825F7-24E2-4FB9-8646-027B4F03D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Команда №4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7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86B16-01D8-4FAB-8E68-6F5C5FDC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Лайфтайм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По партнёрам и усреднённый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C31D8-CBDB-4CD8-AEE6-11F2DD59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Альфа Банк				1,15			Билайн				1,27	</a:t>
            </a:r>
          </a:p>
          <a:p>
            <a:pPr marL="0" indent="0">
              <a:buNone/>
            </a:pPr>
            <a:r>
              <a:rPr lang="ru-RU" dirty="0"/>
              <a:t>ВТБ						1,36			МТС					1,17</a:t>
            </a:r>
          </a:p>
          <a:p>
            <a:pPr marL="0" indent="0">
              <a:buNone/>
            </a:pPr>
            <a:r>
              <a:rPr lang="ru-RU" dirty="0"/>
              <a:t>Тинькофф				1,84			Мегафон			1,26</a:t>
            </a:r>
          </a:p>
          <a:p>
            <a:pPr marL="0" indent="0">
              <a:buNone/>
            </a:pPr>
            <a:r>
              <a:rPr lang="ru-RU" dirty="0" err="1"/>
              <a:t>Хоум</a:t>
            </a:r>
            <a:r>
              <a:rPr lang="ru-RU" dirty="0"/>
              <a:t> Кредит				1,41			Теле2				1,32</a:t>
            </a:r>
          </a:p>
          <a:p>
            <a:pPr marL="0" indent="0">
              <a:buNone/>
            </a:pPr>
            <a:r>
              <a:rPr lang="ru-RU" dirty="0"/>
              <a:t>Органическая покупка	1,34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Усреднённый </a:t>
            </a:r>
            <a:r>
              <a:rPr lang="ru-RU" sz="2400" dirty="0" err="1"/>
              <a:t>лайфтайм</a:t>
            </a:r>
            <a:r>
              <a:rPr lang="ru-RU" sz="2400" dirty="0"/>
              <a:t>		1,35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33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F7184-0438-44B9-8F52-74BFD270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LTV</a:t>
            </a:r>
            <a:r>
              <a:rPr lang="ru-RU" dirty="0"/>
              <a:t> </a:t>
            </a:r>
            <a:r>
              <a:rPr lang="en-US" dirty="0"/>
              <a:t>gross.</a:t>
            </a:r>
            <a:br>
              <a:rPr lang="en-US" dirty="0"/>
            </a:br>
            <a:r>
              <a:rPr lang="ru-RU" dirty="0"/>
              <a:t>По партнёрам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E084C-D428-46B7-A55F-9F269E9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Альфа Банк				114,1		Билайн				247,9		</a:t>
            </a:r>
          </a:p>
          <a:p>
            <a:pPr marL="0" indent="0">
              <a:buNone/>
            </a:pPr>
            <a:r>
              <a:rPr lang="ru-RU" dirty="0"/>
              <a:t>ВТБ						264,0		МТС					248,2		</a:t>
            </a:r>
          </a:p>
          <a:p>
            <a:pPr marL="0" indent="0">
              <a:buNone/>
            </a:pPr>
            <a:r>
              <a:rPr lang="ru-RU" dirty="0"/>
              <a:t>Тинькофф				355,8		Мегафон			305,3		</a:t>
            </a:r>
          </a:p>
          <a:p>
            <a:pPr marL="0" indent="0">
              <a:buNone/>
            </a:pPr>
            <a:r>
              <a:rPr lang="ru-RU" dirty="0" err="1"/>
              <a:t>Хоум</a:t>
            </a:r>
            <a:r>
              <a:rPr lang="ru-RU" dirty="0"/>
              <a:t> Кредит				338,9		Теле2				130,7		</a:t>
            </a:r>
          </a:p>
          <a:p>
            <a:pPr marL="0" indent="0">
              <a:buNone/>
            </a:pPr>
            <a:r>
              <a:rPr lang="ru-RU" dirty="0"/>
              <a:t>Органическая покупка	519,2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	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44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C3A66-16D0-400D-9E74-FEE76AEE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Чистый </a:t>
            </a:r>
            <a:r>
              <a:rPr lang="en-US" dirty="0"/>
              <a:t>LTV.</a:t>
            </a:r>
            <a:br>
              <a:rPr lang="en-US" dirty="0"/>
            </a:br>
            <a:r>
              <a:rPr lang="ru-RU" dirty="0"/>
              <a:t>На основе файла «Артефакт-2»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3BF5D-D674-4228-8189-1EDFC6EE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Альфа Банк				</a:t>
            </a:r>
            <a:r>
              <a:rPr lang="ru-RU" dirty="0">
                <a:solidFill>
                  <a:srgbClr val="FF0000"/>
                </a:solidFill>
              </a:rPr>
              <a:t>-51,6</a:t>
            </a:r>
            <a:r>
              <a:rPr lang="ru-RU" dirty="0"/>
              <a:t>		Билайн				 92,8		</a:t>
            </a:r>
          </a:p>
          <a:p>
            <a:pPr marL="0" indent="0">
              <a:buNone/>
            </a:pPr>
            <a:r>
              <a:rPr lang="ru-RU" dirty="0"/>
              <a:t>ВТБ						 80,2		МТС					126,6</a:t>
            </a:r>
          </a:p>
          <a:p>
            <a:pPr marL="0" indent="0">
              <a:buNone/>
            </a:pPr>
            <a:r>
              <a:rPr lang="ru-RU" dirty="0"/>
              <a:t>Тинькофф				220,2		Мегафон			215,6	</a:t>
            </a:r>
          </a:p>
          <a:p>
            <a:pPr marL="0" indent="0">
              <a:buNone/>
            </a:pPr>
            <a:r>
              <a:rPr lang="ru-RU" dirty="0" err="1"/>
              <a:t>Хоум</a:t>
            </a:r>
            <a:r>
              <a:rPr lang="ru-RU" dirty="0"/>
              <a:t> Кредит				158,9		Теле2				</a:t>
            </a:r>
            <a:r>
              <a:rPr lang="ru-RU" dirty="0">
                <a:solidFill>
                  <a:srgbClr val="FF0000"/>
                </a:solidFill>
              </a:rPr>
              <a:t>-81,6</a:t>
            </a:r>
            <a:r>
              <a:rPr lang="ru-RU" dirty="0"/>
              <a:t>		</a:t>
            </a:r>
          </a:p>
          <a:p>
            <a:pPr marL="0" indent="0">
              <a:buNone/>
            </a:pPr>
            <a:r>
              <a:rPr lang="ru-RU" dirty="0"/>
              <a:t>Органическая покупка	157,9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		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27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FB08C-C079-4CAA-A2DA-5109F4E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A1CB3-AAA1-4B16-A538-9BD1AE99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Что-то про </a:t>
            </a:r>
            <a:r>
              <a:rPr lang="ru-RU" sz="2800" dirty="0" err="1"/>
              <a:t>лайфтайм</a:t>
            </a: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Тинькофф молодцы, Альфа нет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Выводы по </a:t>
            </a:r>
            <a:r>
              <a:rPr lang="ru-RU" sz="2800" dirty="0" err="1"/>
              <a:t>костам</a:t>
            </a: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Аномалия и репутационные риски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Предложения по плохим партнёрам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Концентрация на хороших партнёрах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Мы молодцы? </a:t>
            </a:r>
            <a:r>
              <a:rPr lang="ja-JP" altLang="en-US" sz="2800" dirty="0"/>
              <a:t>＼</a:t>
            </a:r>
            <a:r>
              <a:rPr lang="en-US" altLang="ja-JP" sz="2800" dirty="0"/>
              <a:t>(</a:t>
            </a:r>
            <a:r>
              <a:rPr lang="ja-JP" altLang="en-US" sz="2800" dirty="0"/>
              <a:t>〇</a:t>
            </a:r>
            <a:r>
              <a:rPr lang="en-US" altLang="ja-JP" sz="2800" dirty="0"/>
              <a:t>_</a:t>
            </a:r>
            <a:r>
              <a:rPr lang="en-US" sz="2800" dirty="0"/>
              <a:t>ｏ)／</a:t>
            </a: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31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9091123" cy="914400"/>
          </a:xfrm>
        </p:spPr>
        <p:txBody>
          <a:bodyPr>
            <a:normAutofit/>
          </a:bodyPr>
          <a:lstStyle/>
          <a:p>
            <a:r>
              <a:rPr lang="ru-RU" sz="4000" dirty="0"/>
              <a:t>1а</a:t>
            </a:r>
            <a:r>
              <a:rPr lang="ru-RU" sz="2000" dirty="0"/>
              <a:t>. Исследуйте выборку: какой процент первичных покупок бесплатный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/>
          </a:bodyPr>
          <a:lstStyle/>
          <a:p>
            <a:pPr>
              <a:spcBef>
                <a:spcPts val="200"/>
              </a:spcBef>
            </a:pPr>
            <a:r>
              <a:rPr lang="ru-RU" sz="1100" dirty="0" err="1">
                <a:latin typeface="Consolas" panose="020B0609020204030204" pitchFamily="49" charset="0"/>
              </a:rPr>
              <a:t>select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ru-RU" sz="1100" dirty="0" err="1">
                <a:latin typeface="Consolas" panose="020B0609020204030204" pitchFamily="49" charset="0"/>
              </a:rPr>
              <a:t>sum</a:t>
            </a:r>
            <a:r>
              <a:rPr lang="ru-RU" sz="1100" dirty="0">
                <a:latin typeface="Consolas" panose="020B0609020204030204" pitchFamily="49" charset="0"/>
              </a:rPr>
              <a:t>(</a:t>
            </a:r>
            <a:r>
              <a:rPr lang="ru-RU" sz="1100" dirty="0" err="1">
                <a:latin typeface="Consolas" panose="020B0609020204030204" pitchFamily="49" charset="0"/>
              </a:rPr>
              <a:t>case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when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amt_payment</a:t>
            </a:r>
            <a:r>
              <a:rPr lang="ru-RU" sz="1100" dirty="0">
                <a:latin typeface="Consolas" panose="020B0609020204030204" pitchFamily="49" charset="0"/>
              </a:rPr>
              <a:t> = 0 </a:t>
            </a:r>
            <a:r>
              <a:rPr lang="ru-RU" sz="1100" dirty="0" err="1">
                <a:latin typeface="Consolas" panose="020B0609020204030204" pitchFamily="49" charset="0"/>
              </a:rPr>
              <a:t>then</a:t>
            </a:r>
            <a:r>
              <a:rPr lang="ru-RU" sz="1100" dirty="0">
                <a:latin typeface="Consolas" panose="020B0609020204030204" pitchFamily="49" charset="0"/>
              </a:rPr>
              <a:t> 1 </a:t>
            </a:r>
            <a:r>
              <a:rPr lang="ru-RU" sz="1100" dirty="0" err="1">
                <a:latin typeface="Consolas" panose="020B0609020204030204" pitchFamily="49" charset="0"/>
              </a:rPr>
              <a:t>else</a:t>
            </a:r>
            <a:r>
              <a:rPr lang="ru-RU" sz="1100" dirty="0">
                <a:latin typeface="Consolas" panose="020B0609020204030204" pitchFamily="49" charset="0"/>
              </a:rPr>
              <a:t> 0 </a:t>
            </a:r>
            <a:r>
              <a:rPr lang="ru-RU" sz="1100" dirty="0" err="1">
                <a:latin typeface="Consolas" panose="020B0609020204030204" pitchFamily="49" charset="0"/>
              </a:rPr>
              <a:t>end</a:t>
            </a:r>
            <a:r>
              <a:rPr lang="ru-RU" sz="1100" dirty="0">
                <a:latin typeface="Consolas" panose="020B0609020204030204" pitchFamily="49" charset="0"/>
              </a:rPr>
              <a:t>)::</a:t>
            </a:r>
            <a:r>
              <a:rPr lang="ru-RU" sz="1100" dirty="0" err="1">
                <a:latin typeface="Consolas" panose="020B0609020204030204" pitchFamily="49" charset="0"/>
              </a:rPr>
              <a:t>float</a:t>
            </a:r>
            <a:r>
              <a:rPr lang="ru-RU" sz="1100" dirty="0">
                <a:latin typeface="Consolas" panose="020B0609020204030204" pitchFamily="49" charset="0"/>
              </a:rPr>
              <a:t> / </a:t>
            </a:r>
            <a:r>
              <a:rPr lang="ru-RU" sz="1100" dirty="0" err="1">
                <a:latin typeface="Consolas" panose="020B0609020204030204" pitchFamily="49" charset="0"/>
              </a:rPr>
              <a:t>sum</a:t>
            </a:r>
            <a:r>
              <a:rPr lang="ru-RU" sz="1100" dirty="0">
                <a:latin typeface="Consolas" panose="020B0609020204030204" pitchFamily="49" charset="0"/>
              </a:rPr>
              <a:t>(</a:t>
            </a:r>
            <a:r>
              <a:rPr lang="ru-RU" sz="1100" dirty="0" err="1">
                <a:latin typeface="Consolas" panose="020B0609020204030204" pitchFamily="49" charset="0"/>
              </a:rPr>
              <a:t>case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when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amt_payment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not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null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then</a:t>
            </a:r>
            <a:r>
              <a:rPr lang="ru-RU" sz="1100" dirty="0">
                <a:latin typeface="Consolas" panose="020B0609020204030204" pitchFamily="49" charset="0"/>
              </a:rPr>
              <a:t> 1 </a:t>
            </a:r>
            <a:r>
              <a:rPr lang="ru-RU" sz="1100" dirty="0" err="1">
                <a:latin typeface="Consolas" panose="020B0609020204030204" pitchFamily="49" charset="0"/>
              </a:rPr>
              <a:t>else</a:t>
            </a:r>
            <a:r>
              <a:rPr lang="ru-RU" sz="1100" dirty="0">
                <a:latin typeface="Consolas" panose="020B0609020204030204" pitchFamily="49" charset="0"/>
              </a:rPr>
              <a:t> 0 </a:t>
            </a:r>
            <a:r>
              <a:rPr lang="ru-RU" sz="1100" dirty="0" err="1">
                <a:latin typeface="Consolas" panose="020B0609020204030204" pitchFamily="49" charset="0"/>
              </a:rPr>
              <a:t>end</a:t>
            </a:r>
            <a:r>
              <a:rPr lang="ru-RU" sz="1100" dirty="0">
                <a:latin typeface="Consolas" panose="020B0609020204030204" pitchFamily="49" charset="0"/>
              </a:rPr>
              <a:t>)::</a:t>
            </a:r>
            <a:r>
              <a:rPr lang="ru-RU" sz="1100" dirty="0" err="1">
                <a:latin typeface="Consolas" panose="020B0609020204030204" pitchFamily="49" charset="0"/>
              </a:rPr>
              <a:t>float</a:t>
            </a:r>
            <a:r>
              <a:rPr lang="ru-RU" sz="1100" dirty="0">
                <a:latin typeface="Consolas" panose="020B0609020204030204" pitchFamily="49" charset="0"/>
              </a:rPr>
              <a:t> * 100 </a:t>
            </a:r>
            <a:r>
              <a:rPr lang="ru-RU" sz="1100" dirty="0" err="1">
                <a:latin typeface="Consolas" panose="020B0609020204030204" pitchFamily="49" charset="0"/>
              </a:rPr>
              <a:t>as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</a:rPr>
              <a:t>percent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Выбираю все бесплатные покупки, где сумма оплаты равна нулю. Делю на вообще все покупки, где сумма оплаты не пуста.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Результат умножаю на 100, чтобы полученное значение было равно процентам</a:t>
            </a:r>
          </a:p>
          <a:p>
            <a:pPr>
              <a:spcBef>
                <a:spcPts val="200"/>
              </a:spcBef>
            </a:pP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 err="1">
                <a:latin typeface="Consolas" panose="020B0609020204030204" pitchFamily="49" charset="0"/>
              </a:rPr>
              <a:t>from</a:t>
            </a:r>
            <a:r>
              <a:rPr lang="ru-RU" sz="1100" dirty="0">
                <a:latin typeface="Consolas" panose="020B0609020204030204" pitchFamily="49" charset="0"/>
              </a:rPr>
              <a:t>    </a:t>
            </a:r>
            <a:r>
              <a:rPr lang="ru-RU" sz="1100" dirty="0" err="1">
                <a:latin typeface="Consolas" panose="020B0609020204030204" pitchFamily="49" charset="0"/>
              </a:rPr>
              <a:t>skycinema.client_sign_up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WHERE    1=1 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AND </a:t>
            </a:r>
            <a:r>
              <a:rPr lang="ru-RU" sz="1100" dirty="0" err="1">
                <a:latin typeface="Consolas" panose="020B0609020204030204" pitchFamily="49" charset="0"/>
              </a:rPr>
              <a:t>debit_kind</a:t>
            </a:r>
            <a:r>
              <a:rPr lang="ru-RU" sz="1100" dirty="0">
                <a:latin typeface="Consolas" panose="020B0609020204030204" pitchFamily="49" charset="0"/>
              </a:rPr>
              <a:t> = 'Первичная покупка'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Здесь выбираются только «Первичные покупки», остальные нас не интересуют</a:t>
            </a:r>
          </a:p>
          <a:p>
            <a:pPr>
              <a:spcBef>
                <a:spcPts val="200"/>
              </a:spcBef>
            </a:pP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Результат выполнения запроса: 79,68</a:t>
            </a:r>
          </a:p>
        </p:txBody>
      </p:sp>
    </p:spTree>
    <p:extLst>
      <p:ext uri="{BB962C8B-B14F-4D97-AF65-F5344CB8AC3E}">
        <p14:creationId xmlns:p14="http://schemas.microsoft.com/office/powerpoint/2010/main" val="40655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1б</a:t>
            </a:r>
            <a:r>
              <a:rPr lang="ru-RU" sz="2000" dirty="0"/>
              <a:t>. Постройте распределение процента по месяцам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date_trunc</a:t>
            </a:r>
            <a:r>
              <a:rPr lang="en-US" sz="1100" dirty="0">
                <a:latin typeface="Consolas" panose="020B0609020204030204" pitchFamily="49" charset="0"/>
              </a:rPr>
              <a:t>('month', 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as mm, -- </a:t>
            </a:r>
            <a:r>
              <a:rPr lang="ru-RU" sz="1100" dirty="0">
                <a:latin typeface="Consolas" panose="020B0609020204030204" pitchFamily="49" charset="0"/>
              </a:rPr>
              <a:t>Все даты обрезаю по месяцам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latin typeface="Consolas" panose="020B0609020204030204" pitchFamily="49" charset="0"/>
              </a:rPr>
              <a:t>sum(case when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= 0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is not null then 1 else 0 end)::float * 100 as percent</a:t>
            </a:r>
          </a:p>
          <a:p>
            <a:pPr>
              <a:spcBef>
                <a:spcPts val="200"/>
              </a:spcBef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from   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WHERE    1=1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AND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 = '</a:t>
            </a:r>
            <a:r>
              <a:rPr lang="ru-RU" sz="1100" dirty="0">
                <a:latin typeface="Consolas" panose="020B0609020204030204" pitchFamily="49" charset="0"/>
              </a:rPr>
              <a:t>Первичная покупка'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Здесь выбираются только «Первичные покупки», остальные нас не интересуют</a:t>
            </a:r>
          </a:p>
          <a:p>
            <a:pPr>
              <a:spcBef>
                <a:spcPts val="200"/>
              </a:spcBef>
            </a:pP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group by mm -- </a:t>
            </a:r>
            <a:r>
              <a:rPr lang="ru-RU" sz="1100" dirty="0">
                <a:latin typeface="Consolas" panose="020B0609020204030204" pitchFamily="49" charset="0"/>
              </a:rPr>
              <a:t>В </a:t>
            </a:r>
            <a:r>
              <a:rPr lang="ru-RU" sz="1100" dirty="0" err="1">
                <a:latin typeface="Consolas" panose="020B0609020204030204" pitchFamily="49" charset="0"/>
              </a:rPr>
              <a:t>Груп</a:t>
            </a:r>
            <a:r>
              <a:rPr lang="ru-RU" sz="1100" dirty="0">
                <a:latin typeface="Consolas" panose="020B0609020204030204" pitchFamily="49" charset="0"/>
              </a:rPr>
              <a:t>-бай </a:t>
            </a:r>
            <a:r>
              <a:rPr lang="ru-RU" sz="1100" dirty="0" err="1">
                <a:latin typeface="Consolas" panose="020B0609020204030204" pitchFamily="49" charset="0"/>
              </a:rPr>
              <a:t>провисываются</a:t>
            </a:r>
            <a:r>
              <a:rPr lang="ru-RU" sz="1100" dirty="0">
                <a:latin typeface="Consolas" panose="020B0609020204030204" pitchFamily="49" charset="0"/>
              </a:rPr>
              <a:t> все неагрегатные функции из </a:t>
            </a:r>
            <a:r>
              <a:rPr lang="ru-RU" sz="1100" dirty="0" err="1">
                <a:latin typeface="Consolas" panose="020B0609020204030204" pitchFamily="49" charset="0"/>
              </a:rPr>
              <a:t>Селекта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order by mm -- </a:t>
            </a:r>
            <a:r>
              <a:rPr lang="ru-RU" sz="1100" dirty="0">
                <a:latin typeface="Consolas" panose="020B0609020204030204" pitchFamily="49" charset="0"/>
              </a:rPr>
              <a:t>Сортирую по месяцам</a:t>
            </a:r>
          </a:p>
        </p:txBody>
      </p:sp>
    </p:spTree>
    <p:extLst>
      <p:ext uri="{BB962C8B-B14F-4D97-AF65-F5344CB8AC3E}">
        <p14:creationId xmlns:p14="http://schemas.microsoft.com/office/powerpoint/2010/main" val="313575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2</a:t>
            </a:r>
            <a:r>
              <a:rPr lang="ru-RU" sz="2000" dirty="0"/>
              <a:t>. Постройте график процента платных... по кварталам для партнёров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yyyy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, </a:t>
            </a:r>
            <a:r>
              <a:rPr lang="en-US" sz="1100" dirty="0" err="1">
                <a:latin typeface="Consolas" panose="020B0609020204030204" pitchFamily="49" charset="0"/>
              </a:rPr>
              <a:t>kvartal</a:t>
            </a:r>
            <a:r>
              <a:rPr lang="en-US" sz="1100" dirty="0">
                <a:latin typeface="Consolas" panose="020B0609020204030204" pitchFamily="49" charset="0"/>
              </a:rPr>
              <a:t> -- </a:t>
            </a:r>
            <a:r>
              <a:rPr lang="ru-RU" sz="1100" dirty="0">
                <a:latin typeface="Consolas" panose="020B0609020204030204" pitchFamily="49" charset="0"/>
              </a:rPr>
              <a:t>Выводится номер квартала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, a/b*100 as percent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from (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-- </a:t>
            </a:r>
            <a:r>
              <a:rPr lang="ru-RU" sz="1100" dirty="0">
                <a:latin typeface="Consolas" panose="020B0609020204030204" pitchFamily="49" charset="0"/>
              </a:rPr>
              <a:t>В конструкции ниже создаём столбец с номерами кварталов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На момент написания кода ещё не знал, что можно через дата-парт по кварталам делить сразу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case when </a:t>
            </a:r>
            <a:r>
              <a:rPr lang="en-US" sz="1100" dirty="0" err="1">
                <a:latin typeface="Consolas" panose="020B0609020204030204" pitchFamily="49" charset="0"/>
              </a:rPr>
              <a:t>date_part</a:t>
            </a:r>
            <a:r>
              <a:rPr lang="en-US" sz="1100" dirty="0">
                <a:latin typeface="Consolas" panose="020B0609020204030204" pitchFamily="49" charset="0"/>
              </a:rPr>
              <a:t>('month',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&lt;=3 then 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when </a:t>
            </a:r>
            <a:r>
              <a:rPr lang="en-US" sz="1100" dirty="0" err="1">
                <a:latin typeface="Consolas" panose="020B0609020204030204" pitchFamily="49" charset="0"/>
              </a:rPr>
              <a:t>date_part</a:t>
            </a:r>
            <a:r>
              <a:rPr lang="en-US" sz="1100" dirty="0">
                <a:latin typeface="Consolas" panose="020B0609020204030204" pitchFamily="49" charset="0"/>
              </a:rPr>
              <a:t>('month',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&lt;=6 then 2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when </a:t>
            </a:r>
            <a:r>
              <a:rPr lang="en-US" sz="1100" dirty="0" err="1">
                <a:latin typeface="Consolas" panose="020B0609020204030204" pitchFamily="49" charset="0"/>
              </a:rPr>
              <a:t>date_part</a:t>
            </a:r>
            <a:r>
              <a:rPr lang="en-US" sz="1100" dirty="0">
                <a:latin typeface="Consolas" panose="020B0609020204030204" pitchFamily="49" charset="0"/>
              </a:rPr>
              <a:t>('month',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&lt;=9 then 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else 4 end as </a:t>
            </a:r>
            <a:r>
              <a:rPr lang="en-US" sz="1100" dirty="0" err="1">
                <a:latin typeface="Consolas" panose="020B0609020204030204" pitchFamily="49" charset="0"/>
              </a:rPr>
              <a:t>kvartal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, sum(case when </a:t>
            </a:r>
            <a:r>
              <a:rPr lang="en-US" sz="1100" dirty="0" err="1">
                <a:latin typeface="Consolas" panose="020B0609020204030204" pitchFamily="49" charset="0"/>
              </a:rPr>
              <a:t>is_trial</a:t>
            </a:r>
            <a:r>
              <a:rPr lang="en-US" sz="1100" dirty="0">
                <a:latin typeface="Consolas" panose="020B0609020204030204" pitchFamily="49" charset="0"/>
              </a:rPr>
              <a:t> = 0 then 1 else 0 end)::float a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, sum(case when </a:t>
            </a:r>
            <a:r>
              <a:rPr lang="en-US" sz="1100" dirty="0" err="1">
                <a:latin typeface="Consolas" panose="020B0609020204030204" pitchFamily="49" charset="0"/>
              </a:rPr>
              <a:t>is_trial</a:t>
            </a:r>
            <a:r>
              <a:rPr lang="en-US" sz="1100" dirty="0">
                <a:latin typeface="Consolas" panose="020B0609020204030204" pitchFamily="49" charset="0"/>
              </a:rPr>
              <a:t> is not null then 1 else 0 end)::float b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-- </a:t>
            </a:r>
            <a:r>
              <a:rPr lang="ru-RU" sz="1100" dirty="0">
                <a:latin typeface="Consolas" panose="020B0609020204030204" pitchFamily="49" charset="0"/>
              </a:rPr>
              <a:t>Две строки выше — здесь немного подсчёт, не такой как в Задании 1, но результат тот же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date_trunc</a:t>
            </a:r>
            <a:r>
              <a:rPr lang="en-US" sz="1100" dirty="0">
                <a:latin typeface="Consolas" panose="020B0609020204030204" pitchFamily="49" charset="0"/>
              </a:rPr>
              <a:t>('year', 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as </a:t>
            </a:r>
            <a:r>
              <a:rPr lang="en-US" sz="1100" dirty="0" err="1">
                <a:latin typeface="Consolas" panose="020B0609020204030204" pitchFamily="49" charset="0"/>
              </a:rPr>
              <a:t>yyyy</a:t>
            </a:r>
            <a:r>
              <a:rPr lang="en-US" sz="1100" dirty="0">
                <a:latin typeface="Consolas" panose="020B0609020204030204" pitchFamily="49" charset="0"/>
              </a:rPr>
              <a:t> -- </a:t>
            </a:r>
            <a:r>
              <a:rPr lang="ru-RU" sz="1100" dirty="0">
                <a:latin typeface="Consolas" panose="020B0609020204030204" pitchFamily="49" charset="0"/>
              </a:rPr>
              <a:t>Все даты обрезаю по годам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Конкретно в данном случае строка выше не нужна, у нас и так все данные только за 2020-ый год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csu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left join </a:t>
            </a:r>
            <a:r>
              <a:rPr lang="en-US" sz="1100" dirty="0" err="1">
                <a:latin typeface="Consolas" panose="020B0609020204030204" pitchFamily="49" charset="0"/>
              </a:rPr>
              <a:t>skycinema.partner_dict</a:t>
            </a:r>
            <a:r>
              <a:rPr lang="en-US" sz="1100" dirty="0">
                <a:latin typeface="Consolas" panose="020B0609020204030204" pitchFamily="49" charset="0"/>
              </a:rPr>
              <a:t> pd -- </a:t>
            </a:r>
            <a:r>
              <a:rPr lang="ru-RU" sz="1100" dirty="0" err="1">
                <a:latin typeface="Consolas" panose="020B0609020204030204" pitchFamily="49" charset="0"/>
              </a:rPr>
              <a:t>Джойним</a:t>
            </a:r>
            <a:r>
              <a:rPr lang="ru-RU" sz="1100" dirty="0">
                <a:latin typeface="Consolas" panose="020B0609020204030204" pitchFamily="49" charset="0"/>
              </a:rPr>
              <a:t> таблицу, чтобы видеть названия партнёров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on </a:t>
            </a:r>
            <a:r>
              <a:rPr lang="en-US" sz="1100" dirty="0" err="1">
                <a:latin typeface="Consolas" panose="020B0609020204030204" pitchFamily="49" charset="0"/>
              </a:rPr>
              <a:t>csu.partner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pd.id_partner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where 1=1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and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 = '</a:t>
            </a:r>
            <a:r>
              <a:rPr lang="ru-RU" sz="1100" dirty="0">
                <a:latin typeface="Consolas" panose="020B0609020204030204" pitchFamily="49" charset="0"/>
              </a:rPr>
              <a:t>Первичная покупка'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-- </a:t>
            </a:r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r>
              <a:rPr lang="en-US" sz="1100" dirty="0">
                <a:latin typeface="Consolas" panose="020B0609020204030204" pitchFamily="49" charset="0"/>
              </a:rPr>
              <a:t> &lt;&gt; '</a:t>
            </a:r>
            <a:r>
              <a:rPr lang="ru-RU" sz="1100" dirty="0">
                <a:latin typeface="Consolas" panose="020B0609020204030204" pitchFamily="49" charset="0"/>
              </a:rPr>
              <a:t>Органическая покупка' 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-- Это мы сами привели клиента, это не партнёр. Нужно ли </a:t>
            </a:r>
            <a:r>
              <a:rPr lang="ru-RU" sz="1100" dirty="0" err="1">
                <a:latin typeface="Consolas" panose="020B0609020204030204" pitchFamily="49" charset="0"/>
              </a:rPr>
              <a:t>раскомментить</a:t>
            </a:r>
            <a:r>
              <a:rPr lang="ru-RU" sz="1100" dirty="0">
                <a:latin typeface="Consolas" panose="020B0609020204030204" pitchFamily="49" charset="0"/>
              </a:rPr>
              <a:t> строку выше?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group by </a:t>
            </a:r>
            <a:r>
              <a:rPr lang="en-US" sz="1100" dirty="0" err="1">
                <a:latin typeface="Consolas" panose="020B0609020204030204" pitchFamily="49" charset="0"/>
              </a:rPr>
              <a:t>yyyy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kvartal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order by </a:t>
            </a:r>
            <a:r>
              <a:rPr lang="en-US" sz="1100" dirty="0" err="1">
                <a:latin typeface="Consolas" panose="020B0609020204030204" pitchFamily="49" charset="0"/>
              </a:rPr>
              <a:t>yyyy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kvartal</a:t>
            </a:r>
            <a:r>
              <a:rPr lang="en-US" sz="1100" dirty="0">
                <a:latin typeface="Consolas" panose="020B0609020204030204" pitchFamily="49" charset="0"/>
              </a:rPr>
              <a:t>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r>
              <a:rPr lang="en-US" sz="1100" dirty="0">
                <a:latin typeface="Consolas" panose="020B0609020204030204" pitchFamily="49" charset="0"/>
              </a:rPr>
              <a:t> -- </a:t>
            </a:r>
            <a:r>
              <a:rPr lang="ru-RU" sz="1100" dirty="0">
                <a:latin typeface="Consolas" panose="020B0609020204030204" pitchFamily="49" charset="0"/>
              </a:rPr>
              <a:t>Сортировка по: дата/квартал/партнёр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) </a:t>
            </a:r>
            <a:r>
              <a:rPr lang="en-US" sz="1100" dirty="0">
                <a:latin typeface="Consolas" panose="020B0609020204030204" pitchFamily="49" charset="0"/>
              </a:rPr>
              <a:t>as q2</a:t>
            </a:r>
            <a:endParaRPr lang="ru-RU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3</a:t>
            </a:r>
            <a:r>
              <a:rPr lang="ru-RU" sz="2000" dirty="0"/>
              <a:t>. </a:t>
            </a:r>
            <a:r>
              <a:rPr lang="ru-RU" sz="2000"/>
              <a:t>Аномалия </a:t>
            </a:r>
            <a:r>
              <a:rPr lang="ru-RU" sz="2000" dirty="0"/>
              <a:t>в данных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latin typeface="Consolas" panose="020B0609020204030204" pitchFamily="49" charset="0"/>
              </a:rPr>
              <a:t>csu.user_id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csu.date_purchase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price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csu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left join </a:t>
            </a:r>
            <a:r>
              <a:rPr lang="en-US" sz="1100" dirty="0" err="1">
                <a:latin typeface="Consolas" panose="020B0609020204030204" pitchFamily="49" charset="0"/>
              </a:rPr>
              <a:t>skycinema.partner_dict</a:t>
            </a:r>
            <a:r>
              <a:rPr lang="en-US" sz="1100" dirty="0">
                <a:latin typeface="Consolas" panose="020B0609020204030204" pitchFamily="49" charset="0"/>
              </a:rPr>
              <a:t> pd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on </a:t>
            </a:r>
            <a:r>
              <a:rPr lang="en-US" sz="1100" dirty="0" err="1">
                <a:latin typeface="Consolas" panose="020B0609020204030204" pitchFamily="49" charset="0"/>
              </a:rPr>
              <a:t>csu.partner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pd.id_partner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where 1=1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is_trial</a:t>
            </a:r>
            <a:r>
              <a:rPr lang="en-US" sz="1100" dirty="0">
                <a:latin typeface="Consolas" panose="020B0609020204030204" pitchFamily="49" charset="0"/>
              </a:rPr>
              <a:t> = '-1'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&lt;&gt; price</a:t>
            </a:r>
          </a:p>
          <a:p>
            <a:pPr>
              <a:spcBef>
                <a:spcPts val="200"/>
              </a:spcBef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group by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latin typeface="Consolas" panose="020B0609020204030204" pitchFamily="49" charset="0"/>
              </a:rPr>
              <a:t>csu.user_id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csu.date_purchase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price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order by </a:t>
            </a:r>
            <a:r>
              <a:rPr lang="en-US" sz="1100" dirty="0" err="1">
                <a:latin typeface="Consolas" panose="020B0609020204030204" pitchFamily="49" charset="0"/>
              </a:rPr>
              <a:t>pd.name_partner</a:t>
            </a:r>
            <a:r>
              <a:rPr lang="en-US" sz="1100" dirty="0">
                <a:latin typeface="Consolas" panose="020B0609020204030204" pitchFamily="49" charset="0"/>
              </a:rPr>
              <a:t> desc, </a:t>
            </a:r>
            <a:r>
              <a:rPr lang="en-US" sz="1100" dirty="0" err="1">
                <a:latin typeface="Consolas" panose="020B0609020204030204" pitchFamily="49" charset="0"/>
              </a:rPr>
              <a:t>csu.user_id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-- </a:t>
            </a:r>
            <a:r>
              <a:rPr lang="ru-RU" sz="1100" dirty="0">
                <a:latin typeface="Consolas" panose="020B0609020204030204" pitchFamily="49" charset="0"/>
              </a:rPr>
              <a:t>Результат выполнения запроса: 14-строчный вывод</a:t>
            </a:r>
          </a:p>
        </p:txBody>
      </p:sp>
    </p:spTree>
    <p:extLst>
      <p:ext uri="{BB962C8B-B14F-4D97-AF65-F5344CB8AC3E}">
        <p14:creationId xmlns:p14="http://schemas.microsoft.com/office/powerpoint/2010/main" val="263946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4</a:t>
            </a:r>
            <a:r>
              <a:rPr lang="ru-RU" sz="2000" dirty="0"/>
              <a:t>. Конверсия в </a:t>
            </a:r>
            <a:r>
              <a:rPr lang="ru-RU" sz="2000" dirty="0" err="1"/>
              <a:t>автопродление</a:t>
            </a:r>
            <a:r>
              <a:rPr lang="ru-RU" sz="2000" dirty="0"/>
              <a:t> по партнёрам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  -- </a:t>
            </a:r>
            <a:r>
              <a:rPr lang="ru-RU" sz="1100" dirty="0">
                <a:latin typeface="Consolas" panose="020B0609020204030204" pitchFamily="49" charset="0"/>
              </a:rPr>
              <a:t>Этот запрос нужен только для того, чтобы посчитать Конверсию по двум столбцам, значения для которых просчитывались в следующем запросе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,pok_1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</a:t>
            </a:r>
            <a:r>
              <a:rPr lang="en-US" sz="1100" dirty="0" err="1">
                <a:latin typeface="Consolas" panose="020B0609020204030204" pitchFamily="49" charset="0"/>
              </a:rPr>
              <a:t>pok_ap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,</a:t>
            </a:r>
            <a:r>
              <a:rPr lang="en-US" sz="1100" dirty="0" err="1">
                <a:latin typeface="Consolas" panose="020B0609020204030204" pitchFamily="49" charset="0"/>
              </a:rPr>
              <a:t>pok_ap</a:t>
            </a:r>
            <a:r>
              <a:rPr lang="en-US" sz="1100" dirty="0">
                <a:latin typeface="Consolas" panose="020B0609020204030204" pitchFamily="49" charset="0"/>
              </a:rPr>
              <a:t>/pok_1 as </a:t>
            </a:r>
            <a:r>
              <a:rPr lang="en-US" sz="1100" dirty="0" err="1">
                <a:latin typeface="Consolas" panose="020B0609020204030204" pitchFamily="49" charset="0"/>
              </a:rPr>
              <a:t>konv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from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(select -- </a:t>
            </a:r>
            <a:r>
              <a:rPr lang="ru-RU" sz="1100" dirty="0">
                <a:latin typeface="Consolas" panose="020B0609020204030204" pitchFamily="49" charset="0"/>
              </a:rPr>
              <a:t>В этом запросе считаем кол-во Бесплатных перв. покупок и </a:t>
            </a:r>
            <a:r>
              <a:rPr lang="ru-RU" sz="1100" dirty="0" err="1">
                <a:latin typeface="Consolas" panose="020B0609020204030204" pitchFamily="49" charset="0"/>
              </a:rPr>
              <a:t>Автопродлений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  </a:t>
            </a:r>
            <a:r>
              <a:rPr lang="en-US" sz="1100" dirty="0" err="1">
                <a:latin typeface="Consolas" panose="020B0609020204030204" pitchFamily="49" charset="0"/>
              </a:rPr>
              <a:t>pd.name_partner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, sum(case when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='</a:t>
            </a:r>
            <a:r>
              <a:rPr lang="ru-RU" sz="1100" dirty="0">
                <a:latin typeface="Consolas" panose="020B0609020204030204" pitchFamily="49" charset="0"/>
              </a:rPr>
              <a:t>Первичная покупка' </a:t>
            </a:r>
            <a:r>
              <a:rPr lang="en-US" sz="1100" dirty="0">
                <a:latin typeface="Consolas" panose="020B0609020204030204" pitchFamily="49" charset="0"/>
              </a:rPr>
              <a:t>then 1 else 0 end)::float as pok_1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, sum(case when </a:t>
            </a:r>
            <a:r>
              <a:rPr lang="en-US" sz="1100" dirty="0" err="1">
                <a:latin typeface="Consolas" panose="020B0609020204030204" pitchFamily="49" charset="0"/>
              </a:rPr>
              <a:t>t_unik.min_dp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csu.date_purchase</a:t>
            </a:r>
            <a:r>
              <a:rPr lang="en-US" sz="1100" dirty="0">
                <a:latin typeface="Consolas" panose="020B0609020204030204" pitchFamily="49" charset="0"/>
              </a:rPr>
              <a:t> then 1 else 0 end)::float as </a:t>
            </a:r>
            <a:r>
              <a:rPr lang="en-US" sz="1100" dirty="0" err="1">
                <a:latin typeface="Consolas" panose="020B0609020204030204" pitchFamily="49" charset="0"/>
              </a:rPr>
              <a:t>pok_ap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-- </a:t>
            </a:r>
            <a:r>
              <a:rPr lang="ru-RU" sz="1100" dirty="0">
                <a:latin typeface="Consolas" panose="020B0609020204030204" pitchFamily="49" charset="0"/>
              </a:rPr>
              <a:t>Равенство «</a:t>
            </a:r>
            <a:r>
              <a:rPr lang="en-US" sz="1100" dirty="0" err="1">
                <a:latin typeface="Consolas" panose="020B0609020204030204" pitchFamily="49" charset="0"/>
              </a:rPr>
              <a:t>t_unik.min_dp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csu.date_purchase</a:t>
            </a:r>
            <a:r>
              <a:rPr lang="en-US" sz="1100" dirty="0">
                <a:latin typeface="Consolas" panose="020B0609020204030204" pitchFamily="49" charset="0"/>
              </a:rPr>
              <a:t>» — </a:t>
            </a:r>
            <a:r>
              <a:rPr lang="ru-RU" sz="1100" dirty="0">
                <a:latin typeface="Consolas" panose="020B0609020204030204" pitchFamily="49" charset="0"/>
              </a:rPr>
              <a:t>минимальные даты и только </a:t>
            </a:r>
            <a:r>
              <a:rPr lang="ru-RU" sz="1100" dirty="0" err="1">
                <a:latin typeface="Consolas" panose="020B0609020204030204" pitchFamily="49" charset="0"/>
              </a:rPr>
              <a:t>Автопродления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csu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left join </a:t>
            </a:r>
            <a:r>
              <a:rPr lang="en-US" sz="1100" dirty="0" err="1">
                <a:latin typeface="Consolas" panose="020B0609020204030204" pitchFamily="49" charset="0"/>
              </a:rPr>
              <a:t>skycinema.partner_dict</a:t>
            </a:r>
            <a:r>
              <a:rPr lang="en-US" sz="1100" dirty="0">
                <a:latin typeface="Consolas" panose="020B0609020204030204" pitchFamily="49" charset="0"/>
              </a:rPr>
              <a:t> pd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on </a:t>
            </a:r>
            <a:r>
              <a:rPr lang="en-US" sz="1100" dirty="0" err="1">
                <a:latin typeface="Consolas" panose="020B0609020204030204" pitchFamily="49" charset="0"/>
              </a:rPr>
              <a:t>csu.partner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pd.id_partner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left join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(select -- </a:t>
            </a:r>
            <a:r>
              <a:rPr lang="ru-RU" sz="1100" dirty="0">
                <a:latin typeface="Consolas" panose="020B0609020204030204" pitchFamily="49" charset="0"/>
              </a:rPr>
              <a:t>В этом запросе мы берём только </a:t>
            </a:r>
            <a:r>
              <a:rPr lang="ru-RU" sz="1100" dirty="0" err="1">
                <a:latin typeface="Consolas" panose="020B0609020204030204" pitchFamily="49" charset="0"/>
              </a:rPr>
              <a:t>Автопродления</a:t>
            </a:r>
            <a:r>
              <a:rPr lang="ru-RU" sz="1100" dirty="0">
                <a:latin typeface="Consolas" panose="020B0609020204030204" pitchFamily="49" charset="0"/>
              </a:rPr>
              <a:t> и вытягиваем для них минимальные даты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                -- Суть в том, что </a:t>
            </a:r>
            <a:r>
              <a:rPr lang="ru-RU" sz="1100" dirty="0" err="1">
                <a:latin typeface="Consolas" panose="020B0609020204030204" pitchFamily="49" charset="0"/>
              </a:rPr>
              <a:t>автопродлений</a:t>
            </a:r>
            <a:r>
              <a:rPr lang="ru-RU" sz="1100" dirty="0">
                <a:latin typeface="Consolas" panose="020B0609020204030204" pitchFamily="49" charset="0"/>
              </a:rPr>
              <a:t> может быть несколько, нам нужно только одно для каждого </a:t>
            </a:r>
            <a:r>
              <a:rPr lang="ru-RU" sz="1100" dirty="0" err="1">
                <a:latin typeface="Consolas" panose="020B0609020204030204" pitchFamily="49" charset="0"/>
              </a:rPr>
              <a:t>айдишника</a:t>
            </a:r>
            <a:endParaRPr lang="ru-RU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                </a:t>
            </a:r>
            <a:r>
              <a:rPr lang="en-US" sz="1100" dirty="0">
                <a:latin typeface="Consolas" panose="020B0609020204030204" pitchFamily="49" charset="0"/>
              </a:rPr>
              <a:t>distinct(</a:t>
            </a:r>
            <a:r>
              <a:rPr lang="en-US" sz="1100" dirty="0" err="1">
                <a:latin typeface="Consolas" panose="020B0609020204030204" pitchFamily="49" charset="0"/>
              </a:rPr>
              <a:t>user_id</a:t>
            </a:r>
            <a:r>
              <a:rPr lang="en-US" sz="1100" dirty="0">
                <a:latin typeface="Consolas" panose="020B0609020204030204" pitchFamily="49" charset="0"/>
              </a:rPr>
              <a:t>) as </a:t>
            </a:r>
            <a:r>
              <a:rPr lang="en-US" sz="1100" dirty="0" err="1">
                <a:latin typeface="Consolas" panose="020B0609020204030204" pitchFamily="49" charset="0"/>
              </a:rPr>
              <a:t>unik_user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MIN(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as </a:t>
            </a:r>
            <a:r>
              <a:rPr lang="en-US" sz="1100" dirty="0" err="1">
                <a:latin typeface="Consolas" panose="020B0609020204030204" pitchFamily="49" charset="0"/>
              </a:rPr>
              <a:t>min_dp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where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='</a:t>
            </a:r>
            <a:r>
              <a:rPr lang="ru-RU" sz="1100" dirty="0" err="1">
                <a:latin typeface="Consolas" panose="020B0609020204030204" pitchFamily="49" charset="0"/>
              </a:rPr>
              <a:t>Автопродление</a:t>
            </a:r>
            <a:r>
              <a:rPr lang="ru-RU" sz="1100" dirty="0">
                <a:latin typeface="Consolas" panose="020B0609020204030204" pitchFamily="49" charset="0"/>
              </a:rPr>
              <a:t>'</a:t>
            </a:r>
          </a:p>
          <a:p>
            <a:pPr>
              <a:spcBef>
                <a:spcPts val="200"/>
              </a:spcBef>
            </a:pPr>
            <a:r>
              <a:rPr lang="ru-RU" sz="1100" dirty="0">
                <a:latin typeface="Consolas" panose="020B0609020204030204" pitchFamily="49" charset="0"/>
              </a:rPr>
              <a:t>                            </a:t>
            </a:r>
            <a:r>
              <a:rPr lang="en-US" sz="1100" dirty="0">
                <a:latin typeface="Consolas" panose="020B0609020204030204" pitchFamily="49" charset="0"/>
              </a:rPr>
              <a:t>group by </a:t>
            </a:r>
            <a:r>
              <a:rPr lang="en-US" sz="1100" dirty="0" err="1">
                <a:latin typeface="Consolas" panose="020B0609020204030204" pitchFamily="49" charset="0"/>
              </a:rPr>
              <a:t>user_id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debit_kind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    ) </a:t>
            </a:r>
            <a:r>
              <a:rPr lang="en-US" sz="1100" dirty="0" err="1">
                <a:latin typeface="Consolas" panose="020B0609020204030204" pitchFamily="49" charset="0"/>
              </a:rPr>
              <a:t>t_unik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on </a:t>
            </a:r>
            <a:r>
              <a:rPr lang="en-US" sz="1100" dirty="0" err="1">
                <a:latin typeface="Consolas" panose="020B0609020204030204" pitchFamily="49" charset="0"/>
              </a:rPr>
              <a:t>csu.user_id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t_unik.unik_user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group by </a:t>
            </a:r>
            <a:r>
              <a:rPr lang="en-US" sz="1100" dirty="0" err="1">
                <a:latin typeface="Consolas" panose="020B0609020204030204" pitchFamily="49" charset="0"/>
              </a:rPr>
              <a:t>pd.name_partner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) 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order by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r>
              <a:rPr lang="en-US" sz="1100" dirty="0">
                <a:latin typeface="Consolas" panose="020B0609020204030204" pitchFamily="49" charset="0"/>
              </a:rPr>
              <a:t> -- </a:t>
            </a:r>
            <a:r>
              <a:rPr lang="ru-RU" sz="1100" dirty="0">
                <a:latin typeface="Consolas" panose="020B0609020204030204" pitchFamily="49" charset="0"/>
              </a:rPr>
              <a:t>Сортируем по Партнёрам</a:t>
            </a:r>
          </a:p>
          <a:p>
            <a:pPr>
              <a:spcBef>
                <a:spcPts val="200"/>
              </a:spcBef>
            </a:pPr>
            <a:endParaRPr lang="ru-RU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9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314A-7406-4B6F-85D5-CFA78B5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78297"/>
            <a:ext cx="10821725" cy="914400"/>
          </a:xfrm>
        </p:spPr>
        <p:txBody>
          <a:bodyPr>
            <a:normAutofit/>
          </a:bodyPr>
          <a:lstStyle/>
          <a:p>
            <a:r>
              <a:rPr lang="ru-RU" sz="4000" dirty="0"/>
              <a:t>5—9</a:t>
            </a:r>
            <a:r>
              <a:rPr lang="ru-RU" sz="2000" dirty="0"/>
              <a:t>. </a:t>
            </a:r>
            <a:r>
              <a:rPr lang="ru-RU" sz="2000" dirty="0" err="1"/>
              <a:t>Ретеншен</a:t>
            </a:r>
            <a:r>
              <a:rPr lang="ru-RU" sz="2000" dirty="0"/>
              <a:t> по платным периодам. Один запрос для всех заданий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82397-9630-4BCF-8332-31018303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1722"/>
            <a:ext cx="11115923" cy="5295568"/>
          </a:xfrm>
        </p:spPr>
        <p:txBody>
          <a:bodyPr anchor="t">
            <a:normAutofit fontScale="92500" lnSpcReduction="20000"/>
          </a:bodyPr>
          <a:lstStyle/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select t2.*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from(select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t1.name_partner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rn_1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2  then 1 else 0 end)::float  rn_2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3  then 1 else 0 end)::float  rn_3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4  then 1 else 0 end)::float  rn_4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5  then 1 else 0 end)::float  rn_5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6  then 1 else 0 end)::float  rn_6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&gt; 6  then 1 else 0 end)::float  rn_7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2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r_2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3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4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5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r_5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6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r_6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&gt; 6  then 1 else 0 end)::float / 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1 else 0 end)::float  r_7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1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else 0 end)::float  amt_1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2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amt_2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3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4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5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amt_5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= 6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amt_6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,sum(case when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r>
              <a:rPr lang="en-US" sz="1100" dirty="0">
                <a:latin typeface="Consolas" panose="020B0609020204030204" pitchFamily="49" charset="0"/>
              </a:rPr>
              <a:t> &gt; 6  then </a:t>
            </a:r>
            <a:r>
              <a:rPr lang="en-US" sz="1100" dirty="0" err="1">
                <a:latin typeface="Consolas" panose="020B0609020204030204" pitchFamily="49" charset="0"/>
              </a:rPr>
              <a:t>amt_payment</a:t>
            </a:r>
            <a:r>
              <a:rPr lang="en-US" sz="1100" dirty="0">
                <a:latin typeface="Consolas" panose="020B0609020204030204" pitchFamily="49" charset="0"/>
              </a:rPr>
              <a:t>  else 0 end)::float  amt_7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from (select a.*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, </a:t>
            </a:r>
            <a:r>
              <a:rPr lang="en-US" sz="1100" dirty="0" err="1">
                <a:latin typeface="Consolas" panose="020B0609020204030204" pitchFamily="49" charset="0"/>
              </a:rPr>
              <a:t>name_partner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, </a:t>
            </a:r>
            <a:r>
              <a:rPr lang="en-US" sz="1100" dirty="0" err="1">
                <a:latin typeface="Consolas" panose="020B0609020204030204" pitchFamily="49" charset="0"/>
              </a:rPr>
              <a:t>row_number</a:t>
            </a:r>
            <a:r>
              <a:rPr lang="en-US" sz="1100" dirty="0">
                <a:latin typeface="Consolas" panose="020B0609020204030204" pitchFamily="49" charset="0"/>
              </a:rPr>
              <a:t>() over (partition by </a:t>
            </a:r>
            <a:r>
              <a:rPr lang="en-US" sz="1100" dirty="0" err="1">
                <a:latin typeface="Consolas" panose="020B0609020204030204" pitchFamily="49" charset="0"/>
              </a:rPr>
              <a:t>user_id</a:t>
            </a:r>
            <a:r>
              <a:rPr lang="en-US" sz="1100" dirty="0">
                <a:latin typeface="Consolas" panose="020B0609020204030204" pitchFamily="49" charset="0"/>
              </a:rPr>
              <a:t> order by </a:t>
            </a:r>
            <a:r>
              <a:rPr lang="en-US" sz="1100" dirty="0" err="1">
                <a:latin typeface="Consolas" panose="020B0609020204030204" pitchFamily="49" charset="0"/>
              </a:rPr>
              <a:t>date_purchase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rn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from </a:t>
            </a:r>
            <a:r>
              <a:rPr lang="en-US" sz="1100" dirty="0" err="1">
                <a:latin typeface="Consolas" panose="020B0609020204030204" pitchFamily="49" charset="0"/>
              </a:rPr>
              <a:t>skycinema.client_sign_up</a:t>
            </a:r>
            <a:r>
              <a:rPr lang="en-US" sz="1100" dirty="0">
                <a:latin typeface="Consolas" panose="020B0609020204030204" pitchFamily="49" charset="0"/>
              </a:rPr>
              <a:t> a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left join </a:t>
            </a:r>
            <a:r>
              <a:rPr lang="en-US" sz="1100" dirty="0" err="1">
                <a:latin typeface="Consolas" panose="020B0609020204030204" pitchFamily="49" charset="0"/>
              </a:rPr>
              <a:t>skycinema.partner_dict</a:t>
            </a:r>
            <a:r>
              <a:rPr lang="en-US" sz="1100" dirty="0">
                <a:latin typeface="Consolas" panose="020B0609020204030204" pitchFamily="49" charset="0"/>
              </a:rPr>
              <a:t> b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    on </a:t>
            </a:r>
            <a:r>
              <a:rPr lang="en-US" sz="1100" dirty="0" err="1">
                <a:latin typeface="Consolas" panose="020B0609020204030204" pitchFamily="49" charset="0"/>
              </a:rPr>
              <a:t>a.partner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b.id_partner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    where </a:t>
            </a:r>
            <a:r>
              <a:rPr lang="en-US" sz="1100" dirty="0" err="1">
                <a:latin typeface="Consolas" panose="020B0609020204030204" pitchFamily="49" charset="0"/>
              </a:rPr>
              <a:t>is_trial</a:t>
            </a:r>
            <a:r>
              <a:rPr lang="en-US" sz="1100" dirty="0">
                <a:latin typeface="Consolas" panose="020B0609020204030204" pitchFamily="49" charset="0"/>
              </a:rPr>
              <a:t> != 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    ) t1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group by  t1.name_partner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order by  t1.name_partner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      ) t2</a:t>
            </a:r>
            <a:endParaRPr lang="ru-RU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455F5-5A6B-4242-995A-2460C190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жизни пользователей.</a:t>
            </a:r>
            <a:br>
              <a:rPr lang="ru-RU" dirty="0"/>
            </a:br>
            <a:r>
              <a:rPr lang="ru-RU" dirty="0"/>
              <a:t>Платные и бесплатные периоды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15BF2-4D4C-4123-B929-C5346B05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Варианты появления новых пользователей:</a:t>
            </a:r>
            <a:br>
              <a:rPr lang="ru-RU" sz="2800" dirty="0"/>
            </a:br>
            <a:r>
              <a:rPr lang="ru-RU" sz="2800" dirty="0"/>
              <a:t>		Партнёры и Органические покупки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Два типа первичной покупки (14 дней)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/>
              <a:t>Переход на </a:t>
            </a:r>
            <a:r>
              <a:rPr lang="ru-RU" sz="2800" dirty="0" err="1"/>
              <a:t>автопродление</a:t>
            </a:r>
            <a:endParaRPr lang="ru-RU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800" dirty="0" err="1"/>
              <a:t>Лайфтайм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4C2C6D0-1877-43CF-9F7E-4B23115C1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505565"/>
              </p:ext>
            </p:extLst>
          </p:nvPr>
        </p:nvGraphicFramePr>
        <p:xfrm>
          <a:off x="840259" y="543697"/>
          <a:ext cx="7002163" cy="5577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38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D917A-9CFA-4312-AEA8-49A68DCC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процента по месяцам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F133AEF-FB49-4A33-BC10-0DD5A87D3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16184"/>
              </p:ext>
            </p:extLst>
          </p:nvPr>
        </p:nvGraphicFramePr>
        <p:xfrm>
          <a:off x="677863" y="2218414"/>
          <a:ext cx="8596312" cy="382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001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64781-62D5-4E30-A7BD-45090370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кварталам для разных партнёров за 2020 год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81226F-4CF6-4F29-8491-CC6DDC087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62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7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82DB0-597B-4016-BDA1-7DE20CF2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Аномалия</a:t>
            </a:r>
            <a:br>
              <a:rPr lang="en-US" dirty="0"/>
            </a:br>
            <a:r>
              <a:rPr lang="en-US" dirty="0"/>
              <a:t>11 </a:t>
            </a:r>
            <a:r>
              <a:rPr lang="ru-RU" dirty="0"/>
              <a:t>пользователей, 14 платежей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6D3C49E-67B4-4063-8890-BD098ABC5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47010"/>
              </p:ext>
            </p:extLst>
          </p:nvPr>
        </p:nvGraphicFramePr>
        <p:xfrm>
          <a:off x="677334" y="2148211"/>
          <a:ext cx="827722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8277120" imgH="3876853" progId="Excel.Sheet.12">
                  <p:embed/>
                </p:oleObj>
              </mc:Choice>
              <mc:Fallback>
                <p:oleObj name="Worksheet" r:id="rId3" imgW="8277120" imgH="38768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2148211"/>
                        <a:ext cx="8277225" cy="387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3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39CB6-AE70-4A19-BEB5-114443B3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Конверсия по партнёрам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81A48C8-A072-414C-AD37-F86397CB9E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109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DF168-9123-4534-A040-1568C78A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</a:t>
            </a:r>
            <a:r>
              <a:rPr lang="ru-RU" dirty="0"/>
              <a:t> по платным периодам</a:t>
            </a:r>
            <a:br>
              <a:rPr lang="ru-RU" dirty="0"/>
            </a:br>
            <a:r>
              <a:rPr lang="ru-RU" dirty="0"/>
              <a:t>Средний </a:t>
            </a:r>
            <a:r>
              <a:rPr lang="en-US" dirty="0"/>
              <a:t>LT =</a:t>
            </a:r>
            <a:r>
              <a:rPr lang="ru-RU" dirty="0"/>
              <a:t> 1,35</a:t>
            </a:r>
            <a:endParaRPr lang="ru-RU" dirty="0">
              <a:highlight>
                <a:srgbClr val="FF0000"/>
              </a:highlight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07F2C5D-0E49-40B9-BB68-6CFC96085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367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797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947B7-F819-4F56-B52C-72B9BEC9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</a:t>
            </a:r>
            <a:r>
              <a:rPr lang="ru-RU" dirty="0"/>
              <a:t> для банков и для операторов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AC7BC7A-B03B-4A7D-AB58-E262A33567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199082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2001</Words>
  <Application>Microsoft Office PowerPoint</Application>
  <PresentationFormat>Широкоэкранный</PresentationFormat>
  <Paragraphs>196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Consolas</vt:lpstr>
      <vt:lpstr>Courier New</vt:lpstr>
      <vt:lpstr>Trebuchet MS</vt:lpstr>
      <vt:lpstr>Wingdings 3</vt:lpstr>
      <vt:lpstr>Аспект</vt:lpstr>
      <vt:lpstr>Лист Microsoft Excel</vt:lpstr>
      <vt:lpstr>Retention &amp; LT пользователей Скайсинема</vt:lpstr>
      <vt:lpstr>Процесс жизни пользователей. Платные и бесплатные периоды</vt:lpstr>
      <vt:lpstr>Презентация PowerPoint</vt:lpstr>
      <vt:lpstr>Распределение процента по месяцам</vt:lpstr>
      <vt:lpstr>По кварталам для разных партнёров за 2020 год</vt:lpstr>
      <vt:lpstr>Аномалия 11 пользователей, 14 платежей</vt:lpstr>
      <vt:lpstr>Конверсия по партнёрам</vt:lpstr>
      <vt:lpstr>Retention по платным периодам Средний LT = 1,35</vt:lpstr>
      <vt:lpstr>Retention для банков и для операторов</vt:lpstr>
      <vt:lpstr>Лайфтайм. По партнёрам и усреднённый</vt:lpstr>
      <vt:lpstr>LTV gross. По партнёрам</vt:lpstr>
      <vt:lpstr>Чистый LTV. На основе файла «Артефакт-2»</vt:lpstr>
      <vt:lpstr>Выводы</vt:lpstr>
      <vt:lpstr>1а. Исследуйте выборку: какой процент первичных покупок бесплатный</vt:lpstr>
      <vt:lpstr>1б. Постройте распределение процента по месяцам</vt:lpstr>
      <vt:lpstr>2. Постройте график процента платных... по кварталам для партнёров</vt:lpstr>
      <vt:lpstr>3. Аномалия в данных </vt:lpstr>
      <vt:lpstr>4. Конверсия в автопродление по партнёрам</vt:lpstr>
      <vt:lpstr>5—9. Ретеншен по платным периодам. Один запрос для всех заданий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&amp; LT пользователей Скайсинема</dc:title>
  <dc:creator>Эдуард Сгибнев</dc:creator>
  <cp:lastModifiedBy>Эдуард Сгибнев</cp:lastModifiedBy>
  <cp:revision>14</cp:revision>
  <dcterms:created xsi:type="dcterms:W3CDTF">2021-09-09T11:42:33Z</dcterms:created>
  <dcterms:modified xsi:type="dcterms:W3CDTF">2021-10-26T17:27:01Z</dcterms:modified>
</cp:coreProperties>
</file>