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45ED37-F654-4F48-87A6-85E19C7359D1}">
  <a:tblStyle styleId="{9745ED37-F654-4F48-87A6-85E19C7359D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c01c4ce2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c01c4ce2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c01c4ce2f_6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c01c4ce2f_6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c01c4ce2f_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c01c4ce2f_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c01c4ce2f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c01c4ce2f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c01c4ce2f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c01c4ce2f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c01c4ce2f_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c01c4ce2f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c01c4ce2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c01c4ce2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c01c4ce2f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c01c4ce2f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258575"/>
            <a:ext cx="8520600" cy="14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SKYBET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24800" y="2671275"/>
            <a:ext cx="4496400" cy="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Футбольный турнир</a:t>
            </a:r>
            <a:endParaRPr sz="2700"/>
          </a:p>
        </p:txBody>
      </p:sp>
      <p:sp>
        <p:nvSpPr>
          <p:cNvPr id="88" name="Google Shape;88;p13"/>
          <p:cNvSpPr txBox="1"/>
          <p:nvPr/>
        </p:nvSpPr>
        <p:spPr>
          <a:xfrm>
            <a:off x="6918050" y="3609075"/>
            <a:ext cx="1914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  Команда №6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Дина Бек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Дмитрий Захаров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Эдуард Сгибнев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Екатерина Углева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40"/>
              <a:t>Содержание</a:t>
            </a:r>
            <a:endParaRPr sz="244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Матрица вероятностей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Дерево этапов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Формулы вероятностей победы команд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Алгоритм расчёта ставок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Расчёт прибыли конторы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63" y="304800"/>
            <a:ext cx="8516281" cy="44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4294967295" type="title"/>
          </p:nvPr>
        </p:nvSpPr>
        <p:spPr>
          <a:xfrm>
            <a:off x="756300" y="158675"/>
            <a:ext cx="807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Дерево этапов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10273" t="0"/>
          <a:stretch/>
        </p:blipFill>
        <p:spPr>
          <a:xfrm>
            <a:off x="1166375" y="731375"/>
            <a:ext cx="6551952" cy="4107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7800" y="581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40"/>
              <a:t>Формулы вероятности на победу команды №1</a:t>
            </a:r>
            <a:endParaRPr sz="244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00" y="3153325"/>
            <a:ext cx="8839200" cy="1035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921" r="0" t="0"/>
          <a:stretch/>
        </p:blipFill>
        <p:spPr>
          <a:xfrm>
            <a:off x="1332825" y="1478900"/>
            <a:ext cx="6413200" cy="15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18"/>
          <p:cNvGraphicFramePr/>
          <p:nvPr/>
        </p:nvGraphicFramePr>
        <p:xfrm>
          <a:off x="232938" y="101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{9745ED37-F654-4F48-87A6-85E19C7359D1}</a:tableStyleId>
              </a:tblPr>
              <a:tblGrid>
                <a:gridCol w="940525"/>
                <a:gridCol w="474025"/>
                <a:gridCol w="1426500"/>
                <a:gridCol w="664525"/>
                <a:gridCol w="937675"/>
                <a:gridCol w="622200"/>
                <a:gridCol w="744875"/>
                <a:gridCol w="560800"/>
                <a:gridCol w="1069125"/>
                <a:gridCol w="1025275"/>
              </a:tblGrid>
              <a:tr h="70607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Команда</a:t>
                      </a:r>
                      <a:endParaRPr sz="16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1 этап</a:t>
                      </a:r>
                      <a:endParaRPr sz="18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Полуфинал</a:t>
                      </a:r>
                      <a:endParaRPr sz="18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Финал</a:t>
                      </a:r>
                      <a:endParaRPr sz="18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Победа</a:t>
                      </a:r>
                      <a:endParaRPr sz="18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k=1/p</a:t>
                      </a:r>
                      <a:endParaRPr sz="18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94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VS</a:t>
                      </a:r>
                      <a:endParaRPr sz="16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Коэф</a:t>
                      </a:r>
                      <a:endParaRPr sz="16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VS</a:t>
                      </a:r>
                      <a:endParaRPr sz="16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Коэф</a:t>
                      </a:r>
                      <a:endParaRPr sz="16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VS</a:t>
                      </a:r>
                      <a:endParaRPr sz="16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Коэф</a:t>
                      </a:r>
                      <a:endParaRPr sz="16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VS</a:t>
                      </a:r>
                      <a:endParaRPr sz="16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Коэф</a:t>
                      </a:r>
                      <a:endParaRPr sz="16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vMerge="1"/>
              </a:tr>
              <a:tr h="331700">
                <a:tc rowSpan="8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1</a:t>
                      </a:r>
                      <a:endParaRPr b="1" sz="18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8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2</a:t>
                      </a:r>
                      <a:endParaRPr b="1" sz="18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8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0,27</a:t>
                      </a:r>
                      <a:endParaRPr sz="18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3</a:t>
                      </a:r>
                      <a:endParaRPr b="1" sz="18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8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0,071</a:t>
                      </a:r>
                      <a:endParaRPr sz="18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5</a:t>
                      </a:r>
                      <a:endParaRPr b="1" sz="16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8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0,02</a:t>
                      </a:r>
                      <a:endParaRPr sz="18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9</a:t>
                      </a:r>
                      <a:endParaRPr b="1" sz="11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8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0,004</a:t>
                      </a:r>
                      <a:endParaRPr sz="18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8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222,871</a:t>
                      </a:r>
                      <a:endParaRPr sz="18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700">
                <a:tc vMerge="1"/>
                <a:tc vMerge="1"/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10</a:t>
                      </a:r>
                      <a:endParaRPr b="1" sz="11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31700">
                <a:tc vMerge="1"/>
                <a:tc vMerge="1"/>
                <a:tc vMerge="1"/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6</a:t>
                      </a:r>
                      <a:endParaRPr b="1" sz="16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11</a:t>
                      </a:r>
                      <a:endParaRPr b="1" sz="11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31700">
                <a:tc vMerge="1"/>
                <a:tc vMerge="1"/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12</a:t>
                      </a:r>
                      <a:endParaRPr b="1" sz="11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31700">
                <a:tc vMerge="1"/>
                <a:tc vMerge="1"/>
                <a:tc vMerge="1"/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4</a:t>
                      </a:r>
                      <a:endParaRPr b="1" sz="18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7</a:t>
                      </a:r>
                      <a:endParaRPr b="1" sz="16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13</a:t>
                      </a:r>
                      <a:endParaRPr b="1" sz="11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31700">
                <a:tc vMerge="1"/>
                <a:tc vMerge="1"/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14</a:t>
                      </a:r>
                      <a:endParaRPr b="1" sz="11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31700">
                <a:tc vMerge="1"/>
                <a:tc vMerge="1"/>
                <a:tc vMerge="1"/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8</a:t>
                      </a:r>
                      <a:endParaRPr b="1" sz="16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15</a:t>
                      </a:r>
                      <a:endParaRPr b="1" sz="11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31700">
                <a:tc vMerge="1"/>
                <a:tc vMerge="1"/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16</a:t>
                      </a:r>
                      <a:endParaRPr b="1" sz="11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sp>
        <p:nvSpPr>
          <p:cNvPr id="122" name="Google Shape;122;p18"/>
          <p:cNvSpPr txBox="1"/>
          <p:nvPr/>
        </p:nvSpPr>
        <p:spPr>
          <a:xfrm>
            <a:off x="232925" y="313300"/>
            <a:ext cx="867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Результат расчета для первой команды</a:t>
            </a:r>
            <a:endParaRPr b="1" sz="2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работы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Вывод вероятностей и коэффициентов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/>
              <a:t>Расчёт урезанного коэффициента, различные варианты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Прибыль конторы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725" y="1117850"/>
            <a:ext cx="5916524" cy="34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/>
              <a:t>Больше подкрутим коэффициент — больше заработаем</a:t>
            </a:r>
            <a:endParaRPr sz="1700"/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