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8" r:id="rId4"/>
    <p:sldId id="257" r:id="rId5"/>
    <p:sldId id="261" r:id="rId6"/>
    <p:sldId id="263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D6431"/>
    <a:srgbClr val="ED5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/>
    <p:restoredTop sz="95304"/>
  </p:normalViewPr>
  <p:slideViewPr>
    <p:cSldViewPr snapToGrid="0" snapToObjects="1">
      <p:cViewPr varScale="1">
        <p:scale>
          <a:sx n="113" d="100"/>
          <a:sy n="113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5\CASE%205\&#1050;&#1077;&#1080;&#774;&#1089;%205%20&#1040;&#1041;%20&#1090;&#1077;&#1089;&#109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5\CASE%205\&#1050;&#1077;&#1080;&#774;&#1089;%205%20&#1040;&#1041;%20&#1090;&#1077;&#1089;&#109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/>
              <a:t>По</a:t>
            </a:r>
            <a:r>
              <a:rPr lang="ru-RU" sz="1800" baseline="0"/>
              <a:t> </a:t>
            </a:r>
            <a:r>
              <a:rPr lang="ru-RU" sz="1800"/>
              <a:t>продукту</a:t>
            </a:r>
            <a:endParaRPr lang="en-GB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0C-D74E-8E7F-216B7BAF61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0C-D74E-8E7F-216B7BAF61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0C-D74E-8E7F-216B7BAF61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0C-D74E-8E7F-216B7BAF61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Выводы!$A$5:$A$8</c:f>
              <c:strCache>
                <c:ptCount val="4"/>
                <c:pt idx="0">
                  <c:v>Std Bundle</c:v>
                </c:pt>
                <c:pt idx="1">
                  <c:v>Platinum Bundle</c:v>
                </c:pt>
                <c:pt idx="2">
                  <c:v>Gold Bundle</c:v>
                </c:pt>
                <c:pt idx="3">
                  <c:v>Bundle Limited</c:v>
                </c:pt>
              </c:strCache>
            </c:strRef>
          </c:cat>
          <c:val>
            <c:numRef>
              <c:f>Выводы!$B$5:$B$8</c:f>
              <c:numCache>
                <c:formatCode>General</c:formatCode>
                <c:ptCount val="4"/>
                <c:pt idx="0">
                  <c:v>5123</c:v>
                </c:pt>
                <c:pt idx="1">
                  <c:v>3393</c:v>
                </c:pt>
                <c:pt idx="2">
                  <c:v>3504</c:v>
                </c:pt>
                <c:pt idx="3">
                  <c:v>2169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0C-D74E-8E7F-216B7BAF61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По типам уведомлений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16-2A4B-82E7-8D985E561A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16-2A4B-82E7-8D985E561A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Выводы!$A$3:$A$4</c:f>
              <c:strCache>
                <c:ptCount val="2"/>
                <c:pt idx="0">
                  <c:v>пуш-уведомления</c:v>
                </c:pt>
                <c:pt idx="1">
                  <c:v>смс</c:v>
                </c:pt>
              </c:strCache>
            </c:strRef>
          </c:cat>
          <c:val>
            <c:numRef>
              <c:f>Выводы!$B$3:$B$4</c:f>
              <c:numCache>
                <c:formatCode>General</c:formatCode>
                <c:ptCount val="2"/>
                <c:pt idx="0">
                  <c:v>6737</c:v>
                </c:pt>
                <c:pt idx="1">
                  <c:v>6586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16-2A4B-82E7-8D985E561A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7DD4-9597-4F48-A6FB-4A24861F690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AC31A-997F-3D4F-97BC-CD0C5ED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B29-AB89-EE45-83F0-B5D3A722C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CB9D-0C09-424E-BB46-320E9DC49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66CE-47C6-934A-85AA-CEB81F03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FB99-E33D-AD4D-855C-67ABBF165591}" type="datetime1">
              <a:rPr lang="en-GB" smtClean="0"/>
              <a:t>01/10/2021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F46D-10B7-3444-A0BB-A0CD39AB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7151-0BA6-A04D-9961-8EE478AF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9423-462F-1A46-AEB2-297A6B8A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26E82-365E-F347-B12A-B8C3413A2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B7A0-CD3E-CE43-9CA7-8705EEFF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4564-D6B9-444C-84E2-1D7E00A93EB9}" type="datetime1">
              <a:rPr lang="en-GB" smtClean="0"/>
              <a:t>01/10/2021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B0F7-9F08-1844-B9BB-646F9519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71FA-55CF-794C-BFC9-5310B569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D2113-91A0-BD4D-9AE4-68CE2BF7B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8A1D4-2BAB-EC4D-BBDC-B5B1EED4B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8A1E-0555-DB40-BD2F-749922A7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2E-9A91-2146-8FE8-A42CA1D7922E}" type="datetime1">
              <a:rPr lang="en-GB" smtClean="0"/>
              <a:t>01/10/2021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E40C-92A4-2644-95DE-CDE07F44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E9CB-61EA-CF4D-9E00-4EE7368A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9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F11C-A3E2-DB43-A70D-FFC2AEE3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DB5D-FADC-F94E-8DA0-F85D96DC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3BF1-F6C9-8142-AD81-127D3917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9DEF-0A34-3341-A175-CF7145BE1F38}" type="datetime1">
              <a:rPr lang="en-GB" smtClean="0"/>
              <a:t>01/10/2021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0F00-0342-A04B-A107-7FA3B52B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1CBD-F9CC-F140-BB74-CC839C36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7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40B5-8255-D547-A72B-E05668DE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42D3-A159-4F4A-9AD5-AF9AEF9F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FB9F3-6392-AB42-98CC-7CF14722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008C-01E6-D04B-B605-AAECB59A0A00}" type="datetime1">
              <a:rPr lang="en-GB" smtClean="0"/>
              <a:t>01/10/2021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1DE8E-B588-6642-BC7F-9075123D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FDF52-87A3-3D41-B6F0-66055CA8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81CC-810D-C444-AAE5-3788C884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7ECA-262D-5542-B101-6EDEAC133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1FFFE-4908-A14B-AB7E-EE4F5D235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37273-309A-AB40-BDD7-78A3DA31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BED1-195D-6E46-B527-88388A84F261}" type="datetime1">
              <a:rPr lang="en-GB" smtClean="0"/>
              <a:t>01/10/2021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7D8B4-54C2-0147-8822-BFF9C81B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4E7FC-A9B2-9E4B-80CC-864C0C49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F021-8D31-E748-9A3A-2A1AD35F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69F5-9BE4-8044-8742-936EA8062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F98E5-1564-C043-B7FC-6A9629845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2615E-DE74-974A-A186-A763D695F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35DEF-85E8-2F41-BD06-127D19A1F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C5B28-C10E-0E47-B823-4B6CA0F5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C10-A211-E340-B263-5D1FBF0B8DE9}" type="datetime1">
              <a:rPr lang="en-GB" smtClean="0"/>
              <a:t>01/10/2021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B23E6-1060-094F-95BD-0D3B7444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D9EF0-6CBF-0E48-90B7-D7A8E0B8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D642-5EC4-DA40-82E3-D569943A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96517-AEA5-B946-815D-C3358759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7392-FC72-DC45-8E9A-4B09076CE332}" type="datetime1">
              <a:rPr lang="en-GB" smtClean="0"/>
              <a:t>01/10/2021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D2BAD-8A00-C248-9307-F8F9B349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4DB8B-5117-4A4B-B715-8A3F4DC3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428E0-ACFB-B742-BD14-A708E28D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95F6-F28A-A84D-BA49-BFA365C8FE20}" type="datetime1">
              <a:rPr lang="en-GB" smtClean="0"/>
              <a:t>01/10/2021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BA136-6FD3-EB4F-AF7E-9A30514A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E94AB-89F1-F04B-B57D-E8400DA9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708F-701E-3D4F-AC83-36C1DAAB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FABB-6434-8C43-8C86-740B1A4E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A82DF-619D-C444-850C-4B79B1D61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9A780-8256-F549-BF2D-69B445D7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F16-1E40-6048-87A6-4DF15161B175}" type="datetime1">
              <a:rPr lang="en-GB" smtClean="0"/>
              <a:t>01/10/2021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AE97E-E1D8-B34C-BE20-BFEB99DA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C025-C24E-D745-932C-8F48C147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5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F41-7D58-3B4A-B1E0-FA34A47A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C753B-0CD8-1A47-A0B6-654D80324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7921D-B382-D14D-88AF-6CC9658EB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C790-B73F-6340-8944-894E5FF6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067-B3E8-6F45-A5AD-A13FEDFACE50}" type="datetime1">
              <a:rPr lang="en-GB" smtClean="0"/>
              <a:t>01/10/2021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23C29-BF77-004B-B33E-679C3292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EFF9A-B804-EE41-8CBE-2D3AD125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1F9F1-B3D7-E241-87A1-09102F66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9882E-8DF4-7B4C-BDEE-9525A3AC6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736B-4CE1-ED4E-B8B0-8DD34242C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AD531-1B54-B04A-9274-359482328707}" type="datetime1">
              <a:rPr lang="en-GB" smtClean="0"/>
              <a:t>01/10/2021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9F60-4AF6-8D40-8DD2-8E97C09E4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87D6-B7E9-E84D-9F8D-C2A9D652B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2E279-C7FE-DE47-B85E-D9CDA387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7DAE-E007-474C-96E7-9B0659BA4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Skymusic</a:t>
            </a:r>
            <a:r>
              <a:rPr lang="en-US" dirty="0"/>
              <a:t> Bundle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0F767-98BD-1B45-8ABC-B5359171C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4995"/>
          </a:xfrm>
        </p:spPr>
        <p:txBody>
          <a:bodyPr/>
          <a:lstStyle/>
          <a:p>
            <a:r>
              <a:rPr lang="en-US" dirty="0"/>
              <a:t>AB-test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323FF-14AA-484D-86FE-2B6D8EB9D447}"/>
              </a:ext>
            </a:extLst>
          </p:cNvPr>
          <p:cNvSpPr txBox="1"/>
          <p:nvPr/>
        </p:nvSpPr>
        <p:spPr>
          <a:xfrm>
            <a:off x="8522208" y="4352544"/>
            <a:ext cx="2145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Команда №6</a:t>
            </a:r>
          </a:p>
          <a:p>
            <a:r>
              <a:rPr lang="ru-RU" dirty="0">
                <a:latin typeface="+mj-lt"/>
              </a:rPr>
              <a:t>Дина Бек</a:t>
            </a:r>
          </a:p>
          <a:p>
            <a:r>
              <a:rPr lang="ru-RU" dirty="0">
                <a:latin typeface="+mj-lt"/>
              </a:rPr>
              <a:t>Дмитрий Захаров</a:t>
            </a:r>
          </a:p>
          <a:p>
            <a:r>
              <a:rPr lang="ru-RU" dirty="0">
                <a:latin typeface="+mj-lt"/>
              </a:rPr>
              <a:t>Эдуард Сгибнев</a:t>
            </a:r>
          </a:p>
          <a:p>
            <a:r>
              <a:rPr lang="ru-RU" dirty="0">
                <a:latin typeface="+mj-lt"/>
              </a:rPr>
              <a:t>Екатерина Углева</a:t>
            </a:r>
            <a:endParaRPr lang="en-US" dirty="0">
              <a:latin typeface="+mj-lt"/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AFEB8CDB-61EC-1E45-91AF-A8F0D6B8C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29585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8925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9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32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B464-7044-714C-B819-31B754BA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CA859-2A18-784C-860B-60D96E63386B}"/>
              </a:ext>
            </a:extLst>
          </p:cNvPr>
          <p:cNvSpPr txBox="1"/>
          <p:nvPr/>
        </p:nvSpPr>
        <p:spPr>
          <a:xfrm>
            <a:off x="838200" y="1564422"/>
            <a:ext cx="10707624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err="1">
                <a:latin typeface="+mj-lt"/>
              </a:rPr>
              <a:t>BundlLimited</a:t>
            </a:r>
            <a:r>
              <a:rPr lang="ru-RU" dirty="0">
                <a:latin typeface="+mj-lt"/>
              </a:rPr>
              <a:t>: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при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ошибке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в</a:t>
            </a:r>
            <a:r>
              <a:rPr lang="en-US" dirty="0">
                <a:latin typeface="+mj-lt"/>
              </a:rPr>
              <a:t> 5% </a:t>
            </a:r>
            <a:r>
              <a:rPr lang="en-US" dirty="0" err="1">
                <a:latin typeface="+mj-lt"/>
              </a:rPr>
              <a:t>эффективность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двух типов уведомлений </a:t>
            </a:r>
            <a:r>
              <a:rPr lang="en-US" dirty="0" err="1">
                <a:latin typeface="+mj-lt"/>
              </a:rPr>
              <a:t>схожа</a:t>
            </a:r>
            <a:endParaRPr lang="en-US" dirty="0"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err="1">
                <a:latin typeface="+mj-lt"/>
              </a:rPr>
              <a:t>GoldBundle</a:t>
            </a:r>
            <a:r>
              <a:rPr lang="ru-RU" dirty="0">
                <a:latin typeface="+mj-lt"/>
              </a:rPr>
              <a:t>: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при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ошибке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в</a:t>
            </a:r>
            <a:r>
              <a:rPr lang="en-US" dirty="0">
                <a:latin typeface="+mj-lt"/>
              </a:rPr>
              <a:t> 5% </a:t>
            </a:r>
            <a:r>
              <a:rPr lang="en-US" dirty="0" err="1">
                <a:latin typeface="+mj-lt"/>
              </a:rPr>
              <a:t>смс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эффективнее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пуш-уведомлений</a:t>
            </a:r>
            <a:r>
              <a:rPr lang="en-US" dirty="0">
                <a:latin typeface="+mj-lt"/>
              </a:rPr>
              <a:t>	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+mj-lt"/>
              </a:rPr>
              <a:t>Platinum</a:t>
            </a:r>
            <a:r>
              <a:rPr lang="ru-RU" b="1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Bundle</a:t>
            </a:r>
            <a:r>
              <a:rPr lang="ru-RU" dirty="0">
                <a:latin typeface="+mj-lt"/>
              </a:rPr>
              <a:t>:</a:t>
            </a: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при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ошибке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в</a:t>
            </a:r>
            <a:r>
              <a:rPr lang="en-US" dirty="0">
                <a:latin typeface="+mj-lt"/>
              </a:rPr>
              <a:t> 5% </a:t>
            </a:r>
            <a:r>
              <a:rPr lang="en-US" dirty="0" err="1">
                <a:latin typeface="+mj-lt"/>
              </a:rPr>
              <a:t>смс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эффективнее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пуш-уведомлений</a:t>
            </a:r>
            <a:r>
              <a:rPr lang="en-US" dirty="0">
                <a:latin typeface="+mj-lt"/>
              </a:rPr>
              <a:t>	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+mj-lt"/>
              </a:rPr>
              <a:t>Std Bundle</a:t>
            </a:r>
            <a:r>
              <a:rPr lang="ru-RU" dirty="0">
                <a:latin typeface="+mj-lt"/>
              </a:rPr>
              <a:t>:</a:t>
            </a: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при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ошибке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в</a:t>
            </a:r>
            <a:r>
              <a:rPr lang="en-US" dirty="0">
                <a:latin typeface="+mj-lt"/>
              </a:rPr>
              <a:t> 5% </a:t>
            </a:r>
            <a:r>
              <a:rPr lang="en-US" dirty="0" err="1">
                <a:latin typeface="+mj-lt"/>
              </a:rPr>
              <a:t>пуш</a:t>
            </a:r>
            <a:r>
              <a:rPr lang="ru-RU" dirty="0">
                <a:latin typeface="+mj-lt"/>
              </a:rPr>
              <a:t>-уведомления</a:t>
            </a: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эффективнее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смс</a:t>
            </a:r>
            <a:endParaRPr lang="en-US" dirty="0"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b="1" dirty="0">
                <a:latin typeface="+mj-lt"/>
              </a:rPr>
              <a:t>АВ-тест</a:t>
            </a:r>
            <a:r>
              <a:rPr lang="ru-RU" dirty="0">
                <a:latin typeface="+mj-lt"/>
              </a:rPr>
              <a:t> проведен не верно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dirty="0"/>
              <a:t>										</a:t>
            </a:r>
            <a:endParaRPr lang="en-US" dirty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2B762-E0B5-8B4C-A111-9F687563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BC687CC4-B94B-C945-BB65-C5129C6F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1664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384600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75773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710564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35858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3631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Исследования данных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Распределение юзеров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Результаты АВ-теста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Рекомендации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Выводы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7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82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7C62-EC95-E64E-82FD-6E66915E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547A-BC1C-CD41-BB40-F75A21EE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Исследование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Распределение юзеров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Результаты АВ-тестов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Рекомендации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Выводы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671E7-574D-2746-8116-20293135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B4F8A03-ED57-F94E-B3AB-38754ACD3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8956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8925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9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30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00C8-6AE8-5949-A012-B51AB192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Исследования данных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05F48-3155-134D-9320-CBED0698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6D902-94DF-A147-BD57-4D62D91B7B64}"/>
              </a:ext>
            </a:extLst>
          </p:cNvPr>
          <p:cNvSpPr txBox="1"/>
          <p:nvPr/>
        </p:nvSpPr>
        <p:spPr>
          <a:xfrm>
            <a:off x="5455834" y="2145792"/>
            <a:ext cx="1608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Ошибки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B3340-EA8F-A142-A88B-3193B6CB12C2}"/>
              </a:ext>
            </a:extLst>
          </p:cNvPr>
          <p:cNvSpPr txBox="1"/>
          <p:nvPr/>
        </p:nvSpPr>
        <p:spPr>
          <a:xfrm>
            <a:off x="2674505" y="3633216"/>
            <a:ext cx="133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1 рода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DC4B8-5D4D-214C-9D43-F87F646CDAA3}"/>
              </a:ext>
            </a:extLst>
          </p:cNvPr>
          <p:cNvSpPr txBox="1"/>
          <p:nvPr/>
        </p:nvSpPr>
        <p:spPr>
          <a:xfrm>
            <a:off x="8359025" y="3633216"/>
            <a:ext cx="133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2 рода</a:t>
            </a:r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F33BBD-DF98-A349-A5D6-B4DC66CFCFE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50336" y="2730567"/>
            <a:ext cx="2809565" cy="98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F03069-A953-5644-BCAE-636741B10EF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259901" y="2730567"/>
            <a:ext cx="2766038" cy="90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82F2EE-4EF2-0C4A-AE72-231B293A8FDA}"/>
              </a:ext>
            </a:extLst>
          </p:cNvPr>
          <p:cNvSpPr txBox="1"/>
          <p:nvPr/>
        </p:nvSpPr>
        <p:spPr>
          <a:xfrm>
            <a:off x="2158794" y="4217991"/>
            <a:ext cx="236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мы </a:t>
            </a:r>
            <a:r>
              <a:rPr lang="ru-RU" u="sng" dirty="0"/>
              <a:t>исключаем</a:t>
            </a:r>
            <a:r>
              <a:rPr lang="ru-RU" dirty="0"/>
              <a:t> юзера, который подходит для нашего АВ-теста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1F09ED-7ECB-1144-9606-F972ACB43B22}"/>
              </a:ext>
            </a:extLst>
          </p:cNvPr>
          <p:cNvSpPr txBox="1"/>
          <p:nvPr/>
        </p:nvSpPr>
        <p:spPr>
          <a:xfrm>
            <a:off x="7843314" y="4240730"/>
            <a:ext cx="236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мы </a:t>
            </a:r>
            <a:r>
              <a:rPr lang="ru-RU" u="sng" dirty="0"/>
              <a:t>включаем</a:t>
            </a:r>
            <a:r>
              <a:rPr lang="ru-RU" dirty="0"/>
              <a:t> юзера, который не подходит для нашего АВ-теста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CC4F9-DE1D-D948-89CE-3A98C5B4F8B7}"/>
              </a:ext>
            </a:extLst>
          </p:cNvPr>
          <p:cNvSpPr/>
          <p:nvPr/>
        </p:nvSpPr>
        <p:spPr>
          <a:xfrm>
            <a:off x="7510272" y="3429000"/>
            <a:ext cx="2987040" cy="217932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0F3A4F5-1CBC-8546-A844-6A2B287B7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65792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384600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75773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710564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35858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3631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Исследования данных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Распределение юзеров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Результаты АВ-теста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Рекомендации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Выводы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94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1781-FBD5-E747-A113-ED6DAA69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юзеров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920FA22-7462-8D41-BF21-55B9756F7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452242"/>
              </p:ext>
            </p:extLst>
          </p:nvPr>
        </p:nvGraphicFramePr>
        <p:xfrm>
          <a:off x="975360" y="1956858"/>
          <a:ext cx="5038619" cy="3651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6890271-12B5-BA49-AB95-73F89AE2E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605448"/>
              </p:ext>
            </p:extLst>
          </p:nvPr>
        </p:nvGraphicFramePr>
        <p:xfrm>
          <a:off x="6178020" y="1956858"/>
          <a:ext cx="4746012" cy="3736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FD42E-16C9-2D4C-A7DD-BAAD304F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5FBCB-3A9D-FE4C-9617-E410A0DA1E8B}"/>
              </a:ext>
            </a:extLst>
          </p:cNvPr>
          <p:cNvSpPr txBox="1"/>
          <p:nvPr/>
        </p:nvSpPr>
        <p:spPr>
          <a:xfrm>
            <a:off x="4913838" y="5874490"/>
            <a:ext cx="2253181" cy="369332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Всего </a:t>
            </a:r>
            <a:r>
              <a:rPr lang="ru-RU"/>
              <a:t>юзеров 11 754 </a:t>
            </a:r>
            <a:endParaRPr lang="en-US" dirty="0"/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F883F993-6CE4-6946-910B-A4E5F6856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97823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384600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75773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710564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35858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3631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Исследования данных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Распределение юзеров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Результаты АВ-теста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Рекомендации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Выводы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85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3BE6-01A2-4D4F-99D0-54BF39C8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 Bundle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54619-0CAB-8F44-9EC7-DB452432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AC3932-1F8E-194D-99BA-BB20FE5F4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99195"/>
              </p:ext>
            </p:extLst>
          </p:nvPr>
        </p:nvGraphicFramePr>
        <p:xfrm>
          <a:off x="838200" y="1426464"/>
          <a:ext cx="10317480" cy="4929888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5438498">
                  <a:extLst>
                    <a:ext uri="{9D8B030D-6E8A-4147-A177-3AD203B41FA5}">
                      <a16:colId xmlns:a16="http://schemas.microsoft.com/office/drawing/2014/main" val="3798267089"/>
                    </a:ext>
                  </a:extLst>
                </a:gridCol>
                <a:gridCol w="2439491">
                  <a:extLst>
                    <a:ext uri="{9D8B030D-6E8A-4147-A177-3AD203B41FA5}">
                      <a16:colId xmlns:a16="http://schemas.microsoft.com/office/drawing/2014/main" val="1407118880"/>
                    </a:ext>
                  </a:extLst>
                </a:gridCol>
                <a:gridCol w="2439491">
                  <a:extLst>
                    <a:ext uri="{9D8B030D-6E8A-4147-A177-3AD203B41FA5}">
                      <a16:colId xmlns:a16="http://schemas.microsoft.com/office/drawing/2014/main" val="4236465511"/>
                    </a:ext>
                  </a:extLst>
                </a:gridCol>
              </a:tblGrid>
              <a:tr h="4040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Двухвыборочный </a:t>
                      </a:r>
                      <a:r>
                        <a:rPr lang="en-GB" sz="1800" u="none" strike="noStrike">
                          <a:effectLst/>
                        </a:rPr>
                        <a:t>z-</a:t>
                      </a:r>
                      <a:r>
                        <a:rPr lang="ru-RU" sz="1800" u="none" strike="noStrike">
                          <a:effectLst/>
                        </a:rPr>
                        <a:t>тест для средних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123134"/>
                  </a:ext>
                </a:extLst>
              </a:tr>
              <a:tr h="43102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00476"/>
                  </a:ext>
                </a:extLst>
              </a:tr>
              <a:tr h="43102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Пуш-уведомления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СМС-уведомления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04140"/>
                  </a:ext>
                </a:extLst>
              </a:tr>
              <a:tr h="40408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Среднее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0.356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830895"/>
                  </a:ext>
                </a:extLst>
              </a:tr>
              <a:tr h="40408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Известная дисперсия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0.229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0.218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295179"/>
                  </a:ext>
                </a:extLst>
              </a:tr>
              <a:tr h="40408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Наблюдения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2460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2794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98602"/>
                  </a:ext>
                </a:extLst>
              </a:tr>
              <a:tr h="40408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Гипотетическая разность средних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415585"/>
                  </a:ext>
                </a:extLst>
              </a:tr>
              <a:tr h="40408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z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2.564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65069"/>
                  </a:ext>
                </a:extLst>
              </a:tr>
              <a:tr h="40408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P(Z&lt;=z) </a:t>
                      </a:r>
                      <a:r>
                        <a:rPr lang="ru-RU" sz="1800" u="none" strike="noStrike">
                          <a:effectLst/>
                        </a:rPr>
                        <a:t>одностороннее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669181"/>
                  </a:ext>
                </a:extLst>
              </a:tr>
              <a:tr h="40408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z </a:t>
                      </a:r>
                      <a:r>
                        <a:rPr lang="ru-RU" sz="1800" u="none" strike="noStrike">
                          <a:effectLst/>
                        </a:rPr>
                        <a:t>критическое одностороннее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-</a:t>
                      </a:r>
                      <a:r>
                        <a:rPr lang="en-GB" sz="1800" u="none" strike="noStrike" dirty="0">
                          <a:effectLst/>
                        </a:rPr>
                        <a:t>1.645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960327"/>
                  </a:ext>
                </a:extLst>
              </a:tr>
              <a:tr h="40408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P(Z&lt;=z) </a:t>
                      </a:r>
                      <a:r>
                        <a:rPr lang="ru-RU" sz="1800" u="none" strike="noStrike">
                          <a:effectLst/>
                        </a:rPr>
                        <a:t>двухстороннее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0.010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369129"/>
                  </a:ext>
                </a:extLst>
              </a:tr>
              <a:tr h="43102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z </a:t>
                      </a:r>
                      <a:r>
                        <a:rPr lang="ru-RU" sz="1800" u="none" strike="noStrike">
                          <a:effectLst/>
                        </a:rPr>
                        <a:t>критическое двухстороннее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1.960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308770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F8AFE37-6140-3F44-9848-976E9E511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0953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384600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75773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710564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35858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3631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Исследования данных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Распределение юзеров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Результаты АВ-теста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Рекомендации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Выводы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9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3BE6-01A2-4D4F-99D0-54BF39C8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Gold Bundle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3D349-8955-F34A-BFA0-0A7921EA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C1B681-162F-8347-A17B-7B1B680F0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96563"/>
              </p:ext>
            </p:extLst>
          </p:nvPr>
        </p:nvGraphicFramePr>
        <p:xfrm>
          <a:off x="838200" y="1438656"/>
          <a:ext cx="10427209" cy="4917696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5496337">
                  <a:extLst>
                    <a:ext uri="{9D8B030D-6E8A-4147-A177-3AD203B41FA5}">
                      <a16:colId xmlns:a16="http://schemas.microsoft.com/office/drawing/2014/main" val="233730659"/>
                    </a:ext>
                  </a:extLst>
                </a:gridCol>
                <a:gridCol w="2465436">
                  <a:extLst>
                    <a:ext uri="{9D8B030D-6E8A-4147-A177-3AD203B41FA5}">
                      <a16:colId xmlns:a16="http://schemas.microsoft.com/office/drawing/2014/main" val="2856760167"/>
                    </a:ext>
                  </a:extLst>
                </a:gridCol>
                <a:gridCol w="2465436">
                  <a:extLst>
                    <a:ext uri="{9D8B030D-6E8A-4147-A177-3AD203B41FA5}">
                      <a16:colId xmlns:a16="http://schemas.microsoft.com/office/drawing/2014/main" val="2474952839"/>
                    </a:ext>
                  </a:extLst>
                </a:gridCol>
              </a:tblGrid>
              <a:tr h="40309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err="1">
                          <a:effectLst/>
                        </a:rPr>
                        <a:t>Двухвыборочный</a:t>
                      </a:r>
                      <a:r>
                        <a:rPr lang="ru-RU" sz="1800" u="none" strike="noStrike" dirty="0">
                          <a:effectLst/>
                        </a:rPr>
                        <a:t> </a:t>
                      </a:r>
                      <a:r>
                        <a:rPr lang="en-GB" sz="1800" u="none" strike="noStrike" dirty="0">
                          <a:effectLst/>
                        </a:rPr>
                        <a:t>z-</a:t>
                      </a:r>
                      <a:r>
                        <a:rPr lang="ru-RU" sz="1800" u="none" strike="noStrike" dirty="0">
                          <a:effectLst/>
                        </a:rPr>
                        <a:t>тест для средних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89713"/>
                  </a:ext>
                </a:extLst>
              </a:tr>
              <a:tr h="42996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154230"/>
                  </a:ext>
                </a:extLst>
              </a:tr>
              <a:tr h="429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err="1">
                          <a:effectLst/>
                        </a:rPr>
                        <a:t>Пуш</a:t>
                      </a:r>
                      <a:r>
                        <a:rPr lang="ru-RU" sz="1800" u="none" strike="noStrike" dirty="0">
                          <a:effectLst/>
                        </a:rPr>
                        <a:t>-уведомления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СМС-уведомления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25572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Среднее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0.771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0.920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240759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Известная дисперсия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0.177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0.076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524561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Наблюдения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1887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1677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143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Гипотетическая разность средних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616311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z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-12.749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620798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P(Z&lt;=z) </a:t>
                      </a:r>
                      <a:r>
                        <a:rPr lang="ru-RU" sz="1800" u="none" strike="noStrike">
                          <a:effectLst/>
                        </a:rPr>
                        <a:t>одностороннее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275332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z </a:t>
                      </a:r>
                      <a:r>
                        <a:rPr lang="ru-RU" sz="1800" u="none" strike="noStrike">
                          <a:effectLst/>
                        </a:rPr>
                        <a:t>критическое одностороннее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-</a:t>
                      </a:r>
                      <a:r>
                        <a:rPr lang="en-GB" sz="1800" u="none" strike="noStrike" dirty="0">
                          <a:effectLst/>
                        </a:rPr>
                        <a:t>1.645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222236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P(Z&lt;=z) </a:t>
                      </a:r>
                      <a:r>
                        <a:rPr lang="ru-RU" sz="1800" u="none" strike="noStrike">
                          <a:effectLst/>
                        </a:rPr>
                        <a:t>двухстороннее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095651"/>
                  </a:ext>
                </a:extLst>
              </a:tr>
              <a:tr h="42996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z </a:t>
                      </a:r>
                      <a:r>
                        <a:rPr lang="ru-RU" sz="1800" u="none" strike="noStrike" dirty="0">
                          <a:effectLst/>
                        </a:rPr>
                        <a:t>критическое двухстороннее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1.960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550850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7F8ECFF1-4B7C-4E40-8BFA-777FD0977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63213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384600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75773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710564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35858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3631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Исследования данных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Распределение юзеров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Результаты АВ-теста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Рекомендации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Выводы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12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F343-5A23-5D4A-BA94-F26D902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Platinum Bundle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936411-5A6B-5940-A814-C333977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3AD20F-5A31-DE41-A670-E94062F5A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56943"/>
              </p:ext>
            </p:extLst>
          </p:nvPr>
        </p:nvGraphicFramePr>
        <p:xfrm>
          <a:off x="838200" y="1450849"/>
          <a:ext cx="10299192" cy="4905507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5428858">
                  <a:extLst>
                    <a:ext uri="{9D8B030D-6E8A-4147-A177-3AD203B41FA5}">
                      <a16:colId xmlns:a16="http://schemas.microsoft.com/office/drawing/2014/main" val="2545760437"/>
                    </a:ext>
                  </a:extLst>
                </a:gridCol>
                <a:gridCol w="2435167">
                  <a:extLst>
                    <a:ext uri="{9D8B030D-6E8A-4147-A177-3AD203B41FA5}">
                      <a16:colId xmlns:a16="http://schemas.microsoft.com/office/drawing/2014/main" val="2639629174"/>
                    </a:ext>
                  </a:extLst>
                </a:gridCol>
                <a:gridCol w="2435167">
                  <a:extLst>
                    <a:ext uri="{9D8B030D-6E8A-4147-A177-3AD203B41FA5}">
                      <a16:colId xmlns:a16="http://schemas.microsoft.com/office/drawing/2014/main" val="3309060080"/>
                    </a:ext>
                  </a:extLst>
                </a:gridCol>
              </a:tblGrid>
              <a:tr h="402091"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Двухвыборочный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z-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тест для средних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46466"/>
                  </a:ext>
                </a:extLst>
              </a:tr>
              <a:tr h="42889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en-GB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389980"/>
                  </a:ext>
                </a:extLst>
              </a:tr>
              <a:tr h="42889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en-GB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err="1">
                          <a:effectLst/>
                        </a:rPr>
                        <a:t>Пуш</a:t>
                      </a:r>
                      <a:r>
                        <a:rPr lang="ru-RU" sz="1800" u="none" strike="noStrike" dirty="0">
                          <a:effectLst/>
                        </a:rPr>
                        <a:t>-уведомления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СМС-уведомления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315097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Среднее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0.765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0.799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6257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Известная дисперсия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0.180</a:t>
                      </a:r>
                      <a:endParaRPr lang="en-GB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0.161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963917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8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Наблюдения</a:t>
                      </a:r>
                      <a:endParaRPr lang="ru-RU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en-GB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1648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951322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Гипотетическая разность средних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en-GB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928612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z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-2.461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299341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P(Z&lt;=z) 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одностороннее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0.007</a:t>
                      </a:r>
                      <a:endParaRPr lang="en-GB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965692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z 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критическое одностороннее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1.645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341143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P(Z&lt;=z) 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двухстороннее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0.014</a:t>
                      </a:r>
                      <a:endParaRPr lang="en-GB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945683"/>
                  </a:ext>
                </a:extLst>
              </a:tr>
              <a:tr h="4288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z 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критическое двухстороннее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1.960</a:t>
                      </a:r>
                      <a:endParaRPr lang="en-GB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en-GB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97864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0D66B0A3-F1CB-AC4E-B84A-B5707E591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02435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384600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75773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710564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35858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3631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Исследования данных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Распределение юзеров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Результаты АВ-теста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Рекомендации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Выводы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41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057F-0FEB-F24D-98D6-53780CD6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Limited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1F67C2-1453-5149-A9E6-65308C73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B238AD-ADC0-A341-8B1D-EA1A6F603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94972"/>
              </p:ext>
            </p:extLst>
          </p:nvPr>
        </p:nvGraphicFramePr>
        <p:xfrm>
          <a:off x="838200" y="1511808"/>
          <a:ext cx="10402825" cy="4844544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5536267">
                  <a:extLst>
                    <a:ext uri="{9D8B030D-6E8A-4147-A177-3AD203B41FA5}">
                      <a16:colId xmlns:a16="http://schemas.microsoft.com/office/drawing/2014/main" val="3479931421"/>
                    </a:ext>
                  </a:extLst>
                </a:gridCol>
                <a:gridCol w="2433279">
                  <a:extLst>
                    <a:ext uri="{9D8B030D-6E8A-4147-A177-3AD203B41FA5}">
                      <a16:colId xmlns:a16="http://schemas.microsoft.com/office/drawing/2014/main" val="4145481945"/>
                    </a:ext>
                  </a:extLst>
                </a:gridCol>
                <a:gridCol w="2433279">
                  <a:extLst>
                    <a:ext uri="{9D8B030D-6E8A-4147-A177-3AD203B41FA5}">
                      <a16:colId xmlns:a16="http://schemas.microsoft.com/office/drawing/2014/main" val="3520951474"/>
                    </a:ext>
                  </a:extLst>
                </a:gridCol>
              </a:tblGrid>
              <a:tr h="39709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Двухвыборочный </a:t>
                      </a:r>
                      <a:r>
                        <a:rPr lang="en-GB" sz="2000" u="none" strike="noStrike">
                          <a:effectLst/>
                        </a:rPr>
                        <a:t>z-</a:t>
                      </a:r>
                      <a:r>
                        <a:rPr lang="ru-RU" sz="2000" u="none" strike="noStrike">
                          <a:effectLst/>
                        </a:rPr>
                        <a:t>тест для средних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14586"/>
                  </a:ext>
                </a:extLst>
              </a:tr>
              <a:tr h="4235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 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 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84437"/>
                  </a:ext>
                </a:extLst>
              </a:tr>
              <a:tr h="4235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 </a:t>
                      </a:r>
                      <a:endParaRPr lang="en-GB" sz="2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err="1">
                          <a:effectLst/>
                        </a:rPr>
                        <a:t>Пуш</a:t>
                      </a:r>
                      <a:r>
                        <a:rPr lang="ru-RU" sz="1800" u="none" strike="noStrike" dirty="0">
                          <a:effectLst/>
                        </a:rPr>
                        <a:t>-уведомления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СМС-уведомления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98990"/>
                  </a:ext>
                </a:extLst>
              </a:tr>
              <a:tr h="397094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u="none" strike="noStrike">
                          <a:effectLst/>
                        </a:rPr>
                        <a:t>Среднее (</a:t>
                      </a:r>
                      <a:r>
                        <a:rPr lang="en-GB" sz="2000" u="none" strike="noStrike">
                          <a:effectLst/>
                        </a:rPr>
                        <a:t>conversion)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0.710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0.697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747290"/>
                  </a:ext>
                </a:extLst>
              </a:tr>
              <a:tr h="397094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u="none" strike="noStrike">
                          <a:effectLst/>
                        </a:rPr>
                        <a:t>Известная дисперсия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0.206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0.211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583944"/>
                  </a:ext>
                </a:extLst>
              </a:tr>
              <a:tr h="397094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u="none" strike="noStrike">
                          <a:effectLst/>
                        </a:rPr>
                        <a:t>Наблюдения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1098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1103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89155"/>
                  </a:ext>
                </a:extLst>
              </a:tr>
              <a:tr h="397094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u="none" strike="noStrike">
                          <a:effectLst/>
                        </a:rPr>
                        <a:t>Гипотетическая разность средних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 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854744"/>
                  </a:ext>
                </a:extLst>
              </a:tr>
              <a:tr h="397094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z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0.678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 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023508"/>
                  </a:ext>
                </a:extLst>
              </a:tr>
              <a:tr h="397094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P(Z&lt;=z) </a:t>
                      </a:r>
                      <a:r>
                        <a:rPr lang="ru-RU" sz="2000" u="none" strike="noStrike" dirty="0">
                          <a:effectLst/>
                        </a:rPr>
                        <a:t>одностороннее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0.249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 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82320"/>
                  </a:ext>
                </a:extLst>
              </a:tr>
              <a:tr h="397094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z </a:t>
                      </a:r>
                      <a:r>
                        <a:rPr lang="ru-RU" sz="2000" u="none" strike="noStrike">
                          <a:effectLst/>
                        </a:rPr>
                        <a:t>критическое одностороннее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1.645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 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468213"/>
                  </a:ext>
                </a:extLst>
              </a:tr>
              <a:tr h="397094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P(Z&lt;=z) </a:t>
                      </a:r>
                      <a:r>
                        <a:rPr lang="ru-RU" sz="2000" u="none" strike="noStrike">
                          <a:effectLst/>
                        </a:rPr>
                        <a:t>двухстороннее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0.498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 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7645"/>
                  </a:ext>
                </a:extLst>
              </a:tr>
              <a:tr h="4235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z </a:t>
                      </a:r>
                      <a:r>
                        <a:rPr lang="ru-RU" sz="2000" u="none" strike="noStrike">
                          <a:effectLst/>
                        </a:rPr>
                        <a:t>критическое двухстороннее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1.960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 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018769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36A6397-2675-6D41-984A-DEE45DD5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9246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384600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75773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710564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35858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3631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Исследования данных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Распределение юзеров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Результаты АВ-теста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Рекомендации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Выводы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3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F0D1-42B1-0244-8071-3AFCDF2D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и рекомендации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22110-E5E4-844E-A0E9-2C257A58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E279-C7FE-DE47-B85E-D9CDA387B2C0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60F24-FB3B-414D-AB71-F10A9C109D84}"/>
              </a:ext>
            </a:extLst>
          </p:cNvPr>
          <p:cNvSpPr txBox="1"/>
          <p:nvPr/>
        </p:nvSpPr>
        <p:spPr>
          <a:xfrm>
            <a:off x="838200" y="1485682"/>
            <a:ext cx="105156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+mj-lt"/>
              </a:rPr>
              <a:t>Р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ассылка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на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каждого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пользователя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дублировалась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в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рамках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одного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ru-RU" dirty="0">
                <a:solidFill>
                  <a:prstClr val="black"/>
                </a:solidFill>
                <a:latin typeface="+mj-lt"/>
              </a:rPr>
              <a:t>продукта даже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при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успешной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покупке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prstClr val="black"/>
                </a:solidFill>
                <a:latin typeface="+mj-lt"/>
              </a:rPr>
              <a:t>Для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Gold Bundle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результаты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АВ</a:t>
            </a:r>
            <a:r>
              <a:rPr lang="ru-RU" dirty="0">
                <a:solidFill>
                  <a:prstClr val="black"/>
                </a:solidFill>
                <a:latin typeface="+mj-lt"/>
              </a:rPr>
              <a:t>-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тестирований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не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ru-RU" dirty="0">
                <a:solidFill>
                  <a:prstClr val="black"/>
                </a:solidFill>
                <a:latin typeface="+mj-lt"/>
              </a:rPr>
              <a:t>корректны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потому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что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добавляется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дополнительный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фактор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в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виде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уведомление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в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ВК 	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+mj-lt"/>
              </a:rPr>
              <a:t>П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редложение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по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акции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действовало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без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ограничения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срока</a:t>
            </a:r>
            <a:endParaRPr lang="en-US" dirty="0">
              <a:latin typeface="+mj-lt"/>
            </a:endParaRPr>
          </a:p>
        </p:txBody>
      </p:sp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id="{CF557FE5-E817-3C4B-81DF-2E547A13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23065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384600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75773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710564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35858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3631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Исследования данных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Распределение юзеров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Результаты АВ-теста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Рекомендации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Выводы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1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483</Words>
  <Application>Microsoft Office PowerPoint</Application>
  <PresentationFormat>Широкоэкранный</PresentationFormat>
  <Paragraphs>220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Skymusic Bundle Experiment</vt:lpstr>
      <vt:lpstr>Содержание</vt:lpstr>
      <vt:lpstr>Исследования данных</vt:lpstr>
      <vt:lpstr>Распределение юзеров</vt:lpstr>
      <vt:lpstr>Std Bundle</vt:lpstr>
      <vt:lpstr>Gold Bundle</vt:lpstr>
      <vt:lpstr>Platinum Bundle</vt:lpstr>
      <vt:lpstr>Bundle Limited</vt:lpstr>
      <vt:lpstr>Ошибки и рекомендации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Skymusic Bundle Experiment</dc:title>
  <dc:creator>Dina</dc:creator>
  <cp:lastModifiedBy>Эдуард Сгибнев</cp:lastModifiedBy>
  <cp:revision>7</cp:revision>
  <dcterms:created xsi:type="dcterms:W3CDTF">2021-09-29T13:26:28Z</dcterms:created>
  <dcterms:modified xsi:type="dcterms:W3CDTF">2021-10-01T12:20:25Z</dcterms:modified>
</cp:coreProperties>
</file>