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56" r:id="rId4"/>
    <p:sldId id="257" r:id="rId5"/>
    <p:sldId id="259" r:id="rId6"/>
    <p:sldId id="258"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OneDrive%20-%20Aero%20Operating%20LLC\Documents\Career%20Foundry\Rating%20final%20EX.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n-US"/>
              <a:t>Movie Ratings as a % of Total</a:t>
            </a:r>
          </a:p>
        </c:rich>
      </c:tx>
      <c:overlay val="0"/>
      <c:spPr>
        <a:noFill/>
        <a:ln>
          <a:noFill/>
        </a:ln>
        <a:effectLst/>
      </c:spPr>
    </c:title>
    <c:autoTitleDeleted val="0"/>
    <c:plotArea>
      <c:layout/>
      <c:pieChart>
        <c:varyColors val="1"/>
        <c:ser>
          <c:idx val="0"/>
          <c:order val="0"/>
          <c:explosion val="13"/>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131-4261-8F05-E7814D2EA8B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131-4261-8F05-E7814D2EA8B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131-4261-8F05-E7814D2EA8B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131-4261-8F05-E7814D2EA8B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131-4261-8F05-E7814D2EA8BB}"/>
              </c:ext>
            </c:extLst>
          </c:dPt>
          <c:dLbls>
            <c:spPr>
              <a:noFill/>
              <a:ln>
                <a:noFill/>
              </a:ln>
              <a:effectLst/>
            </c:spPr>
            <c:txPr>
              <a:bodyPr rot="0" vert="horz"/>
              <a:lstStyle/>
              <a:p>
                <a:pPr>
                  <a:defRPr/>
                </a:pPr>
                <a:endParaRPr lang="en-US"/>
              </a:p>
            </c:txPr>
            <c:dLblPos val="ct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'Rating final'!$A$11:$A$15</c:f>
              <c:strCache>
                <c:ptCount val="5"/>
                <c:pt idx="0">
                  <c:v>PG-13</c:v>
                </c:pt>
                <c:pt idx="1">
                  <c:v>NC-17</c:v>
                </c:pt>
                <c:pt idx="2">
                  <c:v>PG</c:v>
                </c:pt>
                <c:pt idx="3">
                  <c:v>R</c:v>
                </c:pt>
                <c:pt idx="4">
                  <c:v>G</c:v>
                </c:pt>
              </c:strCache>
            </c:strRef>
          </c:cat>
          <c:val>
            <c:numRef>
              <c:f>'Rating final'!$B$11:$B$15</c:f>
              <c:numCache>
                <c:formatCode>0%</c:formatCode>
                <c:ptCount val="5"/>
                <c:pt idx="0">
                  <c:v>0.22598432542776264</c:v>
                </c:pt>
                <c:pt idx="1">
                  <c:v>0.20607567453309336</c:v>
                </c:pt>
                <c:pt idx="2">
                  <c:v>0.19957988675633695</c:v>
                </c:pt>
                <c:pt idx="3">
                  <c:v>0.19691124288149606</c:v>
                </c:pt>
                <c:pt idx="4">
                  <c:v>0.17144887040131107</c:v>
                </c:pt>
              </c:numCache>
            </c:numRef>
          </c:val>
          <c:extLst>
            <c:ext xmlns:c16="http://schemas.microsoft.com/office/drawing/2014/chart" uri="{C3380CC4-5D6E-409C-BE32-E72D297353CC}">
              <c16:uniqueId val="{0000000A-E131-4261-8F05-E7814D2EA8BB}"/>
            </c:ext>
          </c:extLst>
        </c:ser>
        <c:dLbls>
          <c:showLegendKey val="0"/>
          <c:showVal val="0"/>
          <c:showCatName val="0"/>
          <c:showSerName val="0"/>
          <c:showPercent val="0"/>
          <c:showBubbleSize val="0"/>
          <c:showLeaderLines val="1"/>
        </c:dLbls>
        <c:firstSliceAng val="0"/>
      </c:pieChart>
      <c:spPr>
        <a:noFill/>
        <a:ln w="25400">
          <a:noFill/>
        </a:ln>
      </c:spPr>
    </c:plotArea>
    <c:legend>
      <c:legendPos val="b"/>
      <c:overlay val="0"/>
      <c:spPr>
        <a:noFill/>
        <a:ln>
          <a:noFill/>
        </a:ln>
        <a:effectLst/>
      </c:spPr>
      <c:txPr>
        <a:bodyPr rot="0" vert="horz"/>
        <a:lstStyle/>
        <a:p>
          <a:pPr>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200" b="1" i="0" baseline="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0DA0A-DEBF-3627-209E-74330F4B19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D07874-722A-EA53-1C53-365C8C2F88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A30095-334F-52C1-FD3E-3700C5D85C83}"/>
              </a:ext>
            </a:extLst>
          </p:cNvPr>
          <p:cNvSpPr>
            <a:spLocks noGrp="1"/>
          </p:cNvSpPr>
          <p:nvPr>
            <p:ph type="dt" sz="half" idx="10"/>
          </p:nvPr>
        </p:nvSpPr>
        <p:spPr/>
        <p:txBody>
          <a:bodyPr/>
          <a:lstStyle/>
          <a:p>
            <a:fld id="{EB15CCA1-7EB1-4FD4-AD48-2994C6343945}" type="datetimeFigureOut">
              <a:rPr lang="en-US" smtClean="0"/>
              <a:t>9/9/2022</a:t>
            </a:fld>
            <a:endParaRPr lang="en-US"/>
          </a:p>
        </p:txBody>
      </p:sp>
      <p:sp>
        <p:nvSpPr>
          <p:cNvPr id="5" name="Footer Placeholder 4">
            <a:extLst>
              <a:ext uri="{FF2B5EF4-FFF2-40B4-BE49-F238E27FC236}">
                <a16:creationId xmlns:a16="http://schemas.microsoft.com/office/drawing/2014/main" id="{FFF12AA7-8544-2D44-D3D3-A65BDD936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F6C714-5D17-A424-28E2-EFC4E8F8C0CE}"/>
              </a:ext>
            </a:extLst>
          </p:cNvPr>
          <p:cNvSpPr>
            <a:spLocks noGrp="1"/>
          </p:cNvSpPr>
          <p:nvPr>
            <p:ph type="sldNum" sz="quarter" idx="12"/>
          </p:nvPr>
        </p:nvSpPr>
        <p:spPr/>
        <p:txBody>
          <a:bodyPr/>
          <a:lstStyle/>
          <a:p>
            <a:fld id="{67AACB7B-3947-4540-A357-10F83930BBFB}" type="slidenum">
              <a:rPr lang="en-US" smtClean="0"/>
              <a:t>‹#›</a:t>
            </a:fld>
            <a:endParaRPr lang="en-US"/>
          </a:p>
        </p:txBody>
      </p:sp>
    </p:spTree>
    <p:extLst>
      <p:ext uri="{BB962C8B-B14F-4D97-AF65-F5344CB8AC3E}">
        <p14:creationId xmlns:p14="http://schemas.microsoft.com/office/powerpoint/2010/main" val="457424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E2EA-1271-EEC7-7C0B-491E2DBE9F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A4AD0C-F045-C039-5E98-FF3F3A4CDB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B3B51-6CB1-9B1F-7299-A1BA28D7F51F}"/>
              </a:ext>
            </a:extLst>
          </p:cNvPr>
          <p:cNvSpPr>
            <a:spLocks noGrp="1"/>
          </p:cNvSpPr>
          <p:nvPr>
            <p:ph type="dt" sz="half" idx="10"/>
          </p:nvPr>
        </p:nvSpPr>
        <p:spPr/>
        <p:txBody>
          <a:bodyPr/>
          <a:lstStyle/>
          <a:p>
            <a:fld id="{EB15CCA1-7EB1-4FD4-AD48-2994C6343945}" type="datetimeFigureOut">
              <a:rPr lang="en-US" smtClean="0"/>
              <a:t>9/9/2022</a:t>
            </a:fld>
            <a:endParaRPr lang="en-US"/>
          </a:p>
        </p:txBody>
      </p:sp>
      <p:sp>
        <p:nvSpPr>
          <p:cNvPr id="5" name="Footer Placeholder 4">
            <a:extLst>
              <a:ext uri="{FF2B5EF4-FFF2-40B4-BE49-F238E27FC236}">
                <a16:creationId xmlns:a16="http://schemas.microsoft.com/office/drawing/2014/main" id="{F8B403F2-69D4-D9CD-96A3-37F57555D1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C0DC1-1E4B-B19F-390A-3EDDC365FFEB}"/>
              </a:ext>
            </a:extLst>
          </p:cNvPr>
          <p:cNvSpPr>
            <a:spLocks noGrp="1"/>
          </p:cNvSpPr>
          <p:nvPr>
            <p:ph type="sldNum" sz="quarter" idx="12"/>
          </p:nvPr>
        </p:nvSpPr>
        <p:spPr/>
        <p:txBody>
          <a:bodyPr/>
          <a:lstStyle/>
          <a:p>
            <a:fld id="{67AACB7B-3947-4540-A357-10F83930BBFB}" type="slidenum">
              <a:rPr lang="en-US" smtClean="0"/>
              <a:t>‹#›</a:t>
            </a:fld>
            <a:endParaRPr lang="en-US"/>
          </a:p>
        </p:txBody>
      </p:sp>
    </p:spTree>
    <p:extLst>
      <p:ext uri="{BB962C8B-B14F-4D97-AF65-F5344CB8AC3E}">
        <p14:creationId xmlns:p14="http://schemas.microsoft.com/office/powerpoint/2010/main" val="1133449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C1CED5-AE1D-742E-73E4-B3B91450C7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85C635-0806-A85E-38B3-733EB9EA8F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F687B-B1B9-1036-75EE-71F77DF0C8C4}"/>
              </a:ext>
            </a:extLst>
          </p:cNvPr>
          <p:cNvSpPr>
            <a:spLocks noGrp="1"/>
          </p:cNvSpPr>
          <p:nvPr>
            <p:ph type="dt" sz="half" idx="10"/>
          </p:nvPr>
        </p:nvSpPr>
        <p:spPr/>
        <p:txBody>
          <a:bodyPr/>
          <a:lstStyle/>
          <a:p>
            <a:fld id="{EB15CCA1-7EB1-4FD4-AD48-2994C6343945}" type="datetimeFigureOut">
              <a:rPr lang="en-US" smtClean="0"/>
              <a:t>9/9/2022</a:t>
            </a:fld>
            <a:endParaRPr lang="en-US"/>
          </a:p>
        </p:txBody>
      </p:sp>
      <p:sp>
        <p:nvSpPr>
          <p:cNvPr id="5" name="Footer Placeholder 4">
            <a:extLst>
              <a:ext uri="{FF2B5EF4-FFF2-40B4-BE49-F238E27FC236}">
                <a16:creationId xmlns:a16="http://schemas.microsoft.com/office/drawing/2014/main" id="{B461C7E1-03DF-87D2-DCFA-00744298E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A2A191-E219-B0CC-6C12-3D6CE825FB92}"/>
              </a:ext>
            </a:extLst>
          </p:cNvPr>
          <p:cNvSpPr>
            <a:spLocks noGrp="1"/>
          </p:cNvSpPr>
          <p:nvPr>
            <p:ph type="sldNum" sz="quarter" idx="12"/>
          </p:nvPr>
        </p:nvSpPr>
        <p:spPr/>
        <p:txBody>
          <a:bodyPr/>
          <a:lstStyle/>
          <a:p>
            <a:fld id="{67AACB7B-3947-4540-A357-10F83930BBFB}" type="slidenum">
              <a:rPr lang="en-US" smtClean="0"/>
              <a:t>‹#›</a:t>
            </a:fld>
            <a:endParaRPr lang="en-US"/>
          </a:p>
        </p:txBody>
      </p:sp>
    </p:spTree>
    <p:extLst>
      <p:ext uri="{BB962C8B-B14F-4D97-AF65-F5344CB8AC3E}">
        <p14:creationId xmlns:p14="http://schemas.microsoft.com/office/powerpoint/2010/main" val="622137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6D0A0-02AB-FA3C-7B21-626103248B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BE453-FD43-0D47-0970-350217C7D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FEEC0-CCCA-A578-914B-D83249AB3EF9}"/>
              </a:ext>
            </a:extLst>
          </p:cNvPr>
          <p:cNvSpPr>
            <a:spLocks noGrp="1"/>
          </p:cNvSpPr>
          <p:nvPr>
            <p:ph type="dt" sz="half" idx="10"/>
          </p:nvPr>
        </p:nvSpPr>
        <p:spPr/>
        <p:txBody>
          <a:bodyPr/>
          <a:lstStyle/>
          <a:p>
            <a:fld id="{EB15CCA1-7EB1-4FD4-AD48-2994C6343945}" type="datetimeFigureOut">
              <a:rPr lang="en-US" smtClean="0"/>
              <a:t>9/9/2022</a:t>
            </a:fld>
            <a:endParaRPr lang="en-US"/>
          </a:p>
        </p:txBody>
      </p:sp>
      <p:sp>
        <p:nvSpPr>
          <p:cNvPr id="5" name="Footer Placeholder 4">
            <a:extLst>
              <a:ext uri="{FF2B5EF4-FFF2-40B4-BE49-F238E27FC236}">
                <a16:creationId xmlns:a16="http://schemas.microsoft.com/office/drawing/2014/main" id="{FCAA2F8D-1921-3FAD-F6EB-FBD34B547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FF2E5F-7A49-188B-A699-0A2E199897AC}"/>
              </a:ext>
            </a:extLst>
          </p:cNvPr>
          <p:cNvSpPr>
            <a:spLocks noGrp="1"/>
          </p:cNvSpPr>
          <p:nvPr>
            <p:ph type="sldNum" sz="quarter" idx="12"/>
          </p:nvPr>
        </p:nvSpPr>
        <p:spPr/>
        <p:txBody>
          <a:bodyPr/>
          <a:lstStyle/>
          <a:p>
            <a:fld id="{67AACB7B-3947-4540-A357-10F83930BBFB}" type="slidenum">
              <a:rPr lang="en-US" smtClean="0"/>
              <a:t>‹#›</a:t>
            </a:fld>
            <a:endParaRPr lang="en-US"/>
          </a:p>
        </p:txBody>
      </p:sp>
    </p:spTree>
    <p:extLst>
      <p:ext uri="{BB962C8B-B14F-4D97-AF65-F5344CB8AC3E}">
        <p14:creationId xmlns:p14="http://schemas.microsoft.com/office/powerpoint/2010/main" val="3216986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C72FF-8C06-EA9D-1BF6-313834BE3D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D94056-9A4F-14AF-2AF2-06ED04EAD0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5526A3-504F-AFF0-582E-C5D60FC71899}"/>
              </a:ext>
            </a:extLst>
          </p:cNvPr>
          <p:cNvSpPr>
            <a:spLocks noGrp="1"/>
          </p:cNvSpPr>
          <p:nvPr>
            <p:ph type="dt" sz="half" idx="10"/>
          </p:nvPr>
        </p:nvSpPr>
        <p:spPr/>
        <p:txBody>
          <a:bodyPr/>
          <a:lstStyle/>
          <a:p>
            <a:fld id="{EB15CCA1-7EB1-4FD4-AD48-2994C6343945}" type="datetimeFigureOut">
              <a:rPr lang="en-US" smtClean="0"/>
              <a:t>9/9/2022</a:t>
            </a:fld>
            <a:endParaRPr lang="en-US"/>
          </a:p>
        </p:txBody>
      </p:sp>
      <p:sp>
        <p:nvSpPr>
          <p:cNvPr id="5" name="Footer Placeholder 4">
            <a:extLst>
              <a:ext uri="{FF2B5EF4-FFF2-40B4-BE49-F238E27FC236}">
                <a16:creationId xmlns:a16="http://schemas.microsoft.com/office/drawing/2014/main" id="{6C588086-358A-2CA1-BD52-DA156F9E0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089F0E-EC53-0342-B4D6-C7A7725BADEE}"/>
              </a:ext>
            </a:extLst>
          </p:cNvPr>
          <p:cNvSpPr>
            <a:spLocks noGrp="1"/>
          </p:cNvSpPr>
          <p:nvPr>
            <p:ph type="sldNum" sz="quarter" idx="12"/>
          </p:nvPr>
        </p:nvSpPr>
        <p:spPr/>
        <p:txBody>
          <a:bodyPr/>
          <a:lstStyle/>
          <a:p>
            <a:fld id="{67AACB7B-3947-4540-A357-10F83930BBFB}" type="slidenum">
              <a:rPr lang="en-US" smtClean="0"/>
              <a:t>‹#›</a:t>
            </a:fld>
            <a:endParaRPr lang="en-US"/>
          </a:p>
        </p:txBody>
      </p:sp>
    </p:spTree>
    <p:extLst>
      <p:ext uri="{BB962C8B-B14F-4D97-AF65-F5344CB8AC3E}">
        <p14:creationId xmlns:p14="http://schemas.microsoft.com/office/powerpoint/2010/main" val="408456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30FC7-3001-4514-8DE4-EC1B8FAEC0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AF1F16-D682-2265-A1F3-36573FB617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AFC06D-5E6B-23CB-10CC-43D8DF2F32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90E874-1966-E2D4-80CC-B930E8ECB389}"/>
              </a:ext>
            </a:extLst>
          </p:cNvPr>
          <p:cNvSpPr>
            <a:spLocks noGrp="1"/>
          </p:cNvSpPr>
          <p:nvPr>
            <p:ph type="dt" sz="half" idx="10"/>
          </p:nvPr>
        </p:nvSpPr>
        <p:spPr/>
        <p:txBody>
          <a:bodyPr/>
          <a:lstStyle/>
          <a:p>
            <a:fld id="{EB15CCA1-7EB1-4FD4-AD48-2994C6343945}" type="datetimeFigureOut">
              <a:rPr lang="en-US" smtClean="0"/>
              <a:t>9/9/2022</a:t>
            </a:fld>
            <a:endParaRPr lang="en-US"/>
          </a:p>
        </p:txBody>
      </p:sp>
      <p:sp>
        <p:nvSpPr>
          <p:cNvPr id="6" name="Footer Placeholder 5">
            <a:extLst>
              <a:ext uri="{FF2B5EF4-FFF2-40B4-BE49-F238E27FC236}">
                <a16:creationId xmlns:a16="http://schemas.microsoft.com/office/drawing/2014/main" id="{C5304DAE-F96C-6BAE-321E-6C970FD199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5A21CE-B346-2E58-1B67-70006FD35189}"/>
              </a:ext>
            </a:extLst>
          </p:cNvPr>
          <p:cNvSpPr>
            <a:spLocks noGrp="1"/>
          </p:cNvSpPr>
          <p:nvPr>
            <p:ph type="sldNum" sz="quarter" idx="12"/>
          </p:nvPr>
        </p:nvSpPr>
        <p:spPr/>
        <p:txBody>
          <a:bodyPr/>
          <a:lstStyle/>
          <a:p>
            <a:fld id="{67AACB7B-3947-4540-A357-10F83930BBFB}" type="slidenum">
              <a:rPr lang="en-US" smtClean="0"/>
              <a:t>‹#›</a:t>
            </a:fld>
            <a:endParaRPr lang="en-US"/>
          </a:p>
        </p:txBody>
      </p:sp>
    </p:spTree>
    <p:extLst>
      <p:ext uri="{BB962C8B-B14F-4D97-AF65-F5344CB8AC3E}">
        <p14:creationId xmlns:p14="http://schemas.microsoft.com/office/powerpoint/2010/main" val="2198337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A2A1A-F0EF-A081-8E45-8C2E222DD7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3289BA-26F8-052B-7C9A-6D94A36FD7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8BD076-C0F2-EBC0-6B46-BEB0DEC888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345DA4-2916-0746-8AEF-315494ECB5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A9C51B-C028-FAAE-9395-B42C5FD812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EC30D3-46C4-CE45-FBC1-6671AC09A73E}"/>
              </a:ext>
            </a:extLst>
          </p:cNvPr>
          <p:cNvSpPr>
            <a:spLocks noGrp="1"/>
          </p:cNvSpPr>
          <p:nvPr>
            <p:ph type="dt" sz="half" idx="10"/>
          </p:nvPr>
        </p:nvSpPr>
        <p:spPr/>
        <p:txBody>
          <a:bodyPr/>
          <a:lstStyle/>
          <a:p>
            <a:fld id="{EB15CCA1-7EB1-4FD4-AD48-2994C6343945}" type="datetimeFigureOut">
              <a:rPr lang="en-US" smtClean="0"/>
              <a:t>9/9/2022</a:t>
            </a:fld>
            <a:endParaRPr lang="en-US"/>
          </a:p>
        </p:txBody>
      </p:sp>
      <p:sp>
        <p:nvSpPr>
          <p:cNvPr id="8" name="Footer Placeholder 7">
            <a:extLst>
              <a:ext uri="{FF2B5EF4-FFF2-40B4-BE49-F238E27FC236}">
                <a16:creationId xmlns:a16="http://schemas.microsoft.com/office/drawing/2014/main" id="{C8EF8414-D9BE-3B47-795D-5E8A011B72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AAEDEE-4C50-6FCC-9485-F54FAACAE859}"/>
              </a:ext>
            </a:extLst>
          </p:cNvPr>
          <p:cNvSpPr>
            <a:spLocks noGrp="1"/>
          </p:cNvSpPr>
          <p:nvPr>
            <p:ph type="sldNum" sz="quarter" idx="12"/>
          </p:nvPr>
        </p:nvSpPr>
        <p:spPr/>
        <p:txBody>
          <a:bodyPr/>
          <a:lstStyle/>
          <a:p>
            <a:fld id="{67AACB7B-3947-4540-A357-10F83930BBFB}" type="slidenum">
              <a:rPr lang="en-US" smtClean="0"/>
              <a:t>‹#›</a:t>
            </a:fld>
            <a:endParaRPr lang="en-US"/>
          </a:p>
        </p:txBody>
      </p:sp>
    </p:spTree>
    <p:extLst>
      <p:ext uri="{BB962C8B-B14F-4D97-AF65-F5344CB8AC3E}">
        <p14:creationId xmlns:p14="http://schemas.microsoft.com/office/powerpoint/2010/main" val="2513071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091C2-7E86-F4A7-AA44-EC9892FE72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F20C40-9F0D-5565-2ADB-AC008569B551}"/>
              </a:ext>
            </a:extLst>
          </p:cNvPr>
          <p:cNvSpPr>
            <a:spLocks noGrp="1"/>
          </p:cNvSpPr>
          <p:nvPr>
            <p:ph type="dt" sz="half" idx="10"/>
          </p:nvPr>
        </p:nvSpPr>
        <p:spPr/>
        <p:txBody>
          <a:bodyPr/>
          <a:lstStyle/>
          <a:p>
            <a:fld id="{EB15CCA1-7EB1-4FD4-AD48-2994C6343945}" type="datetimeFigureOut">
              <a:rPr lang="en-US" smtClean="0"/>
              <a:t>9/9/2022</a:t>
            </a:fld>
            <a:endParaRPr lang="en-US"/>
          </a:p>
        </p:txBody>
      </p:sp>
      <p:sp>
        <p:nvSpPr>
          <p:cNvPr id="4" name="Footer Placeholder 3">
            <a:extLst>
              <a:ext uri="{FF2B5EF4-FFF2-40B4-BE49-F238E27FC236}">
                <a16:creationId xmlns:a16="http://schemas.microsoft.com/office/drawing/2014/main" id="{420726E1-C152-1884-F551-0789D9E078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6F7E37-84A6-7CD5-B951-753CC62C1400}"/>
              </a:ext>
            </a:extLst>
          </p:cNvPr>
          <p:cNvSpPr>
            <a:spLocks noGrp="1"/>
          </p:cNvSpPr>
          <p:nvPr>
            <p:ph type="sldNum" sz="quarter" idx="12"/>
          </p:nvPr>
        </p:nvSpPr>
        <p:spPr/>
        <p:txBody>
          <a:bodyPr/>
          <a:lstStyle/>
          <a:p>
            <a:fld id="{67AACB7B-3947-4540-A357-10F83930BBFB}" type="slidenum">
              <a:rPr lang="en-US" smtClean="0"/>
              <a:t>‹#›</a:t>
            </a:fld>
            <a:endParaRPr lang="en-US"/>
          </a:p>
        </p:txBody>
      </p:sp>
    </p:spTree>
    <p:extLst>
      <p:ext uri="{BB962C8B-B14F-4D97-AF65-F5344CB8AC3E}">
        <p14:creationId xmlns:p14="http://schemas.microsoft.com/office/powerpoint/2010/main" val="227423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1CDC20-6244-B94E-D861-5D8F903C9CCC}"/>
              </a:ext>
            </a:extLst>
          </p:cNvPr>
          <p:cNvSpPr>
            <a:spLocks noGrp="1"/>
          </p:cNvSpPr>
          <p:nvPr>
            <p:ph type="dt" sz="half" idx="10"/>
          </p:nvPr>
        </p:nvSpPr>
        <p:spPr/>
        <p:txBody>
          <a:bodyPr/>
          <a:lstStyle/>
          <a:p>
            <a:fld id="{EB15CCA1-7EB1-4FD4-AD48-2994C6343945}" type="datetimeFigureOut">
              <a:rPr lang="en-US" smtClean="0"/>
              <a:t>9/9/2022</a:t>
            </a:fld>
            <a:endParaRPr lang="en-US"/>
          </a:p>
        </p:txBody>
      </p:sp>
      <p:sp>
        <p:nvSpPr>
          <p:cNvPr id="3" name="Footer Placeholder 2">
            <a:extLst>
              <a:ext uri="{FF2B5EF4-FFF2-40B4-BE49-F238E27FC236}">
                <a16:creationId xmlns:a16="http://schemas.microsoft.com/office/drawing/2014/main" id="{DB594B15-1193-9A51-C13A-F8C89106AE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C15E60-6CED-FBF2-3E6C-70D267D7E6E8}"/>
              </a:ext>
            </a:extLst>
          </p:cNvPr>
          <p:cNvSpPr>
            <a:spLocks noGrp="1"/>
          </p:cNvSpPr>
          <p:nvPr>
            <p:ph type="sldNum" sz="quarter" idx="12"/>
          </p:nvPr>
        </p:nvSpPr>
        <p:spPr/>
        <p:txBody>
          <a:bodyPr/>
          <a:lstStyle/>
          <a:p>
            <a:fld id="{67AACB7B-3947-4540-A357-10F83930BBFB}" type="slidenum">
              <a:rPr lang="en-US" smtClean="0"/>
              <a:t>‹#›</a:t>
            </a:fld>
            <a:endParaRPr lang="en-US"/>
          </a:p>
        </p:txBody>
      </p:sp>
    </p:spTree>
    <p:extLst>
      <p:ext uri="{BB962C8B-B14F-4D97-AF65-F5344CB8AC3E}">
        <p14:creationId xmlns:p14="http://schemas.microsoft.com/office/powerpoint/2010/main" val="3431835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F5BDB-D9D7-DD98-C238-1E1B433F77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0B0052-F4E9-EFC6-0025-E7068ECAC6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834895-F334-CFC3-D554-EB84F8320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F16CFB-A313-2F1D-861D-6E7D9E434FBC}"/>
              </a:ext>
            </a:extLst>
          </p:cNvPr>
          <p:cNvSpPr>
            <a:spLocks noGrp="1"/>
          </p:cNvSpPr>
          <p:nvPr>
            <p:ph type="dt" sz="half" idx="10"/>
          </p:nvPr>
        </p:nvSpPr>
        <p:spPr/>
        <p:txBody>
          <a:bodyPr/>
          <a:lstStyle/>
          <a:p>
            <a:fld id="{EB15CCA1-7EB1-4FD4-AD48-2994C6343945}" type="datetimeFigureOut">
              <a:rPr lang="en-US" smtClean="0"/>
              <a:t>9/9/2022</a:t>
            </a:fld>
            <a:endParaRPr lang="en-US"/>
          </a:p>
        </p:txBody>
      </p:sp>
      <p:sp>
        <p:nvSpPr>
          <p:cNvPr id="6" name="Footer Placeholder 5">
            <a:extLst>
              <a:ext uri="{FF2B5EF4-FFF2-40B4-BE49-F238E27FC236}">
                <a16:creationId xmlns:a16="http://schemas.microsoft.com/office/drawing/2014/main" id="{AFADC216-5508-A0AF-DFDA-4C17A39364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97AB95-F6E3-C627-3EA1-7ED3FECE8B18}"/>
              </a:ext>
            </a:extLst>
          </p:cNvPr>
          <p:cNvSpPr>
            <a:spLocks noGrp="1"/>
          </p:cNvSpPr>
          <p:nvPr>
            <p:ph type="sldNum" sz="quarter" idx="12"/>
          </p:nvPr>
        </p:nvSpPr>
        <p:spPr/>
        <p:txBody>
          <a:bodyPr/>
          <a:lstStyle/>
          <a:p>
            <a:fld id="{67AACB7B-3947-4540-A357-10F83930BBFB}" type="slidenum">
              <a:rPr lang="en-US" smtClean="0"/>
              <a:t>‹#›</a:t>
            </a:fld>
            <a:endParaRPr lang="en-US"/>
          </a:p>
        </p:txBody>
      </p:sp>
    </p:spTree>
    <p:extLst>
      <p:ext uri="{BB962C8B-B14F-4D97-AF65-F5344CB8AC3E}">
        <p14:creationId xmlns:p14="http://schemas.microsoft.com/office/powerpoint/2010/main" val="587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FABC-619F-81FF-9EF6-C70D6B6C26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379A4A-6CB5-5FF4-B2DA-DEDD53F844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CE0FDC-DFCC-D0C1-F318-C43E65C580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C890F4-8309-9D9D-F377-1BCFC844CAA6}"/>
              </a:ext>
            </a:extLst>
          </p:cNvPr>
          <p:cNvSpPr>
            <a:spLocks noGrp="1"/>
          </p:cNvSpPr>
          <p:nvPr>
            <p:ph type="dt" sz="half" idx="10"/>
          </p:nvPr>
        </p:nvSpPr>
        <p:spPr/>
        <p:txBody>
          <a:bodyPr/>
          <a:lstStyle/>
          <a:p>
            <a:fld id="{EB15CCA1-7EB1-4FD4-AD48-2994C6343945}" type="datetimeFigureOut">
              <a:rPr lang="en-US" smtClean="0"/>
              <a:t>9/9/2022</a:t>
            </a:fld>
            <a:endParaRPr lang="en-US"/>
          </a:p>
        </p:txBody>
      </p:sp>
      <p:sp>
        <p:nvSpPr>
          <p:cNvPr id="6" name="Footer Placeholder 5">
            <a:extLst>
              <a:ext uri="{FF2B5EF4-FFF2-40B4-BE49-F238E27FC236}">
                <a16:creationId xmlns:a16="http://schemas.microsoft.com/office/drawing/2014/main" id="{6323BA58-380B-AEF8-EC45-7C173A7574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22421A-B16E-9264-8EC3-3C7D9F6E743C}"/>
              </a:ext>
            </a:extLst>
          </p:cNvPr>
          <p:cNvSpPr>
            <a:spLocks noGrp="1"/>
          </p:cNvSpPr>
          <p:nvPr>
            <p:ph type="sldNum" sz="quarter" idx="12"/>
          </p:nvPr>
        </p:nvSpPr>
        <p:spPr/>
        <p:txBody>
          <a:bodyPr/>
          <a:lstStyle/>
          <a:p>
            <a:fld id="{67AACB7B-3947-4540-A357-10F83930BBFB}" type="slidenum">
              <a:rPr lang="en-US" smtClean="0"/>
              <a:t>‹#›</a:t>
            </a:fld>
            <a:endParaRPr lang="en-US"/>
          </a:p>
        </p:txBody>
      </p:sp>
    </p:spTree>
    <p:extLst>
      <p:ext uri="{BB962C8B-B14F-4D97-AF65-F5344CB8AC3E}">
        <p14:creationId xmlns:p14="http://schemas.microsoft.com/office/powerpoint/2010/main" val="157036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89A55E-DC20-7C03-97FB-BC6BA1084A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D24C3C-C68C-DA1E-A5F2-D0C7A88FD2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7BF241-7EED-8730-D291-BECF529C40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15CCA1-7EB1-4FD4-AD48-2994C6343945}" type="datetimeFigureOut">
              <a:rPr lang="en-US" smtClean="0"/>
              <a:t>9/9/2022</a:t>
            </a:fld>
            <a:endParaRPr lang="en-US"/>
          </a:p>
        </p:txBody>
      </p:sp>
      <p:sp>
        <p:nvSpPr>
          <p:cNvPr id="5" name="Footer Placeholder 4">
            <a:extLst>
              <a:ext uri="{FF2B5EF4-FFF2-40B4-BE49-F238E27FC236}">
                <a16:creationId xmlns:a16="http://schemas.microsoft.com/office/drawing/2014/main" id="{ABC847F2-FB77-314D-BD42-32378AFE01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D127A5-04AA-305A-68ED-FA643F59B0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AACB7B-3947-4540-A357-10F83930BBFB}" type="slidenum">
              <a:rPr lang="en-US" smtClean="0"/>
              <a:t>‹#›</a:t>
            </a:fld>
            <a:endParaRPr lang="en-US"/>
          </a:p>
        </p:txBody>
      </p:sp>
    </p:spTree>
    <p:extLst>
      <p:ext uri="{BB962C8B-B14F-4D97-AF65-F5344CB8AC3E}">
        <p14:creationId xmlns:p14="http://schemas.microsoft.com/office/powerpoint/2010/main" val="4099232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Study Abroad: The Top 15 International Film Schools – The Hollywood Reporter">
            <a:extLst>
              <a:ext uri="{FF2B5EF4-FFF2-40B4-BE49-F238E27FC236}">
                <a16:creationId xmlns:a16="http://schemas.microsoft.com/office/drawing/2014/main" id="{94F3A381-645C-7BDA-7308-4A9EA356BE84}"/>
              </a:ext>
            </a:extLst>
          </p:cNvPr>
          <p:cNvPicPr>
            <a:picLocks noChangeAspect="1"/>
          </p:cNvPicPr>
          <p:nvPr/>
        </p:nvPicPr>
        <p:blipFill rotWithShape="1">
          <a:blip r:embed="rId2">
            <a:extLst>
              <a:ext uri="{28A0092B-C50C-407E-A947-70E740481C1C}">
                <a14:useLocalDpi xmlns:a14="http://schemas.microsoft.com/office/drawing/2010/main" val="0"/>
              </a:ext>
            </a:extLst>
          </a:blip>
          <a:srcRect r="2" b="17469"/>
          <a:stretch/>
        </p:blipFill>
        <p:spPr bwMode="auto">
          <a:xfrm>
            <a:off x="3882570" y="10"/>
            <a:ext cx="8309429" cy="6857990"/>
          </a:xfrm>
          <a:custGeom>
            <a:avLst/>
            <a:gdLst/>
            <a:ahLst/>
            <a:cxnLst/>
            <a:rect l="l" t="t" r="r" b="b"/>
            <a:pathLst>
              <a:path w="12192000" h="6858000">
                <a:moveTo>
                  <a:pt x="0" y="0"/>
                </a:moveTo>
                <a:lnTo>
                  <a:pt x="12192000" y="0"/>
                </a:lnTo>
                <a:lnTo>
                  <a:pt x="12192000" y="6858000"/>
                </a:lnTo>
                <a:lnTo>
                  <a:pt x="0" y="6858000"/>
                </a:lnTo>
                <a:close/>
              </a:path>
            </a:pathLst>
          </a:custGeom>
          <a:noFill/>
        </p:spPr>
      </p:pic>
      <p:grpSp>
        <p:nvGrpSpPr>
          <p:cNvPr id="16" name="Group 6">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8" name="Freeform: Shape 7">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0" name="Group 9">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4" name="Freeform: Shape 13">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1" name="Group 10">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12" name="Freeform: Shape 11">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TextBox 2">
            <a:extLst>
              <a:ext uri="{FF2B5EF4-FFF2-40B4-BE49-F238E27FC236}">
                <a16:creationId xmlns:a16="http://schemas.microsoft.com/office/drawing/2014/main" id="{90F1BEC8-A1BA-3EE1-7E6D-8BC8DA3C4E76}"/>
              </a:ext>
            </a:extLst>
          </p:cNvPr>
          <p:cNvSpPr txBox="1"/>
          <p:nvPr/>
        </p:nvSpPr>
        <p:spPr>
          <a:xfrm>
            <a:off x="171366" y="1880507"/>
            <a:ext cx="3535442" cy="492443"/>
          </a:xfrm>
          <a:prstGeom prst="rect">
            <a:avLst/>
          </a:prstGeom>
          <a:noFill/>
        </p:spPr>
        <p:txBody>
          <a:bodyPr wrap="square" rtlCol="0">
            <a:spAutoFit/>
          </a:bodyPr>
          <a:lstStyle/>
          <a:p>
            <a:r>
              <a:rPr lang="en-US" sz="2600" b="1" u="sng" dirty="0" err="1">
                <a:solidFill>
                  <a:schemeClr val="bg1"/>
                </a:solidFill>
              </a:rPr>
              <a:t>Rockbuster</a:t>
            </a:r>
            <a:r>
              <a:rPr lang="en-US" sz="2600" b="1" u="sng" dirty="0">
                <a:solidFill>
                  <a:schemeClr val="bg1"/>
                </a:solidFill>
              </a:rPr>
              <a:t>  Stealth LLC</a:t>
            </a:r>
          </a:p>
        </p:txBody>
      </p:sp>
      <p:sp>
        <p:nvSpPr>
          <p:cNvPr id="5" name="TextBox 4">
            <a:extLst>
              <a:ext uri="{FF2B5EF4-FFF2-40B4-BE49-F238E27FC236}">
                <a16:creationId xmlns:a16="http://schemas.microsoft.com/office/drawing/2014/main" id="{B68AB79D-B0FB-DD48-1A41-62EC57A1C9DF}"/>
              </a:ext>
            </a:extLst>
          </p:cNvPr>
          <p:cNvSpPr txBox="1"/>
          <p:nvPr/>
        </p:nvSpPr>
        <p:spPr>
          <a:xfrm>
            <a:off x="278140" y="2967335"/>
            <a:ext cx="3141001" cy="923330"/>
          </a:xfrm>
          <a:prstGeom prst="rect">
            <a:avLst/>
          </a:prstGeom>
          <a:noFill/>
        </p:spPr>
        <p:txBody>
          <a:bodyPr wrap="square" rtlCol="0">
            <a:spAutoFit/>
          </a:bodyPr>
          <a:lstStyle/>
          <a:p>
            <a:r>
              <a:rPr lang="en-US" dirty="0">
                <a:solidFill>
                  <a:schemeClr val="bg1"/>
                </a:solidFill>
              </a:rPr>
              <a:t>Global Data Analysis for Launch Strategy of New Online Video Streaming Services</a:t>
            </a:r>
          </a:p>
        </p:txBody>
      </p:sp>
    </p:spTree>
    <p:extLst>
      <p:ext uri="{BB962C8B-B14F-4D97-AF65-F5344CB8AC3E}">
        <p14:creationId xmlns:p14="http://schemas.microsoft.com/office/powerpoint/2010/main" val="2424448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BA63A220-A42A-9DBC-1CA6-7006729460D5}"/>
              </a:ext>
            </a:extLst>
          </p:cNvPr>
          <p:cNvSpPr txBox="1"/>
          <p:nvPr/>
        </p:nvSpPr>
        <p:spPr>
          <a:xfrm>
            <a:off x="1145036" y="1161349"/>
            <a:ext cx="9901925" cy="829152"/>
          </a:xfrm>
          <a:prstGeom prst="rect">
            <a:avLst/>
          </a:prstGeom>
        </p:spPr>
        <p:txBody>
          <a:bodyPr vert="horz" lIns="91440" tIns="45720" rIns="91440" bIns="45720" rtlCol="0" anchor="ctr">
            <a:normAutofit/>
          </a:bodyPr>
          <a:lstStyle/>
          <a:p>
            <a:pPr>
              <a:lnSpc>
                <a:spcPct val="90000"/>
              </a:lnSpc>
              <a:spcAft>
                <a:spcPts val="600"/>
              </a:spcAft>
            </a:pPr>
            <a:r>
              <a:rPr lang="en-US" sz="2000" b="1" u="sng" dirty="0"/>
              <a:t>Project Overview</a:t>
            </a:r>
            <a:r>
              <a:rPr lang="en-US" sz="2000" b="1" dirty="0"/>
              <a:t> -  </a:t>
            </a:r>
            <a:r>
              <a:rPr lang="en-US" sz="2000" b="1" dirty="0" err="1"/>
              <a:t>Rockbuster</a:t>
            </a:r>
            <a:r>
              <a:rPr lang="en-US" sz="2000" b="1" dirty="0"/>
              <a:t> Stealth LLC is responding to significant changes in the Movie Rental business by launching an online video rental and streaming service.</a:t>
            </a:r>
          </a:p>
        </p:txBody>
      </p:sp>
      <p:sp>
        <p:nvSpPr>
          <p:cNvPr id="4" name="TextBox 3">
            <a:extLst>
              <a:ext uri="{FF2B5EF4-FFF2-40B4-BE49-F238E27FC236}">
                <a16:creationId xmlns:a16="http://schemas.microsoft.com/office/drawing/2014/main" id="{A6A308EA-2DBA-3A4B-435F-2BE0E14CA955}"/>
              </a:ext>
            </a:extLst>
          </p:cNvPr>
          <p:cNvSpPr txBox="1"/>
          <p:nvPr/>
        </p:nvSpPr>
        <p:spPr>
          <a:xfrm>
            <a:off x="1102568" y="2354675"/>
            <a:ext cx="9834464" cy="1015663"/>
          </a:xfrm>
          <a:prstGeom prst="rect">
            <a:avLst/>
          </a:prstGeom>
          <a:noFill/>
        </p:spPr>
        <p:txBody>
          <a:bodyPr wrap="square" rtlCol="0">
            <a:spAutoFit/>
          </a:bodyPr>
          <a:lstStyle/>
          <a:p>
            <a:pPr>
              <a:spcAft>
                <a:spcPts val="600"/>
              </a:spcAft>
            </a:pPr>
            <a:r>
              <a:rPr lang="en-US" sz="2000" b="1" u="sng" dirty="0">
                <a:latin typeface="Calibri" panose="020F0502020204030204" pitchFamily="34" charset="0"/>
                <a:cs typeface="Calibri" panose="020F0502020204030204" pitchFamily="34" charset="0"/>
              </a:rPr>
              <a:t>Goals &amp; Objectives </a:t>
            </a:r>
            <a:r>
              <a:rPr lang="en-US" sz="2000" b="1" dirty="0">
                <a:latin typeface="Calibri" panose="020F0502020204030204" pitchFamily="34" charset="0"/>
                <a:cs typeface="Calibri" panose="020F0502020204030204" pitchFamily="34" charset="0"/>
              </a:rPr>
              <a:t>-  Analyze data to identify historical trends and insights to present to key </a:t>
            </a:r>
            <a:r>
              <a:rPr lang="en-US" sz="2000" b="1" dirty="0" err="1">
                <a:latin typeface="Calibri" panose="020F0502020204030204" pitchFamily="34" charset="0"/>
                <a:cs typeface="Calibri" panose="020F0502020204030204" pitchFamily="34" charset="0"/>
              </a:rPr>
              <a:t>Rockbuster</a:t>
            </a:r>
            <a:r>
              <a:rPr lang="en-US" sz="2000" b="1" dirty="0">
                <a:latin typeface="Calibri" panose="020F0502020204030204" pitchFamily="34" charset="0"/>
                <a:cs typeface="Calibri" panose="020F0502020204030204" pitchFamily="34" charset="0"/>
              </a:rPr>
              <a:t> Stealth executives and stakeholders to inform and guide the new streaming launch strategy.</a:t>
            </a:r>
          </a:p>
        </p:txBody>
      </p:sp>
      <p:sp>
        <p:nvSpPr>
          <p:cNvPr id="5" name="TextBox 4">
            <a:extLst>
              <a:ext uri="{FF2B5EF4-FFF2-40B4-BE49-F238E27FC236}">
                <a16:creationId xmlns:a16="http://schemas.microsoft.com/office/drawing/2014/main" id="{F11176AD-82C8-0E9F-DE26-313B15F78AEB}"/>
              </a:ext>
            </a:extLst>
          </p:cNvPr>
          <p:cNvSpPr txBox="1"/>
          <p:nvPr/>
        </p:nvSpPr>
        <p:spPr>
          <a:xfrm>
            <a:off x="1178766" y="3696160"/>
            <a:ext cx="9834466" cy="707886"/>
          </a:xfrm>
          <a:prstGeom prst="rect">
            <a:avLst/>
          </a:prstGeom>
          <a:noFill/>
        </p:spPr>
        <p:txBody>
          <a:bodyPr wrap="square" rtlCol="0">
            <a:spAutoFit/>
          </a:bodyPr>
          <a:lstStyle/>
          <a:p>
            <a:pPr>
              <a:spcAft>
                <a:spcPts val="600"/>
              </a:spcAft>
            </a:pPr>
            <a:r>
              <a:rPr lang="en-US" sz="2000" b="1" u="sng" dirty="0">
                <a:latin typeface="Calibri" panose="020F0502020204030204" pitchFamily="34" charset="0"/>
                <a:cs typeface="Calibri" panose="020F0502020204030204" pitchFamily="34" charset="0"/>
              </a:rPr>
              <a:t>Data Set </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Rockbuster</a:t>
            </a:r>
            <a:r>
              <a:rPr lang="en-US" sz="2000" b="1" dirty="0">
                <a:latin typeface="Calibri" panose="020F0502020204030204" pitchFamily="34" charset="0"/>
                <a:cs typeface="Calibri" panose="020F0502020204030204" pitchFamily="34" charset="0"/>
              </a:rPr>
              <a:t> Stealth data file containing information about </a:t>
            </a:r>
            <a:r>
              <a:rPr lang="en-US" sz="2000" b="1" dirty="0" err="1">
                <a:latin typeface="Calibri" panose="020F0502020204030204" pitchFamily="34" charset="0"/>
                <a:cs typeface="Calibri" panose="020F0502020204030204" pitchFamily="34" charset="0"/>
              </a:rPr>
              <a:t>Rockbuster’s</a:t>
            </a:r>
            <a:r>
              <a:rPr lang="en-US" sz="2000" b="1" dirty="0">
                <a:latin typeface="Calibri" panose="020F0502020204030204" pitchFamily="34" charset="0"/>
                <a:cs typeface="Calibri" panose="020F0502020204030204" pitchFamily="34" charset="0"/>
              </a:rPr>
              <a:t> customers, film inventory, payments and rental history.</a:t>
            </a:r>
          </a:p>
        </p:txBody>
      </p:sp>
      <p:sp>
        <p:nvSpPr>
          <p:cNvPr id="6" name="TextBox 5">
            <a:extLst>
              <a:ext uri="{FF2B5EF4-FFF2-40B4-BE49-F238E27FC236}">
                <a16:creationId xmlns:a16="http://schemas.microsoft.com/office/drawing/2014/main" id="{281364EB-B056-ED40-2306-84514781B483}"/>
              </a:ext>
            </a:extLst>
          </p:cNvPr>
          <p:cNvSpPr txBox="1"/>
          <p:nvPr/>
        </p:nvSpPr>
        <p:spPr>
          <a:xfrm>
            <a:off x="1178766" y="4923900"/>
            <a:ext cx="9834466" cy="707886"/>
          </a:xfrm>
          <a:prstGeom prst="rect">
            <a:avLst/>
          </a:prstGeom>
          <a:noFill/>
        </p:spPr>
        <p:txBody>
          <a:bodyPr wrap="square" rtlCol="0">
            <a:spAutoFit/>
          </a:bodyPr>
          <a:lstStyle/>
          <a:p>
            <a:pPr>
              <a:spcAft>
                <a:spcPts val="600"/>
              </a:spcAft>
            </a:pPr>
            <a:r>
              <a:rPr lang="en-US" sz="2000" b="1" u="sng" dirty="0">
                <a:latin typeface="Calibri" panose="020F0502020204030204" pitchFamily="34" charset="0"/>
                <a:cs typeface="Calibri" panose="020F0502020204030204" pitchFamily="34" charset="0"/>
              </a:rPr>
              <a:t>Insights </a:t>
            </a:r>
            <a:r>
              <a:rPr lang="en-US" sz="2000" b="1" dirty="0">
                <a:latin typeface="Calibri" panose="020F0502020204030204" pitchFamily="34" charset="0"/>
                <a:cs typeface="Calibri" panose="020F0502020204030204" pitchFamily="34" charset="0"/>
              </a:rPr>
              <a:t>-  Thorough analysis of the </a:t>
            </a:r>
            <a:r>
              <a:rPr lang="en-US" sz="2000" b="1" dirty="0" err="1">
                <a:latin typeface="Calibri" panose="020F0502020204030204" pitchFamily="34" charset="0"/>
                <a:cs typeface="Calibri" panose="020F0502020204030204" pitchFamily="34" charset="0"/>
              </a:rPr>
              <a:t>Rockbuster</a:t>
            </a:r>
            <a:r>
              <a:rPr lang="en-US" sz="2000" b="1" dirty="0">
                <a:latin typeface="Calibri" panose="020F0502020204030204" pitchFamily="34" charset="0"/>
                <a:cs typeface="Calibri" panose="020F0502020204030204" pitchFamily="34" charset="0"/>
              </a:rPr>
              <a:t> Data Set yielded significant data driven trends and insights that will be very helpful in guiding the new streaming launch strategy.</a:t>
            </a:r>
          </a:p>
        </p:txBody>
      </p:sp>
      <p:sp>
        <p:nvSpPr>
          <p:cNvPr id="7" name="TextBox 6">
            <a:extLst>
              <a:ext uri="{FF2B5EF4-FFF2-40B4-BE49-F238E27FC236}">
                <a16:creationId xmlns:a16="http://schemas.microsoft.com/office/drawing/2014/main" id="{96D8CB97-4D29-79E0-7794-50DC3EFF1961}"/>
              </a:ext>
            </a:extLst>
          </p:cNvPr>
          <p:cNvSpPr txBox="1"/>
          <p:nvPr/>
        </p:nvSpPr>
        <p:spPr>
          <a:xfrm>
            <a:off x="3744880" y="319065"/>
            <a:ext cx="3200400" cy="523220"/>
          </a:xfrm>
          <a:prstGeom prst="rect">
            <a:avLst/>
          </a:prstGeom>
          <a:noFill/>
        </p:spPr>
        <p:txBody>
          <a:bodyPr wrap="square" rtlCol="0">
            <a:spAutoFit/>
          </a:bodyPr>
          <a:lstStyle/>
          <a:p>
            <a:r>
              <a:rPr lang="en-US" sz="2800" b="1" u="sng" dirty="0">
                <a:solidFill>
                  <a:schemeClr val="accent2">
                    <a:lumMod val="75000"/>
                  </a:schemeClr>
                </a:solidFill>
              </a:rPr>
              <a:t>Introduction</a:t>
            </a:r>
          </a:p>
        </p:txBody>
      </p:sp>
      <p:pic>
        <p:nvPicPr>
          <p:cNvPr id="12" name="Picture 11" descr="A new model of film financing based on blockchain">
            <a:extLst>
              <a:ext uri="{FF2B5EF4-FFF2-40B4-BE49-F238E27FC236}">
                <a16:creationId xmlns:a16="http://schemas.microsoft.com/office/drawing/2014/main" id="{27E42791-D81D-9D7D-CB06-7AB37A1ED3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22149" y="73395"/>
            <a:ext cx="2049623" cy="1152819"/>
          </a:xfrm>
          <a:prstGeom prst="rect">
            <a:avLst/>
          </a:prstGeom>
          <a:noFill/>
          <a:ln>
            <a:noFill/>
          </a:ln>
        </p:spPr>
      </p:pic>
    </p:spTree>
    <p:extLst>
      <p:ext uri="{BB962C8B-B14F-4D97-AF65-F5344CB8AC3E}">
        <p14:creationId xmlns:p14="http://schemas.microsoft.com/office/powerpoint/2010/main" val="831051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540D4B-9C3F-2264-7333-58DE771B8127}"/>
              </a:ext>
            </a:extLst>
          </p:cNvPr>
          <p:cNvPicPr>
            <a:picLocks noChangeAspect="1"/>
          </p:cNvPicPr>
          <p:nvPr/>
        </p:nvPicPr>
        <p:blipFill>
          <a:blip r:embed="rId2"/>
          <a:stretch>
            <a:fillRect/>
          </a:stretch>
        </p:blipFill>
        <p:spPr>
          <a:xfrm>
            <a:off x="0" y="0"/>
            <a:ext cx="9727372" cy="4885496"/>
          </a:xfrm>
          <a:prstGeom prst="rect">
            <a:avLst/>
          </a:prstGeom>
        </p:spPr>
      </p:pic>
      <p:graphicFrame>
        <p:nvGraphicFramePr>
          <p:cNvPr id="4" name="Table 3">
            <a:extLst>
              <a:ext uri="{FF2B5EF4-FFF2-40B4-BE49-F238E27FC236}">
                <a16:creationId xmlns:a16="http://schemas.microsoft.com/office/drawing/2014/main" id="{96B707EB-54EB-BB19-2467-EC5D9A192446}"/>
              </a:ext>
            </a:extLst>
          </p:cNvPr>
          <p:cNvGraphicFramePr>
            <a:graphicFrameLocks noGrp="1"/>
          </p:cNvGraphicFramePr>
          <p:nvPr>
            <p:extLst>
              <p:ext uri="{D42A27DB-BD31-4B8C-83A1-F6EECF244321}">
                <p14:modId xmlns:p14="http://schemas.microsoft.com/office/powerpoint/2010/main" val="851999805"/>
              </p:ext>
            </p:extLst>
          </p:nvPr>
        </p:nvGraphicFramePr>
        <p:xfrm>
          <a:off x="8565502" y="3844212"/>
          <a:ext cx="3525417" cy="2906484"/>
        </p:xfrm>
        <a:graphic>
          <a:graphicData uri="http://schemas.openxmlformats.org/drawingml/2006/table">
            <a:tbl>
              <a:tblPr>
                <a:tableStyleId>{5C22544A-7EE6-4342-B048-85BDC9FD1C3A}</a:tableStyleId>
              </a:tblPr>
              <a:tblGrid>
                <a:gridCol w="741457">
                  <a:extLst>
                    <a:ext uri="{9D8B030D-6E8A-4147-A177-3AD203B41FA5}">
                      <a16:colId xmlns:a16="http://schemas.microsoft.com/office/drawing/2014/main" val="47198689"/>
                    </a:ext>
                  </a:extLst>
                </a:gridCol>
                <a:gridCol w="1622811">
                  <a:extLst>
                    <a:ext uri="{9D8B030D-6E8A-4147-A177-3AD203B41FA5}">
                      <a16:colId xmlns:a16="http://schemas.microsoft.com/office/drawing/2014/main" val="3229339554"/>
                    </a:ext>
                  </a:extLst>
                </a:gridCol>
                <a:gridCol w="1161149">
                  <a:extLst>
                    <a:ext uri="{9D8B030D-6E8A-4147-A177-3AD203B41FA5}">
                      <a16:colId xmlns:a16="http://schemas.microsoft.com/office/drawing/2014/main" val="3902511890"/>
                    </a:ext>
                  </a:extLst>
                </a:gridCol>
              </a:tblGrid>
              <a:tr h="242207">
                <a:tc>
                  <a:txBody>
                    <a:bodyPr/>
                    <a:lstStyle/>
                    <a:p>
                      <a:pPr algn="l" fontAlgn="b"/>
                      <a:r>
                        <a:rPr lang="en-US" sz="1400" b="1" u="sng" strike="noStrike" dirty="0">
                          <a:effectLst/>
                        </a:rPr>
                        <a:t>Ranking</a:t>
                      </a:r>
                      <a:endParaRPr lang="en-US" sz="1400" b="1" i="0" u="sng" strike="noStrike" dirty="0">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tc>
                  <a:txBody>
                    <a:bodyPr/>
                    <a:lstStyle/>
                    <a:p>
                      <a:pPr algn="l" fontAlgn="b"/>
                      <a:r>
                        <a:rPr lang="en-US" sz="1400" b="1" u="sng" strike="noStrike" dirty="0">
                          <a:effectLst/>
                        </a:rPr>
                        <a:t>Country</a:t>
                      </a:r>
                      <a:endParaRPr lang="en-US" sz="1400" b="1" i="0" u="sng" strike="noStrike" dirty="0">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tc>
                  <a:txBody>
                    <a:bodyPr/>
                    <a:lstStyle/>
                    <a:p>
                      <a:pPr algn="ctr" fontAlgn="b"/>
                      <a:r>
                        <a:rPr lang="en-US" sz="1400" b="1" u="sng" strike="noStrike" dirty="0">
                          <a:effectLst/>
                        </a:rPr>
                        <a:t>Market Share</a:t>
                      </a:r>
                      <a:endParaRPr lang="en-US" sz="1400" b="1" i="0" u="sng" strike="noStrike" dirty="0">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extLst>
                  <a:ext uri="{0D108BD9-81ED-4DB2-BD59-A6C34878D82A}">
                    <a16:rowId xmlns:a16="http://schemas.microsoft.com/office/drawing/2014/main" val="1574572847"/>
                  </a:ext>
                </a:extLst>
              </a:tr>
              <a:tr h="242207">
                <a:tc>
                  <a:txBody>
                    <a:bodyPr/>
                    <a:lstStyle/>
                    <a:p>
                      <a:pPr algn="ctr" fontAlgn="b"/>
                      <a:r>
                        <a:rPr lang="en-US" sz="1400" b="1" u="none" strike="noStrike">
                          <a:effectLst/>
                        </a:rPr>
                        <a:t>1</a:t>
                      </a:r>
                      <a:endParaRPr lang="en-US" sz="1400" b="1" i="0" u="none" strike="noStrike">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tc>
                  <a:txBody>
                    <a:bodyPr/>
                    <a:lstStyle/>
                    <a:p>
                      <a:pPr algn="l" fontAlgn="b"/>
                      <a:r>
                        <a:rPr lang="en-US" sz="1400" b="1" u="none" strike="noStrike" dirty="0">
                          <a:effectLst/>
                        </a:rPr>
                        <a:t>India</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tc>
                  <a:txBody>
                    <a:bodyPr/>
                    <a:lstStyle/>
                    <a:p>
                      <a:pPr algn="ctr" fontAlgn="b"/>
                      <a:r>
                        <a:rPr lang="en-US" sz="1400" b="1" u="none" strike="noStrike" dirty="0">
                          <a:effectLst/>
                        </a:rPr>
                        <a:t>10%</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extLst>
                  <a:ext uri="{0D108BD9-81ED-4DB2-BD59-A6C34878D82A}">
                    <a16:rowId xmlns:a16="http://schemas.microsoft.com/office/drawing/2014/main" val="2908085515"/>
                  </a:ext>
                </a:extLst>
              </a:tr>
              <a:tr h="242207">
                <a:tc>
                  <a:txBody>
                    <a:bodyPr/>
                    <a:lstStyle/>
                    <a:p>
                      <a:pPr algn="ctr" fontAlgn="b"/>
                      <a:r>
                        <a:rPr lang="en-US" sz="1400" b="1" u="none" strike="noStrike">
                          <a:effectLst/>
                        </a:rPr>
                        <a:t>2</a:t>
                      </a:r>
                      <a:endParaRPr lang="en-US" sz="1400" b="1" i="0" u="none" strike="noStrike">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tc>
                  <a:txBody>
                    <a:bodyPr/>
                    <a:lstStyle/>
                    <a:p>
                      <a:pPr algn="l" fontAlgn="b"/>
                      <a:r>
                        <a:rPr lang="en-US" sz="1400" b="1" u="none" strike="noStrike" dirty="0">
                          <a:effectLst/>
                        </a:rPr>
                        <a:t>China</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tc>
                  <a:txBody>
                    <a:bodyPr/>
                    <a:lstStyle/>
                    <a:p>
                      <a:pPr algn="ctr" fontAlgn="b"/>
                      <a:r>
                        <a:rPr lang="en-US" sz="1400" b="1" u="none" strike="noStrike" dirty="0">
                          <a:effectLst/>
                        </a:rPr>
                        <a:t>9%</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extLst>
                  <a:ext uri="{0D108BD9-81ED-4DB2-BD59-A6C34878D82A}">
                    <a16:rowId xmlns:a16="http://schemas.microsoft.com/office/drawing/2014/main" val="3315716071"/>
                  </a:ext>
                </a:extLst>
              </a:tr>
              <a:tr h="242207">
                <a:tc>
                  <a:txBody>
                    <a:bodyPr/>
                    <a:lstStyle/>
                    <a:p>
                      <a:pPr algn="ctr" fontAlgn="b"/>
                      <a:r>
                        <a:rPr lang="en-US" sz="1400" b="1" u="none" strike="noStrike">
                          <a:effectLst/>
                        </a:rPr>
                        <a:t>3</a:t>
                      </a:r>
                      <a:endParaRPr lang="en-US" sz="1400" b="1" i="0" u="none" strike="noStrike">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tc>
                  <a:txBody>
                    <a:bodyPr/>
                    <a:lstStyle/>
                    <a:p>
                      <a:pPr algn="l" fontAlgn="b"/>
                      <a:r>
                        <a:rPr lang="en-US" sz="1400" b="1" u="none" strike="noStrike" dirty="0">
                          <a:effectLst/>
                        </a:rPr>
                        <a:t>United States</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tc>
                  <a:txBody>
                    <a:bodyPr/>
                    <a:lstStyle/>
                    <a:p>
                      <a:pPr algn="ctr" fontAlgn="b"/>
                      <a:r>
                        <a:rPr lang="en-US" sz="1400" b="1" u="none" strike="noStrike" dirty="0">
                          <a:effectLst/>
                        </a:rPr>
                        <a:t>6%</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extLst>
                  <a:ext uri="{0D108BD9-81ED-4DB2-BD59-A6C34878D82A}">
                    <a16:rowId xmlns:a16="http://schemas.microsoft.com/office/drawing/2014/main" val="3739543429"/>
                  </a:ext>
                </a:extLst>
              </a:tr>
              <a:tr h="242207">
                <a:tc>
                  <a:txBody>
                    <a:bodyPr/>
                    <a:lstStyle/>
                    <a:p>
                      <a:pPr algn="ctr" fontAlgn="b"/>
                      <a:r>
                        <a:rPr lang="en-US" sz="1400" b="1" u="none" strike="noStrike">
                          <a:effectLst/>
                        </a:rPr>
                        <a:t>4</a:t>
                      </a:r>
                      <a:endParaRPr lang="en-US" sz="1400" b="1" i="0" u="none" strike="noStrike">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tc>
                  <a:txBody>
                    <a:bodyPr/>
                    <a:lstStyle/>
                    <a:p>
                      <a:pPr algn="l" fontAlgn="b"/>
                      <a:r>
                        <a:rPr lang="en-US" sz="1400" b="1" u="none" strike="noStrike">
                          <a:effectLst/>
                        </a:rPr>
                        <a:t>Japan</a:t>
                      </a:r>
                      <a:endParaRPr lang="en-US" sz="1400" b="1" i="0" u="none" strike="noStrike">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tc>
                  <a:txBody>
                    <a:bodyPr/>
                    <a:lstStyle/>
                    <a:p>
                      <a:pPr algn="ctr" fontAlgn="b"/>
                      <a:r>
                        <a:rPr lang="en-US" sz="1400" b="1" u="none" strike="noStrike" dirty="0">
                          <a:effectLst/>
                        </a:rPr>
                        <a:t>5%</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extLst>
                  <a:ext uri="{0D108BD9-81ED-4DB2-BD59-A6C34878D82A}">
                    <a16:rowId xmlns:a16="http://schemas.microsoft.com/office/drawing/2014/main" val="1882587664"/>
                  </a:ext>
                </a:extLst>
              </a:tr>
              <a:tr h="242207">
                <a:tc>
                  <a:txBody>
                    <a:bodyPr/>
                    <a:lstStyle/>
                    <a:p>
                      <a:pPr algn="ctr" fontAlgn="b"/>
                      <a:r>
                        <a:rPr lang="en-US" sz="1400" b="1" u="none" strike="noStrike">
                          <a:effectLst/>
                        </a:rPr>
                        <a:t>5</a:t>
                      </a:r>
                      <a:endParaRPr lang="en-US" sz="1400" b="1" i="0" u="none" strike="noStrike">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tc>
                  <a:txBody>
                    <a:bodyPr/>
                    <a:lstStyle/>
                    <a:p>
                      <a:pPr algn="l" fontAlgn="b"/>
                      <a:r>
                        <a:rPr lang="en-US" sz="1400" b="1" u="none" strike="noStrike">
                          <a:effectLst/>
                        </a:rPr>
                        <a:t>Mexico</a:t>
                      </a:r>
                      <a:endParaRPr lang="en-US" sz="1400" b="1" i="0" u="none" strike="noStrike">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tc>
                  <a:txBody>
                    <a:bodyPr/>
                    <a:lstStyle/>
                    <a:p>
                      <a:pPr algn="ctr" fontAlgn="b"/>
                      <a:r>
                        <a:rPr lang="en-US" sz="1400" b="1" u="none" strike="noStrike" dirty="0">
                          <a:effectLst/>
                        </a:rPr>
                        <a:t>5%</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extLst>
                  <a:ext uri="{0D108BD9-81ED-4DB2-BD59-A6C34878D82A}">
                    <a16:rowId xmlns:a16="http://schemas.microsoft.com/office/drawing/2014/main" val="771880141"/>
                  </a:ext>
                </a:extLst>
              </a:tr>
              <a:tr h="242207">
                <a:tc>
                  <a:txBody>
                    <a:bodyPr/>
                    <a:lstStyle/>
                    <a:p>
                      <a:pPr algn="ctr" fontAlgn="b"/>
                      <a:r>
                        <a:rPr lang="en-US" sz="1400" b="1" u="none" strike="noStrike">
                          <a:effectLst/>
                        </a:rPr>
                        <a:t>6</a:t>
                      </a:r>
                      <a:endParaRPr lang="en-US" sz="1400" b="1" i="0" u="none" strike="noStrike">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tc>
                  <a:txBody>
                    <a:bodyPr/>
                    <a:lstStyle/>
                    <a:p>
                      <a:pPr algn="l" fontAlgn="b"/>
                      <a:r>
                        <a:rPr lang="en-US" sz="1400" b="1" u="none" strike="noStrike">
                          <a:effectLst/>
                        </a:rPr>
                        <a:t>Brazil</a:t>
                      </a:r>
                      <a:endParaRPr lang="en-US" sz="1400" b="1" i="0" u="none" strike="noStrike">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tc>
                  <a:txBody>
                    <a:bodyPr/>
                    <a:lstStyle/>
                    <a:p>
                      <a:pPr algn="ctr" fontAlgn="b"/>
                      <a:r>
                        <a:rPr lang="en-US" sz="1400" b="1" u="none" strike="noStrike" dirty="0">
                          <a:effectLst/>
                        </a:rPr>
                        <a:t>5%</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extLst>
                  <a:ext uri="{0D108BD9-81ED-4DB2-BD59-A6C34878D82A}">
                    <a16:rowId xmlns:a16="http://schemas.microsoft.com/office/drawing/2014/main" val="1881329405"/>
                  </a:ext>
                </a:extLst>
              </a:tr>
              <a:tr h="242207">
                <a:tc>
                  <a:txBody>
                    <a:bodyPr/>
                    <a:lstStyle/>
                    <a:p>
                      <a:pPr algn="ctr" fontAlgn="b"/>
                      <a:r>
                        <a:rPr lang="en-US" sz="1400" b="1" u="none" strike="noStrike">
                          <a:effectLst/>
                        </a:rPr>
                        <a:t>7</a:t>
                      </a:r>
                      <a:endParaRPr lang="en-US" sz="1400" b="1" i="0" u="none" strike="noStrike">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tc>
                  <a:txBody>
                    <a:bodyPr/>
                    <a:lstStyle/>
                    <a:p>
                      <a:pPr algn="l" fontAlgn="b"/>
                      <a:r>
                        <a:rPr lang="en-US" sz="1400" b="1" u="none" strike="noStrike">
                          <a:effectLst/>
                        </a:rPr>
                        <a:t>Russian Federation</a:t>
                      </a:r>
                      <a:endParaRPr lang="en-US" sz="1400" b="1" i="0" u="none" strike="noStrike">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tc>
                  <a:txBody>
                    <a:bodyPr/>
                    <a:lstStyle/>
                    <a:p>
                      <a:pPr algn="ctr" fontAlgn="b"/>
                      <a:r>
                        <a:rPr lang="en-US" sz="1400" b="1" u="none" strike="noStrike" dirty="0">
                          <a:effectLst/>
                        </a:rPr>
                        <a:t>5%</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extLst>
                  <a:ext uri="{0D108BD9-81ED-4DB2-BD59-A6C34878D82A}">
                    <a16:rowId xmlns:a16="http://schemas.microsoft.com/office/drawing/2014/main" val="2821373411"/>
                  </a:ext>
                </a:extLst>
              </a:tr>
              <a:tr h="242207">
                <a:tc>
                  <a:txBody>
                    <a:bodyPr/>
                    <a:lstStyle/>
                    <a:p>
                      <a:pPr algn="ctr" fontAlgn="b"/>
                      <a:r>
                        <a:rPr lang="en-US" sz="1400" b="1" u="none" strike="noStrike">
                          <a:effectLst/>
                        </a:rPr>
                        <a:t>8</a:t>
                      </a:r>
                      <a:endParaRPr lang="en-US" sz="1400" b="1" i="0" u="none" strike="noStrike">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tc>
                  <a:txBody>
                    <a:bodyPr/>
                    <a:lstStyle/>
                    <a:p>
                      <a:pPr algn="l" fontAlgn="b"/>
                      <a:r>
                        <a:rPr lang="en-US" sz="1400" b="1" u="none" strike="noStrike">
                          <a:effectLst/>
                        </a:rPr>
                        <a:t>Philippines</a:t>
                      </a:r>
                      <a:endParaRPr lang="en-US" sz="1400" b="1" i="0" u="none" strike="noStrike">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tc>
                  <a:txBody>
                    <a:bodyPr/>
                    <a:lstStyle/>
                    <a:p>
                      <a:pPr algn="ctr" fontAlgn="b"/>
                      <a:r>
                        <a:rPr lang="en-US" sz="1400" b="1" u="none" strike="noStrike" dirty="0">
                          <a:effectLst/>
                        </a:rPr>
                        <a:t>4%</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extLst>
                  <a:ext uri="{0D108BD9-81ED-4DB2-BD59-A6C34878D82A}">
                    <a16:rowId xmlns:a16="http://schemas.microsoft.com/office/drawing/2014/main" val="3578537237"/>
                  </a:ext>
                </a:extLst>
              </a:tr>
              <a:tr h="242207">
                <a:tc>
                  <a:txBody>
                    <a:bodyPr/>
                    <a:lstStyle/>
                    <a:p>
                      <a:pPr algn="ctr" fontAlgn="b"/>
                      <a:r>
                        <a:rPr lang="en-US" sz="1400" b="1" u="none" strike="noStrike">
                          <a:effectLst/>
                        </a:rPr>
                        <a:t>9</a:t>
                      </a:r>
                      <a:endParaRPr lang="en-US" sz="1400" b="1" i="0" u="none" strike="noStrike">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tc>
                  <a:txBody>
                    <a:bodyPr/>
                    <a:lstStyle/>
                    <a:p>
                      <a:pPr algn="l" fontAlgn="b"/>
                      <a:r>
                        <a:rPr lang="en-US" sz="1400" b="1" u="none" strike="noStrike">
                          <a:effectLst/>
                        </a:rPr>
                        <a:t>Turkey</a:t>
                      </a:r>
                      <a:endParaRPr lang="en-US" sz="1400" b="1" i="0" u="none" strike="noStrike">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tc>
                  <a:txBody>
                    <a:bodyPr/>
                    <a:lstStyle/>
                    <a:p>
                      <a:pPr algn="ctr" fontAlgn="b"/>
                      <a:r>
                        <a:rPr lang="en-US" sz="1400" b="1" u="none" strike="noStrike" dirty="0">
                          <a:effectLst/>
                        </a:rPr>
                        <a:t>2%</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extLst>
                  <a:ext uri="{0D108BD9-81ED-4DB2-BD59-A6C34878D82A}">
                    <a16:rowId xmlns:a16="http://schemas.microsoft.com/office/drawing/2014/main" val="2672493423"/>
                  </a:ext>
                </a:extLst>
              </a:tr>
              <a:tr h="242207">
                <a:tc>
                  <a:txBody>
                    <a:bodyPr/>
                    <a:lstStyle/>
                    <a:p>
                      <a:pPr algn="ctr" fontAlgn="b"/>
                      <a:r>
                        <a:rPr lang="en-US" sz="1400" b="1" u="none" strike="noStrike">
                          <a:effectLst/>
                        </a:rPr>
                        <a:t>10</a:t>
                      </a:r>
                      <a:endParaRPr lang="en-US" sz="1400" b="1" i="0" u="none" strike="noStrike">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tc>
                  <a:txBody>
                    <a:bodyPr/>
                    <a:lstStyle/>
                    <a:p>
                      <a:pPr algn="l" fontAlgn="b"/>
                      <a:r>
                        <a:rPr lang="en-US" sz="1400" b="1" u="sng" strike="noStrike" dirty="0">
                          <a:effectLst/>
                        </a:rPr>
                        <a:t>Indonesia</a:t>
                      </a:r>
                      <a:endParaRPr lang="en-US" sz="1400" b="1" i="0" u="sng" strike="noStrike" dirty="0">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tc>
                  <a:txBody>
                    <a:bodyPr/>
                    <a:lstStyle/>
                    <a:p>
                      <a:pPr algn="ctr" fontAlgn="b"/>
                      <a:r>
                        <a:rPr lang="en-US" sz="1400" b="1" u="sng" strike="noStrike" dirty="0">
                          <a:effectLst/>
                        </a:rPr>
                        <a:t>2%</a:t>
                      </a:r>
                      <a:endParaRPr lang="en-US" sz="1400" b="1" i="0" u="sng" strike="noStrike" dirty="0">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extLst>
                  <a:ext uri="{0D108BD9-81ED-4DB2-BD59-A6C34878D82A}">
                    <a16:rowId xmlns:a16="http://schemas.microsoft.com/office/drawing/2014/main" val="3997306131"/>
                  </a:ext>
                </a:extLst>
              </a:tr>
              <a:tr h="242207">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tc>
                  <a:txBody>
                    <a:bodyPr/>
                    <a:lstStyle/>
                    <a:p>
                      <a:pPr algn="l" fontAlgn="b"/>
                      <a:r>
                        <a:rPr lang="en-US" sz="1400" b="1" u="none" strike="noStrike">
                          <a:effectLst/>
                        </a:rPr>
                        <a:t>Total</a:t>
                      </a:r>
                      <a:endParaRPr lang="en-US" sz="1400" b="1" i="0" u="none" strike="noStrike">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tc>
                  <a:txBody>
                    <a:bodyPr/>
                    <a:lstStyle/>
                    <a:p>
                      <a:pPr algn="ctr" fontAlgn="b"/>
                      <a:r>
                        <a:rPr lang="en-US" sz="1400" b="1" u="none" strike="noStrike" dirty="0">
                          <a:effectLst/>
                        </a:rPr>
                        <a:t>52%</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40000"/>
                        <a:lumOff val="60000"/>
                      </a:schemeClr>
                    </a:solidFill>
                  </a:tcPr>
                </a:tc>
                <a:extLst>
                  <a:ext uri="{0D108BD9-81ED-4DB2-BD59-A6C34878D82A}">
                    <a16:rowId xmlns:a16="http://schemas.microsoft.com/office/drawing/2014/main" val="209292393"/>
                  </a:ext>
                </a:extLst>
              </a:tr>
            </a:tbl>
          </a:graphicData>
        </a:graphic>
      </p:graphicFrame>
      <p:sp>
        <p:nvSpPr>
          <p:cNvPr id="6" name="TextBox 5">
            <a:extLst>
              <a:ext uri="{FF2B5EF4-FFF2-40B4-BE49-F238E27FC236}">
                <a16:creationId xmlns:a16="http://schemas.microsoft.com/office/drawing/2014/main" id="{45765341-9F36-7BBC-FCD1-2C7B3CF8EC2D}"/>
              </a:ext>
            </a:extLst>
          </p:cNvPr>
          <p:cNvSpPr txBox="1"/>
          <p:nvPr/>
        </p:nvSpPr>
        <p:spPr>
          <a:xfrm>
            <a:off x="9377264" y="3354355"/>
            <a:ext cx="2631233" cy="400110"/>
          </a:xfrm>
          <a:prstGeom prst="rect">
            <a:avLst/>
          </a:prstGeom>
          <a:noFill/>
        </p:spPr>
        <p:txBody>
          <a:bodyPr wrap="square" rtlCol="0">
            <a:spAutoFit/>
          </a:bodyPr>
          <a:lstStyle/>
          <a:p>
            <a:r>
              <a:rPr lang="en-US" sz="2000" b="1" u="sng" dirty="0">
                <a:latin typeface="Calibri" panose="020F0502020204030204" pitchFamily="34" charset="0"/>
                <a:cs typeface="Calibri" panose="020F0502020204030204" pitchFamily="34" charset="0"/>
              </a:rPr>
              <a:t>Top 10 Global Markets</a:t>
            </a:r>
          </a:p>
        </p:txBody>
      </p:sp>
      <p:sp>
        <p:nvSpPr>
          <p:cNvPr id="7" name="TextBox 6">
            <a:extLst>
              <a:ext uri="{FF2B5EF4-FFF2-40B4-BE49-F238E27FC236}">
                <a16:creationId xmlns:a16="http://schemas.microsoft.com/office/drawing/2014/main" id="{7A66D86A-893F-3CC4-DE40-2C8F47A776D4}"/>
              </a:ext>
            </a:extLst>
          </p:cNvPr>
          <p:cNvSpPr txBox="1"/>
          <p:nvPr/>
        </p:nvSpPr>
        <p:spPr>
          <a:xfrm>
            <a:off x="503853" y="5297454"/>
            <a:ext cx="7473820" cy="1323439"/>
          </a:xfrm>
          <a:prstGeom prst="rect">
            <a:avLst/>
          </a:prstGeom>
          <a:noFill/>
        </p:spPr>
        <p:txBody>
          <a:bodyPr wrap="square" rtlCol="0">
            <a:spAutoFit/>
          </a:bodyPr>
          <a:lstStyle/>
          <a:p>
            <a:pPr marL="285750" indent="-285750">
              <a:buFontTx/>
              <a:buChar char="-"/>
            </a:pPr>
            <a:r>
              <a:rPr lang="en-US" sz="2000" b="1" dirty="0"/>
              <a:t>Historical Data identifies operations &amp; customers in 108 Countries throughout the world.</a:t>
            </a:r>
          </a:p>
          <a:p>
            <a:pPr marL="285750" indent="-285750">
              <a:buFontTx/>
              <a:buChar char="-"/>
            </a:pPr>
            <a:endParaRPr lang="en-US" sz="2000" b="1" dirty="0"/>
          </a:p>
          <a:p>
            <a:pPr marL="285750" indent="-285750">
              <a:buFontTx/>
              <a:buChar char="-"/>
            </a:pPr>
            <a:r>
              <a:rPr lang="en-US" sz="2000" b="1" dirty="0"/>
              <a:t>The </a:t>
            </a:r>
            <a:r>
              <a:rPr lang="en-US" sz="2000" b="1" u="sng" dirty="0"/>
              <a:t>Top 10 </a:t>
            </a:r>
            <a:r>
              <a:rPr lang="en-US" sz="2000" b="1" dirty="0"/>
              <a:t>Countries account for 52% of Global Revenue.</a:t>
            </a:r>
          </a:p>
        </p:txBody>
      </p:sp>
      <p:pic>
        <p:nvPicPr>
          <p:cNvPr id="9" name="Picture 8">
            <a:extLst>
              <a:ext uri="{FF2B5EF4-FFF2-40B4-BE49-F238E27FC236}">
                <a16:creationId xmlns:a16="http://schemas.microsoft.com/office/drawing/2014/main" id="{0BEDCD55-E518-2C73-024E-BC8540206458}"/>
              </a:ext>
            </a:extLst>
          </p:cNvPr>
          <p:cNvPicPr>
            <a:picLocks noChangeAspect="1"/>
          </p:cNvPicPr>
          <p:nvPr/>
        </p:nvPicPr>
        <p:blipFill>
          <a:blip r:embed="rId3"/>
          <a:stretch>
            <a:fillRect/>
          </a:stretch>
        </p:blipFill>
        <p:spPr>
          <a:xfrm>
            <a:off x="10058400" y="421395"/>
            <a:ext cx="1625954" cy="1399453"/>
          </a:xfrm>
          <a:prstGeom prst="rect">
            <a:avLst/>
          </a:prstGeom>
        </p:spPr>
      </p:pic>
    </p:spTree>
    <p:extLst>
      <p:ext uri="{BB962C8B-B14F-4D97-AF65-F5344CB8AC3E}">
        <p14:creationId xmlns:p14="http://schemas.microsoft.com/office/powerpoint/2010/main" val="2214825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805FEC-6516-5E95-3362-2C7649E35369}"/>
              </a:ext>
            </a:extLst>
          </p:cNvPr>
          <p:cNvPicPr>
            <a:picLocks noChangeAspect="1"/>
          </p:cNvPicPr>
          <p:nvPr/>
        </p:nvPicPr>
        <p:blipFill>
          <a:blip r:embed="rId2"/>
          <a:stretch>
            <a:fillRect/>
          </a:stretch>
        </p:blipFill>
        <p:spPr>
          <a:xfrm>
            <a:off x="4095750" y="461665"/>
            <a:ext cx="7497342" cy="4612222"/>
          </a:xfrm>
          <a:prstGeom prst="rect">
            <a:avLst/>
          </a:prstGeom>
        </p:spPr>
      </p:pic>
      <p:graphicFrame>
        <p:nvGraphicFramePr>
          <p:cNvPr id="2" name="Table 1">
            <a:extLst>
              <a:ext uri="{FF2B5EF4-FFF2-40B4-BE49-F238E27FC236}">
                <a16:creationId xmlns:a16="http://schemas.microsoft.com/office/drawing/2014/main" id="{93522128-BC56-E89C-688F-15CEE2AA65FA}"/>
              </a:ext>
            </a:extLst>
          </p:cNvPr>
          <p:cNvGraphicFramePr>
            <a:graphicFrameLocks noGrp="1"/>
          </p:cNvGraphicFramePr>
          <p:nvPr>
            <p:extLst>
              <p:ext uri="{D42A27DB-BD31-4B8C-83A1-F6EECF244321}">
                <p14:modId xmlns:p14="http://schemas.microsoft.com/office/powerpoint/2010/main" val="3716983660"/>
              </p:ext>
            </p:extLst>
          </p:nvPr>
        </p:nvGraphicFramePr>
        <p:xfrm>
          <a:off x="439479" y="2254782"/>
          <a:ext cx="1851094" cy="4351337"/>
        </p:xfrm>
        <a:graphic>
          <a:graphicData uri="http://schemas.openxmlformats.org/drawingml/2006/table">
            <a:tbl>
              <a:tblPr>
                <a:tableStyleId>{5C22544A-7EE6-4342-B048-85BDC9FD1C3A}</a:tableStyleId>
              </a:tblPr>
              <a:tblGrid>
                <a:gridCol w="1065013">
                  <a:extLst>
                    <a:ext uri="{9D8B030D-6E8A-4147-A177-3AD203B41FA5}">
                      <a16:colId xmlns:a16="http://schemas.microsoft.com/office/drawing/2014/main" val="1587057273"/>
                    </a:ext>
                  </a:extLst>
                </a:gridCol>
                <a:gridCol w="786081">
                  <a:extLst>
                    <a:ext uri="{9D8B030D-6E8A-4147-A177-3AD203B41FA5}">
                      <a16:colId xmlns:a16="http://schemas.microsoft.com/office/drawing/2014/main" val="2339511081"/>
                    </a:ext>
                  </a:extLst>
                </a:gridCol>
              </a:tblGrid>
              <a:tr h="235824">
                <a:tc>
                  <a:txBody>
                    <a:bodyPr/>
                    <a:lstStyle/>
                    <a:p>
                      <a:pPr algn="l" fontAlgn="b"/>
                      <a:r>
                        <a:rPr lang="en-US" sz="1400" b="1" u="sng" strike="noStrike" dirty="0">
                          <a:effectLst/>
                        </a:rPr>
                        <a:t>Genre</a:t>
                      </a:r>
                      <a:endParaRPr lang="en-US" sz="1400" b="1" i="0" u="sng" strike="noStrike" dirty="0">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tc>
                  <a:txBody>
                    <a:bodyPr/>
                    <a:lstStyle/>
                    <a:p>
                      <a:pPr algn="l" fontAlgn="b"/>
                      <a:r>
                        <a:rPr lang="en-US" sz="1400" b="1" u="sng" strike="noStrike" dirty="0">
                          <a:effectLst/>
                        </a:rPr>
                        <a:t>% of Total</a:t>
                      </a:r>
                      <a:endParaRPr lang="en-US" sz="1400" b="1" i="0" u="sng" strike="noStrike" dirty="0">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extLst>
                  <a:ext uri="{0D108BD9-81ED-4DB2-BD59-A6C34878D82A}">
                    <a16:rowId xmlns:a16="http://schemas.microsoft.com/office/drawing/2014/main" val="4142265000"/>
                  </a:ext>
                </a:extLst>
              </a:tr>
              <a:tr h="228217">
                <a:tc>
                  <a:txBody>
                    <a:bodyPr/>
                    <a:lstStyle/>
                    <a:p>
                      <a:pPr algn="l" fontAlgn="b"/>
                      <a:r>
                        <a:rPr lang="en-US" sz="1400" b="1" u="none" strike="noStrike">
                          <a:effectLst/>
                        </a:rPr>
                        <a:t>Sports</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tc>
                  <a:txBody>
                    <a:bodyPr/>
                    <a:lstStyle/>
                    <a:p>
                      <a:pPr algn="r" fontAlgn="b"/>
                      <a:r>
                        <a:rPr lang="en-US" sz="1200" b="1" u="none" strike="noStrike">
                          <a:effectLst/>
                        </a:rPr>
                        <a:t>8%</a:t>
                      </a:r>
                      <a:endParaRPr lang="en-US" sz="12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extLst>
                  <a:ext uri="{0D108BD9-81ED-4DB2-BD59-A6C34878D82A}">
                    <a16:rowId xmlns:a16="http://schemas.microsoft.com/office/drawing/2014/main" val="298818286"/>
                  </a:ext>
                </a:extLst>
              </a:tr>
              <a:tr h="228217">
                <a:tc>
                  <a:txBody>
                    <a:bodyPr/>
                    <a:lstStyle/>
                    <a:p>
                      <a:pPr algn="l" fontAlgn="b"/>
                      <a:r>
                        <a:rPr lang="en-US" sz="1400" b="1" u="none" strike="noStrike">
                          <a:effectLst/>
                        </a:rPr>
                        <a:t>Sci-Fi</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tc>
                  <a:txBody>
                    <a:bodyPr/>
                    <a:lstStyle/>
                    <a:p>
                      <a:pPr algn="r" fontAlgn="b"/>
                      <a:r>
                        <a:rPr lang="en-US" sz="1200" b="1" u="none" strike="noStrike">
                          <a:effectLst/>
                        </a:rPr>
                        <a:t>7%</a:t>
                      </a:r>
                      <a:endParaRPr lang="en-US" sz="12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extLst>
                  <a:ext uri="{0D108BD9-81ED-4DB2-BD59-A6C34878D82A}">
                    <a16:rowId xmlns:a16="http://schemas.microsoft.com/office/drawing/2014/main" val="2176092585"/>
                  </a:ext>
                </a:extLst>
              </a:tr>
              <a:tr h="228217">
                <a:tc>
                  <a:txBody>
                    <a:bodyPr/>
                    <a:lstStyle/>
                    <a:p>
                      <a:pPr algn="l" fontAlgn="b"/>
                      <a:r>
                        <a:rPr lang="en-US" sz="1400" b="1" u="none" strike="noStrike">
                          <a:effectLst/>
                        </a:rPr>
                        <a:t>Animation</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tc>
                  <a:txBody>
                    <a:bodyPr/>
                    <a:lstStyle/>
                    <a:p>
                      <a:pPr algn="r" fontAlgn="b"/>
                      <a:r>
                        <a:rPr lang="en-US" sz="1200" b="1" u="none" strike="noStrike">
                          <a:effectLst/>
                        </a:rPr>
                        <a:t>7%</a:t>
                      </a:r>
                      <a:endParaRPr lang="en-US" sz="12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extLst>
                  <a:ext uri="{0D108BD9-81ED-4DB2-BD59-A6C34878D82A}">
                    <a16:rowId xmlns:a16="http://schemas.microsoft.com/office/drawing/2014/main" val="1338174661"/>
                  </a:ext>
                </a:extLst>
              </a:tr>
              <a:tr h="228217">
                <a:tc>
                  <a:txBody>
                    <a:bodyPr/>
                    <a:lstStyle/>
                    <a:p>
                      <a:pPr algn="l" fontAlgn="b"/>
                      <a:r>
                        <a:rPr lang="en-US" sz="1400" b="1" u="none" strike="noStrike">
                          <a:effectLst/>
                        </a:rPr>
                        <a:t>Drama</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tc>
                  <a:txBody>
                    <a:bodyPr/>
                    <a:lstStyle/>
                    <a:p>
                      <a:pPr algn="r" fontAlgn="b"/>
                      <a:r>
                        <a:rPr lang="en-US" sz="1200" b="1" u="none" strike="noStrike">
                          <a:effectLst/>
                        </a:rPr>
                        <a:t>7%</a:t>
                      </a:r>
                      <a:endParaRPr lang="en-US" sz="12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extLst>
                  <a:ext uri="{0D108BD9-81ED-4DB2-BD59-A6C34878D82A}">
                    <a16:rowId xmlns:a16="http://schemas.microsoft.com/office/drawing/2014/main" val="1754334371"/>
                  </a:ext>
                </a:extLst>
              </a:tr>
              <a:tr h="228217">
                <a:tc>
                  <a:txBody>
                    <a:bodyPr/>
                    <a:lstStyle/>
                    <a:p>
                      <a:pPr algn="l" fontAlgn="b"/>
                      <a:r>
                        <a:rPr lang="en-US" sz="1400" b="1" u="none" strike="noStrike">
                          <a:effectLst/>
                        </a:rPr>
                        <a:t>Comedy</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tc>
                  <a:txBody>
                    <a:bodyPr/>
                    <a:lstStyle/>
                    <a:p>
                      <a:pPr algn="r" fontAlgn="b"/>
                      <a:r>
                        <a:rPr lang="en-US" sz="1200" b="1" u="none" strike="noStrike">
                          <a:effectLst/>
                        </a:rPr>
                        <a:t>7%</a:t>
                      </a:r>
                      <a:endParaRPr lang="en-US" sz="12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extLst>
                  <a:ext uri="{0D108BD9-81ED-4DB2-BD59-A6C34878D82A}">
                    <a16:rowId xmlns:a16="http://schemas.microsoft.com/office/drawing/2014/main" val="35996518"/>
                  </a:ext>
                </a:extLst>
              </a:tr>
              <a:tr h="228217">
                <a:tc>
                  <a:txBody>
                    <a:bodyPr/>
                    <a:lstStyle/>
                    <a:p>
                      <a:pPr algn="l" fontAlgn="b"/>
                      <a:r>
                        <a:rPr lang="en-US" sz="1400" b="1" u="none" strike="noStrike">
                          <a:effectLst/>
                        </a:rPr>
                        <a:t>New</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tc>
                  <a:txBody>
                    <a:bodyPr/>
                    <a:lstStyle/>
                    <a:p>
                      <a:pPr algn="r" fontAlgn="b"/>
                      <a:r>
                        <a:rPr lang="en-US" sz="1200" b="1" u="none" strike="noStrike">
                          <a:effectLst/>
                        </a:rPr>
                        <a:t>6%</a:t>
                      </a:r>
                      <a:endParaRPr lang="en-US" sz="12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extLst>
                  <a:ext uri="{0D108BD9-81ED-4DB2-BD59-A6C34878D82A}">
                    <a16:rowId xmlns:a16="http://schemas.microsoft.com/office/drawing/2014/main" val="1576131211"/>
                  </a:ext>
                </a:extLst>
              </a:tr>
              <a:tr h="228217">
                <a:tc>
                  <a:txBody>
                    <a:bodyPr/>
                    <a:lstStyle/>
                    <a:p>
                      <a:pPr algn="l" fontAlgn="b"/>
                      <a:r>
                        <a:rPr lang="en-US" sz="1400" b="1" u="none" strike="noStrike">
                          <a:effectLst/>
                        </a:rPr>
                        <a:t>Action</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tc>
                  <a:txBody>
                    <a:bodyPr/>
                    <a:lstStyle/>
                    <a:p>
                      <a:pPr algn="r" fontAlgn="b"/>
                      <a:r>
                        <a:rPr lang="en-US" sz="1200" b="1" u="none" strike="noStrike">
                          <a:effectLst/>
                        </a:rPr>
                        <a:t>6%</a:t>
                      </a:r>
                      <a:endParaRPr lang="en-US" sz="12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extLst>
                  <a:ext uri="{0D108BD9-81ED-4DB2-BD59-A6C34878D82A}">
                    <a16:rowId xmlns:a16="http://schemas.microsoft.com/office/drawing/2014/main" val="406255248"/>
                  </a:ext>
                </a:extLst>
              </a:tr>
              <a:tr h="228217">
                <a:tc>
                  <a:txBody>
                    <a:bodyPr/>
                    <a:lstStyle/>
                    <a:p>
                      <a:pPr algn="l" fontAlgn="b"/>
                      <a:r>
                        <a:rPr lang="en-US" sz="1400" b="1" u="none" strike="noStrike">
                          <a:effectLst/>
                        </a:rPr>
                        <a:t>Foreign</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tc>
                  <a:txBody>
                    <a:bodyPr/>
                    <a:lstStyle/>
                    <a:p>
                      <a:pPr algn="r" fontAlgn="b"/>
                      <a:r>
                        <a:rPr lang="en-US" sz="1200" b="1" u="none" strike="noStrike">
                          <a:effectLst/>
                        </a:rPr>
                        <a:t>6%</a:t>
                      </a:r>
                      <a:endParaRPr lang="en-US" sz="12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extLst>
                  <a:ext uri="{0D108BD9-81ED-4DB2-BD59-A6C34878D82A}">
                    <a16:rowId xmlns:a16="http://schemas.microsoft.com/office/drawing/2014/main" val="2279496872"/>
                  </a:ext>
                </a:extLst>
              </a:tr>
              <a:tr h="228217">
                <a:tc>
                  <a:txBody>
                    <a:bodyPr/>
                    <a:lstStyle/>
                    <a:p>
                      <a:pPr algn="l" fontAlgn="b"/>
                      <a:r>
                        <a:rPr lang="en-US" sz="1400" b="1" u="none" strike="noStrike">
                          <a:effectLst/>
                        </a:rPr>
                        <a:t>Games</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tc>
                  <a:txBody>
                    <a:bodyPr/>
                    <a:lstStyle/>
                    <a:p>
                      <a:pPr algn="r" fontAlgn="b"/>
                      <a:r>
                        <a:rPr lang="en-US" sz="1200" b="1" u="none" strike="noStrike">
                          <a:effectLst/>
                        </a:rPr>
                        <a:t>6%</a:t>
                      </a:r>
                      <a:endParaRPr lang="en-US" sz="12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extLst>
                  <a:ext uri="{0D108BD9-81ED-4DB2-BD59-A6C34878D82A}">
                    <a16:rowId xmlns:a16="http://schemas.microsoft.com/office/drawing/2014/main" val="1633248235"/>
                  </a:ext>
                </a:extLst>
              </a:tr>
              <a:tr h="228217">
                <a:tc>
                  <a:txBody>
                    <a:bodyPr/>
                    <a:lstStyle/>
                    <a:p>
                      <a:pPr algn="l" fontAlgn="b"/>
                      <a:r>
                        <a:rPr lang="en-US" sz="1400" b="1" u="none" strike="noStrike">
                          <a:effectLst/>
                        </a:rPr>
                        <a:t>Family</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tc>
                  <a:txBody>
                    <a:bodyPr/>
                    <a:lstStyle/>
                    <a:p>
                      <a:pPr algn="r" fontAlgn="b"/>
                      <a:r>
                        <a:rPr lang="en-US" sz="1200" b="1" u="none" strike="noStrike">
                          <a:effectLst/>
                        </a:rPr>
                        <a:t>6%</a:t>
                      </a:r>
                      <a:endParaRPr lang="en-US" sz="12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extLst>
                  <a:ext uri="{0D108BD9-81ED-4DB2-BD59-A6C34878D82A}">
                    <a16:rowId xmlns:a16="http://schemas.microsoft.com/office/drawing/2014/main" val="1617746778"/>
                  </a:ext>
                </a:extLst>
              </a:tr>
              <a:tr h="228217">
                <a:tc>
                  <a:txBody>
                    <a:bodyPr/>
                    <a:lstStyle/>
                    <a:p>
                      <a:pPr algn="l" fontAlgn="b"/>
                      <a:r>
                        <a:rPr lang="en-US" sz="1400" b="1" u="none" strike="noStrike">
                          <a:effectLst/>
                        </a:rPr>
                        <a:t>Documentary</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tc>
                  <a:txBody>
                    <a:bodyPr/>
                    <a:lstStyle/>
                    <a:p>
                      <a:pPr algn="r" fontAlgn="b"/>
                      <a:r>
                        <a:rPr lang="en-US" sz="1200" b="1" u="none" strike="noStrike">
                          <a:effectLst/>
                        </a:rPr>
                        <a:t>6%</a:t>
                      </a:r>
                      <a:endParaRPr lang="en-US" sz="12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extLst>
                  <a:ext uri="{0D108BD9-81ED-4DB2-BD59-A6C34878D82A}">
                    <a16:rowId xmlns:a16="http://schemas.microsoft.com/office/drawing/2014/main" val="4075099099"/>
                  </a:ext>
                </a:extLst>
              </a:tr>
              <a:tr h="228217">
                <a:tc>
                  <a:txBody>
                    <a:bodyPr/>
                    <a:lstStyle/>
                    <a:p>
                      <a:pPr algn="l" fontAlgn="b"/>
                      <a:r>
                        <a:rPr lang="en-US" sz="1400" b="1" u="none" strike="noStrike">
                          <a:effectLst/>
                        </a:rPr>
                        <a:t>Horror</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tc>
                  <a:txBody>
                    <a:bodyPr/>
                    <a:lstStyle/>
                    <a:p>
                      <a:pPr algn="r" fontAlgn="b"/>
                      <a:r>
                        <a:rPr lang="en-US" sz="1200" b="1" u="none" strike="noStrike">
                          <a:effectLst/>
                        </a:rPr>
                        <a:t>6%</a:t>
                      </a:r>
                      <a:endParaRPr lang="en-US" sz="12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extLst>
                  <a:ext uri="{0D108BD9-81ED-4DB2-BD59-A6C34878D82A}">
                    <a16:rowId xmlns:a16="http://schemas.microsoft.com/office/drawing/2014/main" val="2159511149"/>
                  </a:ext>
                </a:extLst>
              </a:tr>
              <a:tr h="228217">
                <a:tc>
                  <a:txBody>
                    <a:bodyPr/>
                    <a:lstStyle/>
                    <a:p>
                      <a:pPr algn="l" fontAlgn="b"/>
                      <a:r>
                        <a:rPr lang="en-US" sz="1400" b="1" u="none" strike="noStrike">
                          <a:effectLst/>
                        </a:rPr>
                        <a:t>Classics</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tc>
                  <a:txBody>
                    <a:bodyPr/>
                    <a:lstStyle/>
                    <a:p>
                      <a:pPr algn="r" fontAlgn="b"/>
                      <a:r>
                        <a:rPr lang="en-US" sz="1200" b="1" u="none" strike="noStrike">
                          <a:effectLst/>
                        </a:rPr>
                        <a:t>5%</a:t>
                      </a:r>
                      <a:endParaRPr lang="en-US" sz="12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extLst>
                  <a:ext uri="{0D108BD9-81ED-4DB2-BD59-A6C34878D82A}">
                    <a16:rowId xmlns:a16="http://schemas.microsoft.com/office/drawing/2014/main" val="4230270367"/>
                  </a:ext>
                </a:extLst>
              </a:tr>
              <a:tr h="228217">
                <a:tc>
                  <a:txBody>
                    <a:bodyPr/>
                    <a:lstStyle/>
                    <a:p>
                      <a:pPr algn="l" fontAlgn="b"/>
                      <a:r>
                        <a:rPr lang="en-US" sz="1400" b="1" u="none" strike="noStrike">
                          <a:effectLst/>
                        </a:rPr>
                        <a:t>Children</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tc>
                  <a:txBody>
                    <a:bodyPr/>
                    <a:lstStyle/>
                    <a:p>
                      <a:pPr algn="r" fontAlgn="b"/>
                      <a:r>
                        <a:rPr lang="en-US" sz="1200" b="1" u="none" strike="noStrike">
                          <a:effectLst/>
                        </a:rPr>
                        <a:t>5%</a:t>
                      </a:r>
                      <a:endParaRPr lang="en-US" sz="12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extLst>
                  <a:ext uri="{0D108BD9-81ED-4DB2-BD59-A6C34878D82A}">
                    <a16:rowId xmlns:a16="http://schemas.microsoft.com/office/drawing/2014/main" val="406809640"/>
                  </a:ext>
                </a:extLst>
              </a:tr>
              <a:tr h="228217">
                <a:tc>
                  <a:txBody>
                    <a:bodyPr/>
                    <a:lstStyle/>
                    <a:p>
                      <a:pPr algn="l" fontAlgn="b"/>
                      <a:r>
                        <a:rPr lang="en-US" sz="1400" b="1" u="none" strike="noStrike">
                          <a:effectLst/>
                        </a:rPr>
                        <a:t>Travel</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tc>
                  <a:txBody>
                    <a:bodyPr/>
                    <a:lstStyle/>
                    <a:p>
                      <a:pPr algn="r" fontAlgn="b"/>
                      <a:r>
                        <a:rPr lang="en-US" sz="1200" b="1" u="none" strike="noStrike">
                          <a:effectLst/>
                        </a:rPr>
                        <a:t>5%</a:t>
                      </a:r>
                      <a:endParaRPr lang="en-US" sz="12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extLst>
                  <a:ext uri="{0D108BD9-81ED-4DB2-BD59-A6C34878D82A}">
                    <a16:rowId xmlns:a16="http://schemas.microsoft.com/office/drawing/2014/main" val="282982966"/>
                  </a:ext>
                </a:extLst>
              </a:tr>
              <a:tr h="228217">
                <a:tc>
                  <a:txBody>
                    <a:bodyPr/>
                    <a:lstStyle/>
                    <a:p>
                      <a:pPr algn="l" fontAlgn="b"/>
                      <a:r>
                        <a:rPr lang="en-US" sz="1400" b="1" u="none" strike="noStrike">
                          <a:effectLst/>
                        </a:rPr>
                        <a:t>Music</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tc>
                  <a:txBody>
                    <a:bodyPr/>
                    <a:lstStyle/>
                    <a:p>
                      <a:pPr algn="r" fontAlgn="b"/>
                      <a:r>
                        <a:rPr lang="en-US" sz="1200" b="1" u="none" strike="noStrike">
                          <a:effectLst/>
                        </a:rPr>
                        <a:t>5%</a:t>
                      </a:r>
                      <a:endParaRPr lang="en-US" sz="12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extLst>
                  <a:ext uri="{0D108BD9-81ED-4DB2-BD59-A6C34878D82A}">
                    <a16:rowId xmlns:a16="http://schemas.microsoft.com/office/drawing/2014/main" val="2156545217"/>
                  </a:ext>
                </a:extLst>
              </a:tr>
              <a:tr h="235824">
                <a:tc>
                  <a:txBody>
                    <a:bodyPr/>
                    <a:lstStyle/>
                    <a:p>
                      <a:pPr algn="l" fontAlgn="b"/>
                      <a:r>
                        <a:rPr lang="en-US" sz="1400" b="1" u="sng" strike="noStrike" dirty="0">
                          <a:effectLst/>
                        </a:rPr>
                        <a:t>Thriller</a:t>
                      </a:r>
                      <a:endParaRPr lang="en-US" sz="1400" b="1" i="0" u="sng" strike="noStrike" dirty="0">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tc>
                  <a:txBody>
                    <a:bodyPr/>
                    <a:lstStyle/>
                    <a:p>
                      <a:pPr algn="r" fontAlgn="b"/>
                      <a:r>
                        <a:rPr lang="en-US" sz="1200" b="1" u="sng" strike="noStrike" dirty="0">
                          <a:effectLst/>
                        </a:rPr>
                        <a:t>0%</a:t>
                      </a:r>
                      <a:endParaRPr lang="en-US" sz="1200" b="1" i="0" u="sng" strike="noStrike" dirty="0">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extLst>
                  <a:ext uri="{0D108BD9-81ED-4DB2-BD59-A6C34878D82A}">
                    <a16:rowId xmlns:a16="http://schemas.microsoft.com/office/drawing/2014/main" val="1139726388"/>
                  </a:ext>
                </a:extLst>
              </a:tr>
              <a:tr h="228217">
                <a:tc>
                  <a:txBody>
                    <a:bodyPr/>
                    <a:lstStyle/>
                    <a:p>
                      <a:pPr algn="l" fontAlgn="b"/>
                      <a:r>
                        <a:rPr lang="en-US" sz="1400" b="1" u="none" strike="noStrike">
                          <a:effectLst/>
                        </a:rPr>
                        <a:t>Total</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tc>
                  <a:txBody>
                    <a:bodyPr/>
                    <a:lstStyle/>
                    <a:p>
                      <a:pPr algn="r" fontAlgn="b"/>
                      <a:r>
                        <a:rPr lang="en-US" sz="1200" b="1" u="none" strike="noStrike" dirty="0">
                          <a:effectLst/>
                        </a:rPr>
                        <a:t>100%</a:t>
                      </a:r>
                      <a:endParaRPr lang="en-US" sz="1200" b="1" i="0" u="none" strike="noStrike" dirty="0">
                        <a:solidFill>
                          <a:srgbClr val="000000"/>
                        </a:solidFill>
                        <a:effectLst/>
                        <a:latin typeface="Calibri" panose="020F0502020204030204" pitchFamily="34" charset="0"/>
                      </a:endParaRPr>
                    </a:p>
                  </a:txBody>
                  <a:tcPr marL="7607" marR="7607" marT="7607" marB="0" anchor="b">
                    <a:solidFill>
                      <a:schemeClr val="accent2">
                        <a:lumMod val="60000"/>
                        <a:lumOff val="40000"/>
                      </a:schemeClr>
                    </a:solidFill>
                  </a:tcPr>
                </a:tc>
                <a:extLst>
                  <a:ext uri="{0D108BD9-81ED-4DB2-BD59-A6C34878D82A}">
                    <a16:rowId xmlns:a16="http://schemas.microsoft.com/office/drawing/2014/main" val="140907935"/>
                  </a:ext>
                </a:extLst>
              </a:tr>
            </a:tbl>
          </a:graphicData>
        </a:graphic>
      </p:graphicFrame>
      <p:sp>
        <p:nvSpPr>
          <p:cNvPr id="5" name="TextBox 4">
            <a:extLst>
              <a:ext uri="{FF2B5EF4-FFF2-40B4-BE49-F238E27FC236}">
                <a16:creationId xmlns:a16="http://schemas.microsoft.com/office/drawing/2014/main" id="{DC8F4751-2DB4-F3E9-C0AA-0D2BC00920BA}"/>
              </a:ext>
            </a:extLst>
          </p:cNvPr>
          <p:cNvSpPr txBox="1"/>
          <p:nvPr/>
        </p:nvSpPr>
        <p:spPr>
          <a:xfrm>
            <a:off x="4680664" y="61555"/>
            <a:ext cx="4208106" cy="400110"/>
          </a:xfrm>
          <a:prstGeom prst="rect">
            <a:avLst/>
          </a:prstGeom>
          <a:noFill/>
        </p:spPr>
        <p:txBody>
          <a:bodyPr wrap="square" rtlCol="0">
            <a:spAutoFit/>
          </a:bodyPr>
          <a:lstStyle/>
          <a:p>
            <a:r>
              <a:rPr lang="en-US" sz="2000" b="1" u="sng" dirty="0"/>
              <a:t>Global Movie Genre Popularity</a:t>
            </a:r>
          </a:p>
        </p:txBody>
      </p:sp>
      <p:sp>
        <p:nvSpPr>
          <p:cNvPr id="7" name="TextBox 6">
            <a:extLst>
              <a:ext uri="{FF2B5EF4-FFF2-40B4-BE49-F238E27FC236}">
                <a16:creationId xmlns:a16="http://schemas.microsoft.com/office/drawing/2014/main" id="{4EFE4C4E-6376-5D53-A1B8-AF1343418C68}"/>
              </a:ext>
            </a:extLst>
          </p:cNvPr>
          <p:cNvSpPr txBox="1"/>
          <p:nvPr/>
        </p:nvSpPr>
        <p:spPr>
          <a:xfrm>
            <a:off x="4095750" y="5196007"/>
            <a:ext cx="7799646" cy="1600438"/>
          </a:xfrm>
          <a:prstGeom prst="rect">
            <a:avLst/>
          </a:prstGeom>
          <a:noFill/>
        </p:spPr>
        <p:txBody>
          <a:bodyPr wrap="square" rtlCol="0">
            <a:spAutoFit/>
          </a:bodyPr>
          <a:lstStyle/>
          <a:p>
            <a:r>
              <a:rPr lang="en-US" dirty="0"/>
              <a:t>-   </a:t>
            </a:r>
            <a:r>
              <a:rPr lang="en-US" sz="1600" b="1" dirty="0"/>
              <a:t>17 Different Movie Genres are popular throughout the world.</a:t>
            </a:r>
          </a:p>
          <a:p>
            <a:endParaRPr lang="en-US" sz="1600" b="1" dirty="0"/>
          </a:p>
          <a:p>
            <a:pPr marL="285750" indent="-285750">
              <a:buFontTx/>
              <a:buChar char="-"/>
            </a:pPr>
            <a:r>
              <a:rPr lang="en-US" sz="1600" b="1" dirty="0"/>
              <a:t>On a Global Basis, there aren’t any that dominate the movie viewing experience!</a:t>
            </a:r>
          </a:p>
          <a:p>
            <a:endParaRPr lang="en-US" sz="1600" b="1" dirty="0"/>
          </a:p>
          <a:p>
            <a:pPr marL="285750" indent="-285750">
              <a:buFontTx/>
              <a:buChar char="-"/>
            </a:pPr>
            <a:r>
              <a:rPr lang="en-US" sz="1600" b="1" dirty="0"/>
              <a:t>But on a Nationwide basis, there are definitely vast difference from one country to another……..</a:t>
            </a:r>
          </a:p>
        </p:txBody>
      </p:sp>
      <p:pic>
        <p:nvPicPr>
          <p:cNvPr id="8" name="Picture 7" descr="Streaming Media | Alameda Free Library">
            <a:extLst>
              <a:ext uri="{FF2B5EF4-FFF2-40B4-BE49-F238E27FC236}">
                <a16:creationId xmlns:a16="http://schemas.microsoft.com/office/drawing/2014/main" id="{24368945-265D-D9B8-E5D2-003AD2B6E1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7124" y="251881"/>
            <a:ext cx="2688476" cy="1791047"/>
          </a:xfrm>
          <a:prstGeom prst="rect">
            <a:avLst/>
          </a:prstGeom>
          <a:noFill/>
          <a:ln>
            <a:noFill/>
          </a:ln>
        </p:spPr>
      </p:pic>
    </p:spTree>
    <p:extLst>
      <p:ext uri="{BB962C8B-B14F-4D97-AF65-F5344CB8AC3E}">
        <p14:creationId xmlns:p14="http://schemas.microsoft.com/office/powerpoint/2010/main" val="347475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7FD3487-91F4-B7B9-124E-E107D2ECC328}"/>
              </a:ext>
            </a:extLst>
          </p:cNvPr>
          <p:cNvGraphicFramePr>
            <a:graphicFrameLocks noGrp="1"/>
          </p:cNvGraphicFramePr>
          <p:nvPr>
            <p:extLst>
              <p:ext uri="{D42A27DB-BD31-4B8C-83A1-F6EECF244321}">
                <p14:modId xmlns:p14="http://schemas.microsoft.com/office/powerpoint/2010/main" val="162650198"/>
              </p:ext>
            </p:extLst>
          </p:nvPr>
        </p:nvGraphicFramePr>
        <p:xfrm>
          <a:off x="381031" y="1697156"/>
          <a:ext cx="9055100" cy="2514600"/>
        </p:xfrm>
        <a:graphic>
          <a:graphicData uri="http://schemas.openxmlformats.org/drawingml/2006/table">
            <a:tbl>
              <a:tblPr>
                <a:tableStyleId>{5C22544A-7EE6-4342-B048-85BDC9FD1C3A}</a:tableStyleId>
              </a:tblPr>
              <a:tblGrid>
                <a:gridCol w="749300">
                  <a:extLst>
                    <a:ext uri="{9D8B030D-6E8A-4147-A177-3AD203B41FA5}">
                      <a16:colId xmlns:a16="http://schemas.microsoft.com/office/drawing/2014/main" val="3047662081"/>
                    </a:ext>
                  </a:extLst>
                </a:gridCol>
                <a:gridCol w="1511300">
                  <a:extLst>
                    <a:ext uri="{9D8B030D-6E8A-4147-A177-3AD203B41FA5}">
                      <a16:colId xmlns:a16="http://schemas.microsoft.com/office/drawing/2014/main" val="2346496166"/>
                    </a:ext>
                  </a:extLst>
                </a:gridCol>
                <a:gridCol w="1358900">
                  <a:extLst>
                    <a:ext uri="{9D8B030D-6E8A-4147-A177-3AD203B41FA5}">
                      <a16:colId xmlns:a16="http://schemas.microsoft.com/office/drawing/2014/main" val="230219940"/>
                    </a:ext>
                  </a:extLst>
                </a:gridCol>
                <a:gridCol w="1358900">
                  <a:extLst>
                    <a:ext uri="{9D8B030D-6E8A-4147-A177-3AD203B41FA5}">
                      <a16:colId xmlns:a16="http://schemas.microsoft.com/office/drawing/2014/main" val="4006024839"/>
                    </a:ext>
                  </a:extLst>
                </a:gridCol>
                <a:gridCol w="1358900">
                  <a:extLst>
                    <a:ext uri="{9D8B030D-6E8A-4147-A177-3AD203B41FA5}">
                      <a16:colId xmlns:a16="http://schemas.microsoft.com/office/drawing/2014/main" val="1983643831"/>
                    </a:ext>
                  </a:extLst>
                </a:gridCol>
                <a:gridCol w="1358900">
                  <a:extLst>
                    <a:ext uri="{9D8B030D-6E8A-4147-A177-3AD203B41FA5}">
                      <a16:colId xmlns:a16="http://schemas.microsoft.com/office/drawing/2014/main" val="2850582823"/>
                    </a:ext>
                  </a:extLst>
                </a:gridCol>
                <a:gridCol w="1358900">
                  <a:extLst>
                    <a:ext uri="{9D8B030D-6E8A-4147-A177-3AD203B41FA5}">
                      <a16:colId xmlns:a16="http://schemas.microsoft.com/office/drawing/2014/main" val="2317607689"/>
                    </a:ext>
                  </a:extLst>
                </a:gridCol>
              </a:tblGrid>
              <a:tr h="228600">
                <a:tc>
                  <a:txBody>
                    <a:bodyPr/>
                    <a:lstStyle/>
                    <a:p>
                      <a:pPr algn="l" fontAlgn="b"/>
                      <a:r>
                        <a:rPr lang="en-US" sz="1400" b="1" u="sng" strike="noStrike" dirty="0">
                          <a:effectLst/>
                        </a:rPr>
                        <a:t>Ranking</a:t>
                      </a:r>
                      <a:endParaRPr lang="en-US" sz="1400" b="1" i="0" u="sng"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400" b="1" u="sng" strike="noStrike" dirty="0">
                          <a:effectLst/>
                        </a:rPr>
                        <a:t>Country</a:t>
                      </a:r>
                      <a:endParaRPr lang="en-US" sz="1400" b="1" i="0" u="sng"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1" u="sng" strike="noStrike" dirty="0">
                          <a:effectLst/>
                        </a:rPr>
                        <a:t>One</a:t>
                      </a:r>
                      <a:endParaRPr lang="en-US" sz="1400" b="1" i="0" u="sng"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1" u="sng" strike="noStrike" dirty="0">
                          <a:effectLst/>
                        </a:rPr>
                        <a:t>Two</a:t>
                      </a:r>
                      <a:endParaRPr lang="en-US" sz="1400" b="1" i="0" u="sng"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1" u="sng" strike="noStrike" dirty="0">
                          <a:effectLst/>
                        </a:rPr>
                        <a:t>Three</a:t>
                      </a:r>
                      <a:endParaRPr lang="en-US" sz="1400" b="1" i="0" u="sng"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1" u="sng" strike="noStrike" dirty="0">
                          <a:effectLst/>
                        </a:rPr>
                        <a:t>Four </a:t>
                      </a:r>
                      <a:endParaRPr lang="en-US" sz="1400" b="1" i="0" u="sng"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1" u="sng" strike="noStrike" dirty="0">
                          <a:effectLst/>
                        </a:rPr>
                        <a:t>Five</a:t>
                      </a:r>
                      <a:endParaRPr lang="en-US" sz="1400" b="1" i="0" u="sng" strike="noStrike" dirty="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3803936468"/>
                  </a:ext>
                </a:extLst>
              </a:tr>
              <a:tr h="228600">
                <a:tc>
                  <a:txBody>
                    <a:bodyPr/>
                    <a:lstStyle/>
                    <a:p>
                      <a:pPr algn="ctr" fontAlgn="b"/>
                      <a:r>
                        <a:rPr lang="en-US" sz="1400" b="1" u="none" strike="noStrike" dirty="0">
                          <a:effectLst/>
                        </a:rPr>
                        <a:t>1</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l" fontAlgn="b"/>
                      <a:r>
                        <a:rPr lang="en-US" sz="1400" b="1" u="none" strike="noStrike" dirty="0">
                          <a:effectLst/>
                        </a:rPr>
                        <a:t>India</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ctr" fontAlgn="b"/>
                      <a:r>
                        <a:rPr lang="en-US" sz="1400" b="1" u="none" strike="noStrike" dirty="0">
                          <a:effectLst/>
                        </a:rPr>
                        <a:t>Sports</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ctr" fontAlgn="b"/>
                      <a:r>
                        <a:rPr lang="en-US" sz="1400" b="1" u="none" strike="noStrike" dirty="0">
                          <a:effectLst/>
                        </a:rPr>
                        <a:t>Foreign</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ctr" fontAlgn="b"/>
                      <a:r>
                        <a:rPr lang="en-US" sz="1400" b="1" u="none" strike="noStrike" dirty="0">
                          <a:effectLst/>
                        </a:rPr>
                        <a:t>Documentary</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ctr" fontAlgn="b"/>
                      <a:r>
                        <a:rPr lang="en-US" sz="1400" b="1" u="none" strike="noStrike" dirty="0">
                          <a:effectLst/>
                        </a:rPr>
                        <a:t>Children</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ctr" fontAlgn="b"/>
                      <a:r>
                        <a:rPr lang="en-US" sz="1400" b="1" u="none" strike="noStrike" dirty="0">
                          <a:effectLst/>
                        </a:rPr>
                        <a:t>Drama</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extLst>
                  <a:ext uri="{0D108BD9-81ED-4DB2-BD59-A6C34878D82A}">
                    <a16:rowId xmlns:a16="http://schemas.microsoft.com/office/drawing/2014/main" val="1743430291"/>
                  </a:ext>
                </a:extLst>
              </a:tr>
              <a:tr h="228600">
                <a:tc>
                  <a:txBody>
                    <a:bodyPr/>
                    <a:lstStyle/>
                    <a:p>
                      <a:pPr algn="ctr" fontAlgn="b"/>
                      <a:r>
                        <a:rPr lang="en-US" sz="1400" b="1" u="none" strike="noStrike" dirty="0">
                          <a:effectLst/>
                        </a:rPr>
                        <a:t>2</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400" b="1" u="none" strike="noStrike" dirty="0">
                          <a:effectLst/>
                        </a:rPr>
                        <a:t>China</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1" u="none" strike="noStrike" dirty="0">
                          <a:effectLst/>
                        </a:rPr>
                        <a:t>Animation</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1" u="none" strike="noStrike" dirty="0">
                          <a:effectLst/>
                        </a:rPr>
                        <a:t>Sports</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1" u="none" strike="noStrike" dirty="0">
                          <a:effectLst/>
                        </a:rPr>
                        <a:t>Family</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1" u="none" strike="noStrike" dirty="0">
                          <a:effectLst/>
                        </a:rPr>
                        <a:t>New</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1" u="none" strike="noStrike" dirty="0">
                          <a:effectLst/>
                        </a:rPr>
                        <a:t>Drama</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1965039900"/>
                  </a:ext>
                </a:extLst>
              </a:tr>
              <a:tr h="228600">
                <a:tc>
                  <a:txBody>
                    <a:bodyPr/>
                    <a:lstStyle/>
                    <a:p>
                      <a:pPr algn="ctr" fontAlgn="b"/>
                      <a:r>
                        <a:rPr lang="en-US" sz="1400" b="1" u="none" strike="noStrike" dirty="0">
                          <a:effectLst/>
                        </a:rPr>
                        <a:t>3</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l" fontAlgn="b"/>
                      <a:r>
                        <a:rPr lang="en-US" sz="1400" b="1" u="none" strike="noStrike" dirty="0">
                          <a:effectLst/>
                        </a:rPr>
                        <a:t>United States</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ctr" fontAlgn="b"/>
                      <a:r>
                        <a:rPr lang="en-US" sz="1400" b="1" u="none" strike="noStrike" dirty="0">
                          <a:effectLst/>
                        </a:rPr>
                        <a:t>Sports</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ctr" fontAlgn="b"/>
                      <a:r>
                        <a:rPr lang="en-US" sz="1400" b="1" u="none" strike="noStrike" dirty="0">
                          <a:effectLst/>
                        </a:rPr>
                        <a:t>Drama</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ctr" fontAlgn="b"/>
                      <a:r>
                        <a:rPr lang="en-US" sz="1400" b="1" u="none" strike="noStrike" dirty="0">
                          <a:effectLst/>
                        </a:rPr>
                        <a:t>Documentary</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ctr" fontAlgn="b"/>
                      <a:r>
                        <a:rPr lang="en-US" sz="1400" b="1" u="none" strike="noStrike" dirty="0">
                          <a:effectLst/>
                        </a:rPr>
                        <a:t>Comedy</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ctr" fontAlgn="b"/>
                      <a:r>
                        <a:rPr lang="en-US" sz="1400" b="1" u="none" strike="noStrike" dirty="0">
                          <a:effectLst/>
                        </a:rPr>
                        <a:t>Animation</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extLst>
                  <a:ext uri="{0D108BD9-81ED-4DB2-BD59-A6C34878D82A}">
                    <a16:rowId xmlns:a16="http://schemas.microsoft.com/office/drawing/2014/main" val="436368891"/>
                  </a:ext>
                </a:extLst>
              </a:tr>
              <a:tr h="228600">
                <a:tc>
                  <a:txBody>
                    <a:bodyPr/>
                    <a:lstStyle/>
                    <a:p>
                      <a:pPr algn="ctr" fontAlgn="b"/>
                      <a:r>
                        <a:rPr lang="en-US" sz="1400" b="1" u="none" strike="noStrike" dirty="0">
                          <a:effectLst/>
                        </a:rPr>
                        <a:t>4</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400" b="1" u="none" strike="noStrike" dirty="0">
                          <a:effectLst/>
                        </a:rPr>
                        <a:t>Japan</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1" u="none" strike="noStrike">
                          <a:effectLst/>
                        </a:rPr>
                        <a:t>New</a:t>
                      </a:r>
                      <a:endParaRPr lang="en-US" sz="1400" b="1"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1" u="none" strike="noStrike">
                          <a:effectLst/>
                        </a:rPr>
                        <a:t>Drama</a:t>
                      </a:r>
                      <a:endParaRPr lang="en-US" sz="1400" b="1"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1" u="none" strike="noStrike">
                          <a:effectLst/>
                        </a:rPr>
                        <a:t>Animation</a:t>
                      </a:r>
                      <a:endParaRPr lang="en-US" sz="1400" b="1"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1" u="none" strike="noStrike">
                          <a:effectLst/>
                        </a:rPr>
                        <a:t>Sci-Fi</a:t>
                      </a:r>
                      <a:endParaRPr lang="en-US" sz="1400" b="1"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1" u="none" strike="noStrike" dirty="0">
                          <a:effectLst/>
                        </a:rPr>
                        <a:t>Sports</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2422315050"/>
                  </a:ext>
                </a:extLst>
              </a:tr>
              <a:tr h="228600">
                <a:tc>
                  <a:txBody>
                    <a:bodyPr/>
                    <a:lstStyle/>
                    <a:p>
                      <a:pPr algn="ctr" fontAlgn="b"/>
                      <a:r>
                        <a:rPr lang="en-US" sz="1400" b="1" u="none" strike="noStrike" dirty="0">
                          <a:effectLst/>
                        </a:rPr>
                        <a:t>5</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l" fontAlgn="b"/>
                      <a:r>
                        <a:rPr lang="en-US" sz="1400" b="1" u="none" strike="noStrike" dirty="0">
                          <a:effectLst/>
                        </a:rPr>
                        <a:t>Mexico</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ctr" fontAlgn="b"/>
                      <a:r>
                        <a:rPr lang="en-US" sz="1400" b="1" u="none" strike="noStrike" dirty="0">
                          <a:effectLst/>
                        </a:rPr>
                        <a:t>Sports</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ctr" fontAlgn="b"/>
                      <a:r>
                        <a:rPr lang="en-US" sz="1400" b="1" u="none" strike="noStrike" dirty="0">
                          <a:effectLst/>
                        </a:rPr>
                        <a:t>Sci-Fi</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ctr" fontAlgn="b"/>
                      <a:r>
                        <a:rPr lang="en-US" sz="1400" b="1" u="none" strike="noStrike" dirty="0">
                          <a:effectLst/>
                        </a:rPr>
                        <a:t>Foreign</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ctr" fontAlgn="b"/>
                      <a:r>
                        <a:rPr lang="en-US" sz="1400" b="1" u="none" strike="noStrike" dirty="0">
                          <a:effectLst/>
                        </a:rPr>
                        <a:t>Drama</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ctr" fontAlgn="b"/>
                      <a:r>
                        <a:rPr lang="en-US" sz="1400" b="1" u="none" strike="noStrike" dirty="0">
                          <a:effectLst/>
                        </a:rPr>
                        <a:t>Action</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extLst>
                  <a:ext uri="{0D108BD9-81ED-4DB2-BD59-A6C34878D82A}">
                    <a16:rowId xmlns:a16="http://schemas.microsoft.com/office/drawing/2014/main" val="221372757"/>
                  </a:ext>
                </a:extLst>
              </a:tr>
              <a:tr h="228600">
                <a:tc>
                  <a:txBody>
                    <a:bodyPr/>
                    <a:lstStyle/>
                    <a:p>
                      <a:pPr algn="ctr" fontAlgn="b"/>
                      <a:r>
                        <a:rPr lang="en-US" sz="1400" b="1" u="none" strike="noStrike" dirty="0">
                          <a:effectLst/>
                        </a:rPr>
                        <a:t>6</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400" b="1" u="none" strike="noStrike" dirty="0">
                          <a:effectLst/>
                        </a:rPr>
                        <a:t>Brazil</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1" u="none" strike="noStrike" dirty="0">
                          <a:effectLst/>
                        </a:rPr>
                        <a:t>Sports</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1" u="none" strike="noStrike" dirty="0">
                          <a:effectLst/>
                        </a:rPr>
                        <a:t>Animation</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1" u="none" strike="noStrike" dirty="0">
                          <a:effectLst/>
                        </a:rPr>
                        <a:t>Sci-Fi</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1" u="none" strike="noStrike" dirty="0">
                          <a:effectLst/>
                        </a:rPr>
                        <a:t>New</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1" u="none" strike="noStrike" dirty="0">
                          <a:effectLst/>
                        </a:rPr>
                        <a:t>Horror</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4065390317"/>
                  </a:ext>
                </a:extLst>
              </a:tr>
              <a:tr h="228600">
                <a:tc>
                  <a:txBody>
                    <a:bodyPr/>
                    <a:lstStyle/>
                    <a:p>
                      <a:pPr algn="ctr" fontAlgn="b"/>
                      <a:r>
                        <a:rPr lang="en-US" sz="1400" b="1" u="none" strike="noStrike" dirty="0">
                          <a:effectLst/>
                        </a:rPr>
                        <a:t>7</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l" fontAlgn="b"/>
                      <a:r>
                        <a:rPr lang="en-US" sz="1400" b="1" u="none" strike="noStrike" dirty="0">
                          <a:effectLst/>
                        </a:rPr>
                        <a:t>Russian Federation</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ctr" fontAlgn="b"/>
                      <a:r>
                        <a:rPr lang="en-US" sz="1400" b="1" u="none" strike="noStrike" dirty="0">
                          <a:effectLst/>
                        </a:rPr>
                        <a:t>Sci-Fi</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ctr" fontAlgn="b"/>
                      <a:r>
                        <a:rPr lang="en-US" sz="1400" b="1" u="none" strike="noStrike" dirty="0">
                          <a:effectLst/>
                        </a:rPr>
                        <a:t>Family</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ctr" fontAlgn="b"/>
                      <a:r>
                        <a:rPr lang="en-US" sz="1400" b="1" u="none" strike="noStrike" dirty="0">
                          <a:effectLst/>
                        </a:rPr>
                        <a:t>Action</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ctr" fontAlgn="b"/>
                      <a:r>
                        <a:rPr lang="en-US" sz="1400" b="1" u="none" strike="noStrike" dirty="0">
                          <a:effectLst/>
                        </a:rPr>
                        <a:t>Classics</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ctr" fontAlgn="b"/>
                      <a:r>
                        <a:rPr lang="en-US" sz="1400" b="1" u="none" strike="noStrike" dirty="0">
                          <a:effectLst/>
                        </a:rPr>
                        <a:t>Games</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extLst>
                  <a:ext uri="{0D108BD9-81ED-4DB2-BD59-A6C34878D82A}">
                    <a16:rowId xmlns:a16="http://schemas.microsoft.com/office/drawing/2014/main" val="3387099492"/>
                  </a:ext>
                </a:extLst>
              </a:tr>
              <a:tr h="228600">
                <a:tc>
                  <a:txBody>
                    <a:bodyPr/>
                    <a:lstStyle/>
                    <a:p>
                      <a:pPr algn="ctr" fontAlgn="b"/>
                      <a:r>
                        <a:rPr lang="en-US" sz="1400" b="1" u="none" strike="noStrike" dirty="0">
                          <a:effectLst/>
                        </a:rPr>
                        <a:t>8</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400" b="1" u="none" strike="noStrike">
                          <a:effectLst/>
                        </a:rPr>
                        <a:t>Philippines</a:t>
                      </a:r>
                      <a:endParaRPr lang="en-US" sz="1400" b="1"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1" u="none" strike="noStrike">
                          <a:effectLst/>
                        </a:rPr>
                        <a:t>Animation</a:t>
                      </a:r>
                      <a:endParaRPr lang="en-US" sz="1400" b="1"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1" u="none" strike="noStrike">
                          <a:effectLst/>
                        </a:rPr>
                        <a:t>Foreign</a:t>
                      </a:r>
                      <a:endParaRPr lang="en-US" sz="1400" b="1"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1" u="none" strike="noStrike" dirty="0">
                          <a:effectLst/>
                        </a:rPr>
                        <a:t>Sports</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1" u="none" strike="noStrike" dirty="0">
                          <a:effectLst/>
                        </a:rPr>
                        <a:t>Games</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1" u="none" strike="noStrike" dirty="0">
                          <a:effectLst/>
                        </a:rPr>
                        <a:t>Comedy</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1847334941"/>
                  </a:ext>
                </a:extLst>
              </a:tr>
              <a:tr h="228600">
                <a:tc>
                  <a:txBody>
                    <a:bodyPr/>
                    <a:lstStyle/>
                    <a:p>
                      <a:pPr algn="ctr" fontAlgn="b"/>
                      <a:r>
                        <a:rPr lang="en-US" sz="1400" b="1" u="none" strike="noStrike" dirty="0">
                          <a:effectLst/>
                        </a:rPr>
                        <a:t>9</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l" fontAlgn="b"/>
                      <a:r>
                        <a:rPr lang="en-US" sz="1400" b="1" u="none" strike="noStrike" dirty="0">
                          <a:effectLst/>
                        </a:rPr>
                        <a:t>Turkey</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ctr" fontAlgn="b"/>
                      <a:r>
                        <a:rPr lang="en-US" sz="1400" b="1" u="none" strike="noStrike" dirty="0">
                          <a:effectLst/>
                        </a:rPr>
                        <a:t>Drama</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ctr" fontAlgn="b"/>
                      <a:r>
                        <a:rPr lang="en-US" sz="1400" b="1" u="none" strike="noStrike" dirty="0">
                          <a:effectLst/>
                        </a:rPr>
                        <a:t>Animation</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ctr" fontAlgn="b"/>
                      <a:r>
                        <a:rPr lang="en-US" sz="1400" b="1" u="none" strike="noStrike" dirty="0">
                          <a:effectLst/>
                        </a:rPr>
                        <a:t>Children</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ctr" fontAlgn="b"/>
                      <a:r>
                        <a:rPr lang="en-US" sz="1400" b="1" u="none" strike="noStrike" dirty="0">
                          <a:effectLst/>
                        </a:rPr>
                        <a:t>Foreign</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ctr" fontAlgn="b"/>
                      <a:r>
                        <a:rPr lang="en-US" sz="1400" b="1" u="none" strike="noStrike" dirty="0">
                          <a:effectLst/>
                        </a:rPr>
                        <a:t>Comedy</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extLst>
                  <a:ext uri="{0D108BD9-81ED-4DB2-BD59-A6C34878D82A}">
                    <a16:rowId xmlns:a16="http://schemas.microsoft.com/office/drawing/2014/main" val="331786807"/>
                  </a:ext>
                </a:extLst>
              </a:tr>
              <a:tr h="228600">
                <a:tc>
                  <a:txBody>
                    <a:bodyPr/>
                    <a:lstStyle/>
                    <a:p>
                      <a:pPr algn="ctr" fontAlgn="b"/>
                      <a:r>
                        <a:rPr lang="en-US" sz="1400" b="1" u="none" strike="noStrike" dirty="0">
                          <a:effectLst/>
                        </a:rPr>
                        <a:t>10</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400" b="1" u="none" strike="noStrike" dirty="0">
                          <a:effectLst/>
                        </a:rPr>
                        <a:t>Indonesia</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1" u="none" strike="noStrike" dirty="0">
                          <a:effectLst/>
                        </a:rPr>
                        <a:t>Action</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1" u="none" strike="noStrike" dirty="0">
                          <a:effectLst/>
                        </a:rPr>
                        <a:t>Drama</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1" u="none" strike="noStrike" dirty="0">
                          <a:effectLst/>
                        </a:rPr>
                        <a:t>New</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1" u="none" strike="noStrike" dirty="0">
                          <a:effectLst/>
                        </a:rPr>
                        <a:t>Music</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US" sz="1400" b="1" u="none" strike="noStrike" dirty="0">
                          <a:effectLst/>
                        </a:rPr>
                        <a:t>Foreign</a:t>
                      </a:r>
                      <a:endParaRPr lang="en-US" sz="1400" b="1" i="0" u="none" strike="noStrike" dirty="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2635980888"/>
                  </a:ext>
                </a:extLst>
              </a:tr>
            </a:tbl>
          </a:graphicData>
        </a:graphic>
      </p:graphicFrame>
      <p:sp>
        <p:nvSpPr>
          <p:cNvPr id="4" name="TextBox 3">
            <a:extLst>
              <a:ext uri="{FF2B5EF4-FFF2-40B4-BE49-F238E27FC236}">
                <a16:creationId xmlns:a16="http://schemas.microsoft.com/office/drawing/2014/main" id="{22F78959-3FB8-0AE5-9E59-50DF2FEC63A5}"/>
              </a:ext>
            </a:extLst>
          </p:cNvPr>
          <p:cNvSpPr txBox="1"/>
          <p:nvPr/>
        </p:nvSpPr>
        <p:spPr>
          <a:xfrm>
            <a:off x="2663579" y="1066121"/>
            <a:ext cx="5999585" cy="461665"/>
          </a:xfrm>
          <a:prstGeom prst="rect">
            <a:avLst/>
          </a:prstGeom>
          <a:noFill/>
        </p:spPr>
        <p:txBody>
          <a:bodyPr wrap="square" rtlCol="0">
            <a:spAutoFit/>
          </a:bodyPr>
          <a:lstStyle/>
          <a:p>
            <a:r>
              <a:rPr lang="en-US" sz="2400" b="1" u="sng" dirty="0"/>
              <a:t>Top 5 Most Popular Genres for Each Country</a:t>
            </a:r>
          </a:p>
        </p:txBody>
      </p:sp>
      <p:graphicFrame>
        <p:nvGraphicFramePr>
          <p:cNvPr id="6" name="Table 5">
            <a:extLst>
              <a:ext uri="{FF2B5EF4-FFF2-40B4-BE49-F238E27FC236}">
                <a16:creationId xmlns:a16="http://schemas.microsoft.com/office/drawing/2014/main" id="{518F2497-25DF-4864-6C8F-24A82C0318CF}"/>
              </a:ext>
            </a:extLst>
          </p:cNvPr>
          <p:cNvGraphicFramePr>
            <a:graphicFrameLocks noGrp="1"/>
          </p:cNvGraphicFramePr>
          <p:nvPr>
            <p:extLst>
              <p:ext uri="{D42A27DB-BD31-4B8C-83A1-F6EECF244321}">
                <p14:modId xmlns:p14="http://schemas.microsoft.com/office/powerpoint/2010/main" val="190782445"/>
              </p:ext>
            </p:extLst>
          </p:nvPr>
        </p:nvGraphicFramePr>
        <p:xfrm>
          <a:off x="9955765" y="948690"/>
          <a:ext cx="1932214" cy="4537944"/>
        </p:xfrm>
        <a:graphic>
          <a:graphicData uri="http://schemas.openxmlformats.org/drawingml/2006/table">
            <a:tbl>
              <a:tblPr>
                <a:tableStyleId>{5C22544A-7EE6-4342-B048-85BDC9FD1C3A}</a:tableStyleId>
              </a:tblPr>
              <a:tblGrid>
                <a:gridCol w="1211238">
                  <a:extLst>
                    <a:ext uri="{9D8B030D-6E8A-4147-A177-3AD203B41FA5}">
                      <a16:colId xmlns:a16="http://schemas.microsoft.com/office/drawing/2014/main" val="957227137"/>
                    </a:ext>
                  </a:extLst>
                </a:gridCol>
                <a:gridCol w="720976">
                  <a:extLst>
                    <a:ext uri="{9D8B030D-6E8A-4147-A177-3AD203B41FA5}">
                      <a16:colId xmlns:a16="http://schemas.microsoft.com/office/drawing/2014/main" val="3967104737"/>
                    </a:ext>
                  </a:extLst>
                </a:gridCol>
              </a:tblGrid>
              <a:tr h="245938">
                <a:tc>
                  <a:txBody>
                    <a:bodyPr/>
                    <a:lstStyle/>
                    <a:p>
                      <a:pPr algn="l" fontAlgn="b"/>
                      <a:r>
                        <a:rPr lang="en-US" sz="1400" b="1" u="sng" strike="noStrike" dirty="0">
                          <a:effectLst/>
                        </a:rPr>
                        <a:t>Genre</a:t>
                      </a:r>
                      <a:endParaRPr lang="en-US" sz="1400" b="1" i="0" u="sng" strike="noStrike" dirty="0">
                        <a:solidFill>
                          <a:srgbClr val="000000"/>
                        </a:solidFill>
                        <a:effectLst/>
                        <a:latin typeface="Calibri" panose="020F0502020204030204" pitchFamily="34" charset="0"/>
                      </a:endParaRPr>
                    </a:p>
                  </a:txBody>
                  <a:tcPr marL="7607" marR="7607" marT="7607" marB="0" anchor="b">
                    <a:solidFill>
                      <a:schemeClr val="bg1"/>
                    </a:solidFill>
                  </a:tcPr>
                </a:tc>
                <a:tc>
                  <a:txBody>
                    <a:bodyPr/>
                    <a:lstStyle/>
                    <a:p>
                      <a:pPr algn="ctr" fontAlgn="b"/>
                      <a:r>
                        <a:rPr lang="en-US" sz="1400" b="1" u="sng" strike="noStrike" dirty="0">
                          <a:effectLst/>
                        </a:rPr>
                        <a:t>In Top 5</a:t>
                      </a:r>
                      <a:endParaRPr lang="en-US" sz="1400" b="1" i="0" u="sng" strike="noStrike" dirty="0">
                        <a:solidFill>
                          <a:srgbClr val="000000"/>
                        </a:solidFill>
                        <a:effectLst/>
                        <a:latin typeface="Calibri" panose="020F0502020204030204" pitchFamily="34" charset="0"/>
                      </a:endParaRPr>
                    </a:p>
                  </a:txBody>
                  <a:tcPr marL="7607" marR="7607" marT="7607" marB="0" anchor="b">
                    <a:solidFill>
                      <a:schemeClr val="bg1"/>
                    </a:solidFill>
                  </a:tcPr>
                </a:tc>
                <a:extLst>
                  <a:ext uri="{0D108BD9-81ED-4DB2-BD59-A6C34878D82A}">
                    <a16:rowId xmlns:a16="http://schemas.microsoft.com/office/drawing/2014/main" val="1563202854"/>
                  </a:ext>
                </a:extLst>
              </a:tr>
              <a:tr h="238004">
                <a:tc>
                  <a:txBody>
                    <a:bodyPr/>
                    <a:lstStyle/>
                    <a:p>
                      <a:pPr algn="l" fontAlgn="b"/>
                      <a:r>
                        <a:rPr lang="en-US" sz="1400" b="1" u="none" strike="noStrike" dirty="0">
                          <a:effectLst/>
                        </a:rPr>
                        <a:t>Sports</a:t>
                      </a:r>
                      <a:endParaRPr lang="en-US" sz="1400" b="1" i="0" u="none" strike="noStrike" dirty="0">
                        <a:solidFill>
                          <a:srgbClr val="000000"/>
                        </a:solidFill>
                        <a:effectLst/>
                        <a:latin typeface="Calibri" panose="020F0502020204030204" pitchFamily="34" charset="0"/>
                      </a:endParaRPr>
                    </a:p>
                  </a:txBody>
                  <a:tcPr marL="7607" marR="7607" marT="7607" marB="0" anchor="b">
                    <a:solidFill>
                      <a:schemeClr val="bg1"/>
                    </a:solidFill>
                  </a:tcPr>
                </a:tc>
                <a:tc>
                  <a:txBody>
                    <a:bodyPr/>
                    <a:lstStyle/>
                    <a:p>
                      <a:pPr algn="ctr" fontAlgn="b"/>
                      <a:r>
                        <a:rPr lang="en-US" sz="1400" b="1" u="none" strike="noStrike">
                          <a:effectLst/>
                        </a:rPr>
                        <a:t>7</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bg1"/>
                    </a:solidFill>
                  </a:tcPr>
                </a:tc>
                <a:extLst>
                  <a:ext uri="{0D108BD9-81ED-4DB2-BD59-A6C34878D82A}">
                    <a16:rowId xmlns:a16="http://schemas.microsoft.com/office/drawing/2014/main" val="3264030365"/>
                  </a:ext>
                </a:extLst>
              </a:tr>
              <a:tr h="238004">
                <a:tc>
                  <a:txBody>
                    <a:bodyPr/>
                    <a:lstStyle/>
                    <a:p>
                      <a:pPr algn="l" fontAlgn="b"/>
                      <a:r>
                        <a:rPr lang="en-US" sz="1400" b="1" u="none" strike="noStrike" dirty="0">
                          <a:effectLst/>
                        </a:rPr>
                        <a:t>Drama</a:t>
                      </a:r>
                      <a:endParaRPr lang="en-US" sz="1400" b="1" i="0" u="none" strike="noStrike" dirty="0">
                        <a:solidFill>
                          <a:srgbClr val="000000"/>
                        </a:solidFill>
                        <a:effectLst/>
                        <a:latin typeface="Calibri" panose="020F0502020204030204" pitchFamily="34" charset="0"/>
                      </a:endParaRPr>
                    </a:p>
                  </a:txBody>
                  <a:tcPr marL="7607" marR="7607" marT="7607" marB="0" anchor="b">
                    <a:solidFill>
                      <a:schemeClr val="bg1"/>
                    </a:solidFill>
                  </a:tcPr>
                </a:tc>
                <a:tc>
                  <a:txBody>
                    <a:bodyPr/>
                    <a:lstStyle/>
                    <a:p>
                      <a:pPr algn="ctr" fontAlgn="b"/>
                      <a:r>
                        <a:rPr lang="en-US" sz="1400" b="1" u="none" strike="noStrike">
                          <a:effectLst/>
                        </a:rPr>
                        <a:t>7</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bg1"/>
                    </a:solidFill>
                  </a:tcPr>
                </a:tc>
                <a:extLst>
                  <a:ext uri="{0D108BD9-81ED-4DB2-BD59-A6C34878D82A}">
                    <a16:rowId xmlns:a16="http://schemas.microsoft.com/office/drawing/2014/main" val="3314642013"/>
                  </a:ext>
                </a:extLst>
              </a:tr>
              <a:tr h="238004">
                <a:tc>
                  <a:txBody>
                    <a:bodyPr/>
                    <a:lstStyle/>
                    <a:p>
                      <a:pPr algn="l" fontAlgn="b"/>
                      <a:r>
                        <a:rPr lang="en-US" sz="1400" b="1" u="none" strike="noStrike" dirty="0">
                          <a:effectLst/>
                        </a:rPr>
                        <a:t>Animation</a:t>
                      </a:r>
                      <a:endParaRPr lang="en-US" sz="1400" b="1" i="0" u="none" strike="noStrike" dirty="0">
                        <a:solidFill>
                          <a:srgbClr val="000000"/>
                        </a:solidFill>
                        <a:effectLst/>
                        <a:latin typeface="Calibri" panose="020F0502020204030204" pitchFamily="34" charset="0"/>
                      </a:endParaRPr>
                    </a:p>
                  </a:txBody>
                  <a:tcPr marL="7607" marR="7607" marT="7607" marB="0" anchor="b">
                    <a:solidFill>
                      <a:schemeClr val="bg1"/>
                    </a:solidFill>
                  </a:tcPr>
                </a:tc>
                <a:tc>
                  <a:txBody>
                    <a:bodyPr/>
                    <a:lstStyle/>
                    <a:p>
                      <a:pPr algn="ctr" fontAlgn="b"/>
                      <a:r>
                        <a:rPr lang="en-US" sz="1400" b="1" u="none" strike="noStrike">
                          <a:effectLst/>
                        </a:rPr>
                        <a:t>6</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bg1"/>
                    </a:solidFill>
                  </a:tcPr>
                </a:tc>
                <a:extLst>
                  <a:ext uri="{0D108BD9-81ED-4DB2-BD59-A6C34878D82A}">
                    <a16:rowId xmlns:a16="http://schemas.microsoft.com/office/drawing/2014/main" val="3096839245"/>
                  </a:ext>
                </a:extLst>
              </a:tr>
              <a:tr h="238004">
                <a:tc>
                  <a:txBody>
                    <a:bodyPr/>
                    <a:lstStyle/>
                    <a:p>
                      <a:pPr algn="l" fontAlgn="b"/>
                      <a:r>
                        <a:rPr lang="en-US" sz="1400" b="1" u="none" strike="noStrike" dirty="0">
                          <a:effectLst/>
                        </a:rPr>
                        <a:t>Foreign</a:t>
                      </a:r>
                      <a:endParaRPr lang="en-US" sz="1400" b="1" i="0" u="none" strike="noStrike" dirty="0">
                        <a:solidFill>
                          <a:srgbClr val="000000"/>
                        </a:solidFill>
                        <a:effectLst/>
                        <a:latin typeface="Calibri" panose="020F0502020204030204" pitchFamily="34" charset="0"/>
                      </a:endParaRPr>
                    </a:p>
                  </a:txBody>
                  <a:tcPr marL="7607" marR="7607" marT="7607" marB="0" anchor="b">
                    <a:solidFill>
                      <a:schemeClr val="bg1"/>
                    </a:solidFill>
                  </a:tcPr>
                </a:tc>
                <a:tc>
                  <a:txBody>
                    <a:bodyPr/>
                    <a:lstStyle/>
                    <a:p>
                      <a:pPr algn="ctr" fontAlgn="b"/>
                      <a:r>
                        <a:rPr lang="en-US" sz="1400" b="1" u="none" strike="noStrike">
                          <a:effectLst/>
                        </a:rPr>
                        <a:t>5</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bg1"/>
                    </a:solidFill>
                  </a:tcPr>
                </a:tc>
                <a:extLst>
                  <a:ext uri="{0D108BD9-81ED-4DB2-BD59-A6C34878D82A}">
                    <a16:rowId xmlns:a16="http://schemas.microsoft.com/office/drawing/2014/main" val="4073471294"/>
                  </a:ext>
                </a:extLst>
              </a:tr>
              <a:tr h="238004">
                <a:tc>
                  <a:txBody>
                    <a:bodyPr/>
                    <a:lstStyle/>
                    <a:p>
                      <a:pPr algn="l" fontAlgn="b"/>
                      <a:r>
                        <a:rPr lang="en-US" sz="1400" b="1" u="none" strike="noStrike" dirty="0">
                          <a:effectLst/>
                        </a:rPr>
                        <a:t>Sci-Fi</a:t>
                      </a:r>
                      <a:endParaRPr lang="en-US" sz="1400" b="1" i="0" u="none" strike="noStrike" dirty="0">
                        <a:solidFill>
                          <a:srgbClr val="000000"/>
                        </a:solidFill>
                        <a:effectLst/>
                        <a:latin typeface="Calibri" panose="020F0502020204030204" pitchFamily="34" charset="0"/>
                      </a:endParaRPr>
                    </a:p>
                  </a:txBody>
                  <a:tcPr marL="7607" marR="7607" marT="7607" marB="0" anchor="b">
                    <a:solidFill>
                      <a:schemeClr val="bg1"/>
                    </a:solidFill>
                  </a:tcPr>
                </a:tc>
                <a:tc>
                  <a:txBody>
                    <a:bodyPr/>
                    <a:lstStyle/>
                    <a:p>
                      <a:pPr algn="ctr" fontAlgn="b"/>
                      <a:r>
                        <a:rPr lang="en-US" sz="1400" b="1" u="none" strike="noStrike">
                          <a:effectLst/>
                        </a:rPr>
                        <a:t>4</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bg1"/>
                    </a:solidFill>
                  </a:tcPr>
                </a:tc>
                <a:extLst>
                  <a:ext uri="{0D108BD9-81ED-4DB2-BD59-A6C34878D82A}">
                    <a16:rowId xmlns:a16="http://schemas.microsoft.com/office/drawing/2014/main" val="815259803"/>
                  </a:ext>
                </a:extLst>
              </a:tr>
              <a:tr h="238004">
                <a:tc>
                  <a:txBody>
                    <a:bodyPr/>
                    <a:lstStyle/>
                    <a:p>
                      <a:pPr algn="l" fontAlgn="b"/>
                      <a:r>
                        <a:rPr lang="en-US" sz="1400" b="1" u="none" strike="noStrike">
                          <a:effectLst/>
                        </a:rPr>
                        <a:t>New</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bg1"/>
                    </a:solidFill>
                  </a:tcPr>
                </a:tc>
                <a:tc>
                  <a:txBody>
                    <a:bodyPr/>
                    <a:lstStyle/>
                    <a:p>
                      <a:pPr algn="ctr" fontAlgn="b"/>
                      <a:r>
                        <a:rPr lang="en-US" sz="1400" b="1" u="none" strike="noStrike" dirty="0">
                          <a:effectLst/>
                        </a:rPr>
                        <a:t>4</a:t>
                      </a:r>
                      <a:endParaRPr lang="en-US" sz="1400" b="1" i="0" u="none" strike="noStrike" dirty="0">
                        <a:solidFill>
                          <a:srgbClr val="000000"/>
                        </a:solidFill>
                        <a:effectLst/>
                        <a:latin typeface="Calibri" panose="020F0502020204030204" pitchFamily="34" charset="0"/>
                      </a:endParaRPr>
                    </a:p>
                  </a:txBody>
                  <a:tcPr marL="7607" marR="7607" marT="7607" marB="0" anchor="b">
                    <a:solidFill>
                      <a:schemeClr val="bg1"/>
                    </a:solidFill>
                  </a:tcPr>
                </a:tc>
                <a:extLst>
                  <a:ext uri="{0D108BD9-81ED-4DB2-BD59-A6C34878D82A}">
                    <a16:rowId xmlns:a16="http://schemas.microsoft.com/office/drawing/2014/main" val="1286914801"/>
                  </a:ext>
                </a:extLst>
              </a:tr>
              <a:tr h="238004">
                <a:tc>
                  <a:txBody>
                    <a:bodyPr/>
                    <a:lstStyle/>
                    <a:p>
                      <a:pPr algn="l" fontAlgn="b"/>
                      <a:r>
                        <a:rPr lang="en-US" sz="1400" b="1" u="none" strike="noStrike">
                          <a:effectLst/>
                        </a:rPr>
                        <a:t>Action</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bg1"/>
                    </a:solidFill>
                  </a:tcPr>
                </a:tc>
                <a:tc>
                  <a:txBody>
                    <a:bodyPr/>
                    <a:lstStyle/>
                    <a:p>
                      <a:pPr algn="ctr" fontAlgn="b"/>
                      <a:r>
                        <a:rPr lang="en-US" sz="1400" b="1" u="none" strike="noStrike" dirty="0">
                          <a:effectLst/>
                        </a:rPr>
                        <a:t>3</a:t>
                      </a:r>
                      <a:endParaRPr lang="en-US" sz="1400" b="1" i="0" u="none" strike="noStrike" dirty="0">
                        <a:solidFill>
                          <a:srgbClr val="000000"/>
                        </a:solidFill>
                        <a:effectLst/>
                        <a:latin typeface="Calibri" panose="020F0502020204030204" pitchFamily="34" charset="0"/>
                      </a:endParaRPr>
                    </a:p>
                  </a:txBody>
                  <a:tcPr marL="7607" marR="7607" marT="7607" marB="0" anchor="b">
                    <a:solidFill>
                      <a:schemeClr val="bg1"/>
                    </a:solidFill>
                  </a:tcPr>
                </a:tc>
                <a:extLst>
                  <a:ext uri="{0D108BD9-81ED-4DB2-BD59-A6C34878D82A}">
                    <a16:rowId xmlns:a16="http://schemas.microsoft.com/office/drawing/2014/main" val="2731210693"/>
                  </a:ext>
                </a:extLst>
              </a:tr>
              <a:tr h="238004">
                <a:tc>
                  <a:txBody>
                    <a:bodyPr/>
                    <a:lstStyle/>
                    <a:p>
                      <a:pPr algn="l" fontAlgn="b"/>
                      <a:r>
                        <a:rPr lang="en-US" sz="1400" b="1" u="none" strike="noStrike">
                          <a:effectLst/>
                        </a:rPr>
                        <a:t>Comedy</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bg1"/>
                    </a:solidFill>
                  </a:tcPr>
                </a:tc>
                <a:tc>
                  <a:txBody>
                    <a:bodyPr/>
                    <a:lstStyle/>
                    <a:p>
                      <a:pPr algn="ctr" fontAlgn="b"/>
                      <a:r>
                        <a:rPr lang="en-US" sz="1400" b="1" u="none" strike="noStrike" dirty="0">
                          <a:effectLst/>
                        </a:rPr>
                        <a:t>3</a:t>
                      </a:r>
                      <a:endParaRPr lang="en-US" sz="1400" b="1" i="0" u="none" strike="noStrike" dirty="0">
                        <a:solidFill>
                          <a:srgbClr val="000000"/>
                        </a:solidFill>
                        <a:effectLst/>
                        <a:latin typeface="Calibri" panose="020F0502020204030204" pitchFamily="34" charset="0"/>
                      </a:endParaRPr>
                    </a:p>
                  </a:txBody>
                  <a:tcPr marL="7607" marR="7607" marT="7607" marB="0" anchor="b">
                    <a:solidFill>
                      <a:schemeClr val="bg1"/>
                    </a:solidFill>
                  </a:tcPr>
                </a:tc>
                <a:extLst>
                  <a:ext uri="{0D108BD9-81ED-4DB2-BD59-A6C34878D82A}">
                    <a16:rowId xmlns:a16="http://schemas.microsoft.com/office/drawing/2014/main" val="3519356790"/>
                  </a:ext>
                </a:extLst>
              </a:tr>
              <a:tr h="238004">
                <a:tc>
                  <a:txBody>
                    <a:bodyPr/>
                    <a:lstStyle/>
                    <a:p>
                      <a:pPr algn="l" fontAlgn="b"/>
                      <a:r>
                        <a:rPr lang="en-US" sz="1400" b="1" u="none" strike="noStrike">
                          <a:effectLst/>
                        </a:rPr>
                        <a:t>Documentary</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bg1"/>
                    </a:solidFill>
                  </a:tcPr>
                </a:tc>
                <a:tc>
                  <a:txBody>
                    <a:bodyPr/>
                    <a:lstStyle/>
                    <a:p>
                      <a:pPr algn="ctr" fontAlgn="b"/>
                      <a:r>
                        <a:rPr lang="en-US" sz="1400" b="1" u="none" strike="noStrike" dirty="0">
                          <a:effectLst/>
                        </a:rPr>
                        <a:t>2</a:t>
                      </a:r>
                      <a:endParaRPr lang="en-US" sz="1400" b="1" i="0" u="none" strike="noStrike" dirty="0">
                        <a:solidFill>
                          <a:srgbClr val="000000"/>
                        </a:solidFill>
                        <a:effectLst/>
                        <a:latin typeface="Calibri" panose="020F0502020204030204" pitchFamily="34" charset="0"/>
                      </a:endParaRPr>
                    </a:p>
                  </a:txBody>
                  <a:tcPr marL="7607" marR="7607" marT="7607" marB="0" anchor="b">
                    <a:solidFill>
                      <a:schemeClr val="bg1"/>
                    </a:solidFill>
                  </a:tcPr>
                </a:tc>
                <a:extLst>
                  <a:ext uri="{0D108BD9-81ED-4DB2-BD59-A6C34878D82A}">
                    <a16:rowId xmlns:a16="http://schemas.microsoft.com/office/drawing/2014/main" val="4263943009"/>
                  </a:ext>
                </a:extLst>
              </a:tr>
              <a:tr h="238004">
                <a:tc>
                  <a:txBody>
                    <a:bodyPr/>
                    <a:lstStyle/>
                    <a:p>
                      <a:pPr algn="l" fontAlgn="b"/>
                      <a:r>
                        <a:rPr lang="en-US" sz="1400" b="1" u="none" strike="noStrike">
                          <a:effectLst/>
                        </a:rPr>
                        <a:t>Children</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bg1"/>
                    </a:solidFill>
                  </a:tcPr>
                </a:tc>
                <a:tc>
                  <a:txBody>
                    <a:bodyPr/>
                    <a:lstStyle/>
                    <a:p>
                      <a:pPr algn="ctr" fontAlgn="b"/>
                      <a:r>
                        <a:rPr lang="en-US" sz="1400" b="1" u="none" strike="noStrike" dirty="0">
                          <a:effectLst/>
                        </a:rPr>
                        <a:t>2</a:t>
                      </a:r>
                      <a:endParaRPr lang="en-US" sz="1400" b="1" i="0" u="none" strike="noStrike" dirty="0">
                        <a:solidFill>
                          <a:srgbClr val="000000"/>
                        </a:solidFill>
                        <a:effectLst/>
                        <a:latin typeface="Calibri" panose="020F0502020204030204" pitchFamily="34" charset="0"/>
                      </a:endParaRPr>
                    </a:p>
                  </a:txBody>
                  <a:tcPr marL="7607" marR="7607" marT="7607" marB="0" anchor="b">
                    <a:solidFill>
                      <a:schemeClr val="bg1"/>
                    </a:solidFill>
                  </a:tcPr>
                </a:tc>
                <a:extLst>
                  <a:ext uri="{0D108BD9-81ED-4DB2-BD59-A6C34878D82A}">
                    <a16:rowId xmlns:a16="http://schemas.microsoft.com/office/drawing/2014/main" val="2900596724"/>
                  </a:ext>
                </a:extLst>
              </a:tr>
              <a:tr h="238004">
                <a:tc>
                  <a:txBody>
                    <a:bodyPr/>
                    <a:lstStyle/>
                    <a:p>
                      <a:pPr algn="l" fontAlgn="b"/>
                      <a:r>
                        <a:rPr lang="en-US" sz="1400" b="1" u="none" strike="noStrike">
                          <a:effectLst/>
                        </a:rPr>
                        <a:t>Family</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bg1"/>
                    </a:solidFill>
                  </a:tcPr>
                </a:tc>
                <a:tc>
                  <a:txBody>
                    <a:bodyPr/>
                    <a:lstStyle/>
                    <a:p>
                      <a:pPr algn="ctr" fontAlgn="b"/>
                      <a:r>
                        <a:rPr lang="en-US" sz="1400" b="1" u="none" strike="noStrike" dirty="0">
                          <a:effectLst/>
                        </a:rPr>
                        <a:t>2</a:t>
                      </a:r>
                      <a:endParaRPr lang="en-US" sz="1400" b="1" i="0" u="none" strike="noStrike" dirty="0">
                        <a:solidFill>
                          <a:srgbClr val="000000"/>
                        </a:solidFill>
                        <a:effectLst/>
                        <a:latin typeface="Calibri" panose="020F0502020204030204" pitchFamily="34" charset="0"/>
                      </a:endParaRPr>
                    </a:p>
                  </a:txBody>
                  <a:tcPr marL="7607" marR="7607" marT="7607" marB="0" anchor="b">
                    <a:solidFill>
                      <a:schemeClr val="bg1"/>
                    </a:solidFill>
                  </a:tcPr>
                </a:tc>
                <a:extLst>
                  <a:ext uri="{0D108BD9-81ED-4DB2-BD59-A6C34878D82A}">
                    <a16:rowId xmlns:a16="http://schemas.microsoft.com/office/drawing/2014/main" val="691616821"/>
                  </a:ext>
                </a:extLst>
              </a:tr>
              <a:tr h="238004">
                <a:tc>
                  <a:txBody>
                    <a:bodyPr/>
                    <a:lstStyle/>
                    <a:p>
                      <a:pPr algn="l" fontAlgn="b"/>
                      <a:r>
                        <a:rPr lang="en-US" sz="1400" b="1" u="none" strike="noStrike">
                          <a:effectLst/>
                        </a:rPr>
                        <a:t>Games</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bg1"/>
                    </a:solidFill>
                  </a:tcPr>
                </a:tc>
                <a:tc>
                  <a:txBody>
                    <a:bodyPr/>
                    <a:lstStyle/>
                    <a:p>
                      <a:pPr algn="ctr" fontAlgn="b"/>
                      <a:r>
                        <a:rPr lang="en-US" sz="1400" b="1" u="none" strike="noStrike" dirty="0">
                          <a:effectLst/>
                        </a:rPr>
                        <a:t>2</a:t>
                      </a:r>
                      <a:endParaRPr lang="en-US" sz="1400" b="1" i="0" u="none" strike="noStrike" dirty="0">
                        <a:solidFill>
                          <a:srgbClr val="000000"/>
                        </a:solidFill>
                        <a:effectLst/>
                        <a:latin typeface="Calibri" panose="020F0502020204030204" pitchFamily="34" charset="0"/>
                      </a:endParaRPr>
                    </a:p>
                  </a:txBody>
                  <a:tcPr marL="7607" marR="7607" marT="7607" marB="0" anchor="b">
                    <a:solidFill>
                      <a:schemeClr val="bg1"/>
                    </a:solidFill>
                  </a:tcPr>
                </a:tc>
                <a:extLst>
                  <a:ext uri="{0D108BD9-81ED-4DB2-BD59-A6C34878D82A}">
                    <a16:rowId xmlns:a16="http://schemas.microsoft.com/office/drawing/2014/main" val="1334641040"/>
                  </a:ext>
                </a:extLst>
              </a:tr>
              <a:tr h="238004">
                <a:tc>
                  <a:txBody>
                    <a:bodyPr/>
                    <a:lstStyle/>
                    <a:p>
                      <a:pPr algn="l" fontAlgn="b"/>
                      <a:r>
                        <a:rPr lang="en-US" sz="1400" b="1" u="none" strike="noStrike">
                          <a:effectLst/>
                        </a:rPr>
                        <a:t>Classics</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bg1"/>
                    </a:solidFill>
                  </a:tcPr>
                </a:tc>
                <a:tc>
                  <a:txBody>
                    <a:bodyPr/>
                    <a:lstStyle/>
                    <a:p>
                      <a:pPr algn="ctr" fontAlgn="b"/>
                      <a:r>
                        <a:rPr lang="en-US" sz="1400" b="1" u="none" strike="noStrike" dirty="0">
                          <a:effectLst/>
                        </a:rPr>
                        <a:t>1</a:t>
                      </a:r>
                      <a:endParaRPr lang="en-US" sz="1400" b="1" i="0" u="none" strike="noStrike" dirty="0">
                        <a:solidFill>
                          <a:srgbClr val="000000"/>
                        </a:solidFill>
                        <a:effectLst/>
                        <a:latin typeface="Calibri" panose="020F0502020204030204" pitchFamily="34" charset="0"/>
                      </a:endParaRPr>
                    </a:p>
                  </a:txBody>
                  <a:tcPr marL="7607" marR="7607" marT="7607" marB="0" anchor="b">
                    <a:solidFill>
                      <a:schemeClr val="bg1"/>
                    </a:solidFill>
                  </a:tcPr>
                </a:tc>
                <a:extLst>
                  <a:ext uri="{0D108BD9-81ED-4DB2-BD59-A6C34878D82A}">
                    <a16:rowId xmlns:a16="http://schemas.microsoft.com/office/drawing/2014/main" val="4156558574"/>
                  </a:ext>
                </a:extLst>
              </a:tr>
              <a:tr h="238004">
                <a:tc>
                  <a:txBody>
                    <a:bodyPr/>
                    <a:lstStyle/>
                    <a:p>
                      <a:pPr algn="l" fontAlgn="b"/>
                      <a:r>
                        <a:rPr lang="en-US" sz="1400" b="1" u="none" strike="noStrike">
                          <a:effectLst/>
                        </a:rPr>
                        <a:t>Horror</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bg1"/>
                    </a:solidFill>
                  </a:tcPr>
                </a:tc>
                <a:tc>
                  <a:txBody>
                    <a:bodyPr/>
                    <a:lstStyle/>
                    <a:p>
                      <a:pPr algn="ctr" fontAlgn="b"/>
                      <a:r>
                        <a:rPr lang="en-US" sz="1400" b="1" u="none" strike="noStrike" dirty="0">
                          <a:effectLst/>
                        </a:rPr>
                        <a:t>1</a:t>
                      </a:r>
                      <a:endParaRPr lang="en-US" sz="1400" b="1" i="0" u="none" strike="noStrike" dirty="0">
                        <a:solidFill>
                          <a:srgbClr val="000000"/>
                        </a:solidFill>
                        <a:effectLst/>
                        <a:latin typeface="Calibri" panose="020F0502020204030204" pitchFamily="34" charset="0"/>
                      </a:endParaRPr>
                    </a:p>
                  </a:txBody>
                  <a:tcPr marL="7607" marR="7607" marT="7607" marB="0" anchor="b">
                    <a:solidFill>
                      <a:schemeClr val="bg1"/>
                    </a:solidFill>
                  </a:tcPr>
                </a:tc>
                <a:extLst>
                  <a:ext uri="{0D108BD9-81ED-4DB2-BD59-A6C34878D82A}">
                    <a16:rowId xmlns:a16="http://schemas.microsoft.com/office/drawing/2014/main" val="2034707349"/>
                  </a:ext>
                </a:extLst>
              </a:tr>
              <a:tr h="238004">
                <a:tc>
                  <a:txBody>
                    <a:bodyPr/>
                    <a:lstStyle/>
                    <a:p>
                      <a:pPr algn="l" fontAlgn="b"/>
                      <a:r>
                        <a:rPr lang="en-US" sz="1400" b="1" u="none" strike="noStrike">
                          <a:effectLst/>
                        </a:rPr>
                        <a:t>Music</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bg1"/>
                    </a:solidFill>
                  </a:tcPr>
                </a:tc>
                <a:tc>
                  <a:txBody>
                    <a:bodyPr/>
                    <a:lstStyle/>
                    <a:p>
                      <a:pPr algn="ctr" fontAlgn="b"/>
                      <a:r>
                        <a:rPr lang="en-US" sz="1400" b="1" u="none" strike="noStrike" dirty="0">
                          <a:effectLst/>
                        </a:rPr>
                        <a:t>1</a:t>
                      </a:r>
                      <a:endParaRPr lang="en-US" sz="1400" b="1" i="0" u="none" strike="noStrike" dirty="0">
                        <a:solidFill>
                          <a:srgbClr val="000000"/>
                        </a:solidFill>
                        <a:effectLst/>
                        <a:latin typeface="Calibri" panose="020F0502020204030204" pitchFamily="34" charset="0"/>
                      </a:endParaRPr>
                    </a:p>
                  </a:txBody>
                  <a:tcPr marL="7607" marR="7607" marT="7607" marB="0" anchor="b">
                    <a:solidFill>
                      <a:schemeClr val="bg1"/>
                    </a:solidFill>
                  </a:tcPr>
                </a:tc>
                <a:extLst>
                  <a:ext uri="{0D108BD9-81ED-4DB2-BD59-A6C34878D82A}">
                    <a16:rowId xmlns:a16="http://schemas.microsoft.com/office/drawing/2014/main" val="475919532"/>
                  </a:ext>
                </a:extLst>
              </a:tr>
              <a:tr h="238004">
                <a:tc>
                  <a:txBody>
                    <a:bodyPr/>
                    <a:lstStyle/>
                    <a:p>
                      <a:pPr algn="l" fontAlgn="b"/>
                      <a:r>
                        <a:rPr lang="en-US" sz="1400" b="1" u="none" strike="noStrike">
                          <a:effectLst/>
                        </a:rPr>
                        <a:t>Travel</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bg1"/>
                    </a:solidFill>
                  </a:tcPr>
                </a:tc>
                <a:tc>
                  <a:txBody>
                    <a:bodyPr/>
                    <a:lstStyle/>
                    <a:p>
                      <a:pPr algn="ctr" fontAlgn="b"/>
                      <a:r>
                        <a:rPr lang="en-US" sz="1400" b="1" u="none" strike="noStrike" dirty="0">
                          <a:effectLst/>
                        </a:rPr>
                        <a:t>0</a:t>
                      </a:r>
                      <a:endParaRPr lang="en-US" sz="1400" b="1" i="0" u="none" strike="noStrike" dirty="0">
                        <a:solidFill>
                          <a:srgbClr val="000000"/>
                        </a:solidFill>
                        <a:effectLst/>
                        <a:latin typeface="Calibri" panose="020F0502020204030204" pitchFamily="34" charset="0"/>
                      </a:endParaRPr>
                    </a:p>
                  </a:txBody>
                  <a:tcPr marL="7607" marR="7607" marT="7607" marB="0" anchor="b">
                    <a:solidFill>
                      <a:schemeClr val="bg1"/>
                    </a:solidFill>
                  </a:tcPr>
                </a:tc>
                <a:extLst>
                  <a:ext uri="{0D108BD9-81ED-4DB2-BD59-A6C34878D82A}">
                    <a16:rowId xmlns:a16="http://schemas.microsoft.com/office/drawing/2014/main" val="2197488638"/>
                  </a:ext>
                </a:extLst>
              </a:tr>
              <a:tr h="245938">
                <a:tc>
                  <a:txBody>
                    <a:bodyPr/>
                    <a:lstStyle/>
                    <a:p>
                      <a:pPr algn="l" fontAlgn="b"/>
                      <a:r>
                        <a:rPr lang="en-US" sz="1400" b="1" u="sng" strike="noStrike" dirty="0">
                          <a:effectLst/>
                        </a:rPr>
                        <a:t>Thriller</a:t>
                      </a:r>
                      <a:endParaRPr lang="en-US" sz="1400" b="1" i="0" u="sng" strike="noStrike" dirty="0">
                        <a:solidFill>
                          <a:srgbClr val="000000"/>
                        </a:solidFill>
                        <a:effectLst/>
                        <a:latin typeface="Calibri" panose="020F0502020204030204" pitchFamily="34" charset="0"/>
                      </a:endParaRPr>
                    </a:p>
                  </a:txBody>
                  <a:tcPr marL="7607" marR="7607" marT="7607" marB="0" anchor="b">
                    <a:solidFill>
                      <a:schemeClr val="bg1"/>
                    </a:solidFill>
                  </a:tcPr>
                </a:tc>
                <a:tc>
                  <a:txBody>
                    <a:bodyPr/>
                    <a:lstStyle/>
                    <a:p>
                      <a:pPr algn="ctr" fontAlgn="b"/>
                      <a:r>
                        <a:rPr lang="en-US" sz="1400" b="1" u="sng" strike="noStrike" dirty="0">
                          <a:effectLst/>
                        </a:rPr>
                        <a:t>0</a:t>
                      </a:r>
                      <a:endParaRPr lang="en-US" sz="1400" b="1" i="0" u="sng" strike="noStrike" dirty="0">
                        <a:solidFill>
                          <a:srgbClr val="000000"/>
                        </a:solidFill>
                        <a:effectLst/>
                        <a:latin typeface="Calibri" panose="020F0502020204030204" pitchFamily="34" charset="0"/>
                      </a:endParaRPr>
                    </a:p>
                  </a:txBody>
                  <a:tcPr marL="7607" marR="7607" marT="7607" marB="0" anchor="b">
                    <a:solidFill>
                      <a:schemeClr val="bg1"/>
                    </a:solidFill>
                  </a:tcPr>
                </a:tc>
                <a:extLst>
                  <a:ext uri="{0D108BD9-81ED-4DB2-BD59-A6C34878D82A}">
                    <a16:rowId xmlns:a16="http://schemas.microsoft.com/office/drawing/2014/main" val="2332976022"/>
                  </a:ext>
                </a:extLst>
              </a:tr>
              <a:tr h="238004">
                <a:tc>
                  <a:txBody>
                    <a:bodyPr/>
                    <a:lstStyle/>
                    <a:p>
                      <a:pPr algn="l" fontAlgn="b"/>
                      <a:r>
                        <a:rPr lang="en-US" sz="1400" b="1" u="none" strike="noStrike">
                          <a:effectLst/>
                        </a:rPr>
                        <a:t>Total</a:t>
                      </a:r>
                      <a:endParaRPr lang="en-US" sz="1400" b="1" i="0" u="none" strike="noStrike">
                        <a:solidFill>
                          <a:srgbClr val="000000"/>
                        </a:solidFill>
                        <a:effectLst/>
                        <a:latin typeface="Calibri" panose="020F0502020204030204" pitchFamily="34" charset="0"/>
                      </a:endParaRPr>
                    </a:p>
                  </a:txBody>
                  <a:tcPr marL="7607" marR="7607" marT="7607" marB="0" anchor="b">
                    <a:solidFill>
                      <a:schemeClr val="bg1"/>
                    </a:solidFill>
                  </a:tcPr>
                </a:tc>
                <a:tc>
                  <a:txBody>
                    <a:bodyPr/>
                    <a:lstStyle/>
                    <a:p>
                      <a:pPr algn="ctr" fontAlgn="b"/>
                      <a:r>
                        <a:rPr lang="en-US" sz="1400" b="1" u="none" strike="noStrike" dirty="0">
                          <a:effectLst/>
                        </a:rPr>
                        <a:t>50</a:t>
                      </a:r>
                      <a:endParaRPr lang="en-US" sz="1400" b="1" i="0" u="none" strike="noStrike" dirty="0">
                        <a:solidFill>
                          <a:srgbClr val="000000"/>
                        </a:solidFill>
                        <a:effectLst/>
                        <a:latin typeface="Calibri" panose="020F0502020204030204" pitchFamily="34" charset="0"/>
                      </a:endParaRPr>
                    </a:p>
                  </a:txBody>
                  <a:tcPr marL="7607" marR="7607" marT="7607" marB="0" anchor="b">
                    <a:solidFill>
                      <a:schemeClr val="bg1"/>
                    </a:solidFill>
                  </a:tcPr>
                </a:tc>
                <a:extLst>
                  <a:ext uri="{0D108BD9-81ED-4DB2-BD59-A6C34878D82A}">
                    <a16:rowId xmlns:a16="http://schemas.microsoft.com/office/drawing/2014/main" val="4250287465"/>
                  </a:ext>
                </a:extLst>
              </a:tr>
            </a:tbl>
          </a:graphicData>
        </a:graphic>
      </p:graphicFrame>
      <p:sp>
        <p:nvSpPr>
          <p:cNvPr id="8" name="TextBox 7">
            <a:extLst>
              <a:ext uri="{FF2B5EF4-FFF2-40B4-BE49-F238E27FC236}">
                <a16:creationId xmlns:a16="http://schemas.microsoft.com/office/drawing/2014/main" id="{5DD4C564-CF3F-A0B6-5FAD-74F31073B899}"/>
              </a:ext>
            </a:extLst>
          </p:cNvPr>
          <p:cNvSpPr txBox="1"/>
          <p:nvPr/>
        </p:nvSpPr>
        <p:spPr>
          <a:xfrm>
            <a:off x="342526" y="4399408"/>
            <a:ext cx="9132110" cy="2339102"/>
          </a:xfrm>
          <a:prstGeom prst="rect">
            <a:avLst/>
          </a:prstGeom>
          <a:noFill/>
        </p:spPr>
        <p:txBody>
          <a:bodyPr wrap="square" rtlCol="0">
            <a:spAutoFit/>
          </a:bodyPr>
          <a:lstStyle/>
          <a:p>
            <a:pPr marL="285750" indent="-285750">
              <a:buFontTx/>
              <a:buChar char="-"/>
            </a:pPr>
            <a:r>
              <a:rPr lang="en-US" sz="1600" b="1" dirty="0"/>
              <a:t>Regionalized tastes in the Top 10 Markets indicate that preferences differ significantly from one country to another.</a:t>
            </a:r>
          </a:p>
          <a:p>
            <a:endParaRPr lang="en-US" sz="1600" b="1" dirty="0"/>
          </a:p>
          <a:p>
            <a:pPr marL="285750" indent="-285750">
              <a:buFontTx/>
              <a:buChar char="-"/>
            </a:pPr>
            <a:r>
              <a:rPr lang="en-US" sz="1600" b="1" dirty="0"/>
              <a:t>Sports, Drama &amp; Animation are the only three Genres that achieve popularity in a significant number of Top 10 Countries. </a:t>
            </a:r>
          </a:p>
          <a:p>
            <a:endParaRPr lang="en-US" sz="1600" b="1" dirty="0"/>
          </a:p>
          <a:p>
            <a:pPr marL="285750" indent="-285750">
              <a:buFontTx/>
              <a:buChar char="-"/>
            </a:pPr>
            <a:r>
              <a:rPr lang="en-US" sz="1600" b="1" dirty="0"/>
              <a:t>Sports is number one in </a:t>
            </a:r>
            <a:r>
              <a:rPr lang="en-US" sz="1600" b="1" u="sng" dirty="0"/>
              <a:t>four</a:t>
            </a:r>
            <a:r>
              <a:rPr lang="en-US" sz="1600" b="1" dirty="0"/>
              <a:t> countries but yet doesn’t even crack the top five in </a:t>
            </a:r>
            <a:r>
              <a:rPr lang="en-US" sz="1600" b="1" u="sng" dirty="0"/>
              <a:t>three</a:t>
            </a:r>
            <a:r>
              <a:rPr lang="en-US" sz="1600" b="1" dirty="0"/>
              <a:t> others; indicative of the vast differences in nationalized viewing! </a:t>
            </a:r>
          </a:p>
          <a:p>
            <a:pPr marL="285750" indent="-285750">
              <a:buFontTx/>
              <a:buChar char="-"/>
            </a:pPr>
            <a:endParaRPr lang="en-US" b="1" dirty="0"/>
          </a:p>
        </p:txBody>
      </p:sp>
      <p:sp>
        <p:nvSpPr>
          <p:cNvPr id="9" name="TextBox 8">
            <a:extLst>
              <a:ext uri="{FF2B5EF4-FFF2-40B4-BE49-F238E27FC236}">
                <a16:creationId xmlns:a16="http://schemas.microsoft.com/office/drawing/2014/main" id="{58701BB9-C6A0-207F-7596-F8AB3C6F746C}"/>
              </a:ext>
            </a:extLst>
          </p:cNvPr>
          <p:cNvSpPr txBox="1"/>
          <p:nvPr/>
        </p:nvSpPr>
        <p:spPr>
          <a:xfrm>
            <a:off x="9705046" y="487025"/>
            <a:ext cx="2433651" cy="461665"/>
          </a:xfrm>
          <a:prstGeom prst="rect">
            <a:avLst/>
          </a:prstGeom>
          <a:noFill/>
        </p:spPr>
        <p:txBody>
          <a:bodyPr wrap="square" rtlCol="0">
            <a:spAutoFit/>
          </a:bodyPr>
          <a:lstStyle/>
          <a:p>
            <a:pPr algn="ctr"/>
            <a:r>
              <a:rPr lang="en-US" sz="1200" b="1" u="sng" dirty="0"/>
              <a:t>Spread of Regionalized Preferences Amongst Top 10 Countries</a:t>
            </a:r>
          </a:p>
        </p:txBody>
      </p:sp>
      <p:pic>
        <p:nvPicPr>
          <p:cNvPr id="12" name="Picture 11" descr="Cineplex.com | InternationalCinema">
            <a:extLst>
              <a:ext uri="{FF2B5EF4-FFF2-40B4-BE49-F238E27FC236}">
                <a16:creationId xmlns:a16="http://schemas.microsoft.com/office/drawing/2014/main" id="{7E53F2CE-F519-2B93-22D3-D8656157A0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287" y="139143"/>
            <a:ext cx="2459655" cy="1157811"/>
          </a:xfrm>
          <a:prstGeom prst="rect">
            <a:avLst/>
          </a:prstGeom>
          <a:noFill/>
          <a:ln>
            <a:noFill/>
          </a:ln>
        </p:spPr>
      </p:pic>
    </p:spTree>
    <p:extLst>
      <p:ext uri="{BB962C8B-B14F-4D97-AF65-F5344CB8AC3E}">
        <p14:creationId xmlns:p14="http://schemas.microsoft.com/office/powerpoint/2010/main" val="105922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0F976A3-BF66-4431-971D-A7368C046CF3}"/>
              </a:ext>
            </a:extLst>
          </p:cNvPr>
          <p:cNvGraphicFramePr>
            <a:graphicFrameLocks/>
          </p:cNvGraphicFramePr>
          <p:nvPr>
            <p:extLst>
              <p:ext uri="{D42A27DB-BD31-4B8C-83A1-F6EECF244321}">
                <p14:modId xmlns:p14="http://schemas.microsoft.com/office/powerpoint/2010/main" val="1218202125"/>
              </p:ext>
            </p:extLst>
          </p:nvPr>
        </p:nvGraphicFramePr>
        <p:xfrm>
          <a:off x="2705878" y="354563"/>
          <a:ext cx="6096000" cy="480526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7E039932-555E-1DFE-5039-8E26AC6E4023}"/>
              </a:ext>
            </a:extLst>
          </p:cNvPr>
          <p:cNvSpPr txBox="1"/>
          <p:nvPr/>
        </p:nvSpPr>
        <p:spPr>
          <a:xfrm>
            <a:off x="989044" y="5380672"/>
            <a:ext cx="10375641" cy="1477328"/>
          </a:xfrm>
          <a:prstGeom prst="rect">
            <a:avLst/>
          </a:prstGeom>
          <a:noFill/>
        </p:spPr>
        <p:txBody>
          <a:bodyPr wrap="square" rtlCol="0">
            <a:spAutoFit/>
          </a:bodyPr>
          <a:lstStyle/>
          <a:p>
            <a:pPr marL="285750" indent="-285750">
              <a:buFontTx/>
              <a:buChar char="-"/>
            </a:pPr>
            <a:r>
              <a:rPr lang="en-US" b="1" dirty="0"/>
              <a:t>On both a Global and Regionalized basis, each Ratings Classification tends to amount to approximately 20% of the viewing market.</a:t>
            </a:r>
          </a:p>
          <a:p>
            <a:pPr marL="285750" indent="-285750">
              <a:buFontTx/>
              <a:buChar char="-"/>
            </a:pPr>
            <a:endParaRPr lang="en-US" b="1" dirty="0"/>
          </a:p>
          <a:p>
            <a:r>
              <a:rPr lang="en-US" b="1" dirty="0"/>
              <a:t>-    Movie Ratings do not significantly impact and drive viewership.</a:t>
            </a:r>
          </a:p>
          <a:p>
            <a:endParaRPr lang="en-US" dirty="0"/>
          </a:p>
        </p:txBody>
      </p:sp>
      <p:pic>
        <p:nvPicPr>
          <p:cNvPr id="4" name="Picture 3" descr="The evolution of movie ratings | News for Fenton, Linden, Holly MI |  tctimes.com">
            <a:extLst>
              <a:ext uri="{FF2B5EF4-FFF2-40B4-BE49-F238E27FC236}">
                <a16:creationId xmlns:a16="http://schemas.microsoft.com/office/drawing/2014/main" id="{5D84F51C-E898-72FA-8C3F-D0113A272E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321" y="238170"/>
            <a:ext cx="2416630" cy="2115073"/>
          </a:xfrm>
          <a:prstGeom prst="rect">
            <a:avLst/>
          </a:prstGeom>
          <a:noFill/>
          <a:ln>
            <a:noFill/>
          </a:ln>
        </p:spPr>
      </p:pic>
    </p:spTree>
    <p:extLst>
      <p:ext uri="{BB962C8B-B14F-4D97-AF65-F5344CB8AC3E}">
        <p14:creationId xmlns:p14="http://schemas.microsoft.com/office/powerpoint/2010/main" val="1576990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BA63A220-A42A-9DBC-1CA6-7006729460D5}"/>
              </a:ext>
            </a:extLst>
          </p:cNvPr>
          <p:cNvSpPr txBox="1"/>
          <p:nvPr/>
        </p:nvSpPr>
        <p:spPr>
          <a:xfrm>
            <a:off x="1145036" y="1217904"/>
            <a:ext cx="9901925" cy="829152"/>
          </a:xfrm>
          <a:prstGeom prst="rect">
            <a:avLst/>
          </a:prstGeom>
        </p:spPr>
        <p:txBody>
          <a:bodyPr vert="horz" lIns="91440" tIns="45720" rIns="91440" bIns="45720" rtlCol="0" anchor="ctr">
            <a:normAutofit lnSpcReduction="10000"/>
          </a:bodyPr>
          <a:lstStyle/>
          <a:p>
            <a:pPr>
              <a:lnSpc>
                <a:spcPct val="90000"/>
              </a:lnSpc>
              <a:spcAft>
                <a:spcPts val="600"/>
              </a:spcAft>
            </a:pPr>
            <a:r>
              <a:rPr lang="en-US" sz="2000" b="1" u="sng" dirty="0"/>
              <a:t>Geographical Sales</a:t>
            </a:r>
            <a:r>
              <a:rPr lang="en-US" sz="2000" b="1" dirty="0"/>
              <a:t>-  Sales are not concentrated in specific geographical areas. Historical Sales data identifies the strongest markets spanning the globe into Asia, North America, South America &amp; Europe.</a:t>
            </a:r>
          </a:p>
        </p:txBody>
      </p:sp>
      <p:sp>
        <p:nvSpPr>
          <p:cNvPr id="4" name="TextBox 3">
            <a:extLst>
              <a:ext uri="{FF2B5EF4-FFF2-40B4-BE49-F238E27FC236}">
                <a16:creationId xmlns:a16="http://schemas.microsoft.com/office/drawing/2014/main" id="{A6A308EA-2DBA-3A4B-435F-2BE0E14CA955}"/>
              </a:ext>
            </a:extLst>
          </p:cNvPr>
          <p:cNvSpPr txBox="1"/>
          <p:nvPr/>
        </p:nvSpPr>
        <p:spPr>
          <a:xfrm>
            <a:off x="1145036" y="2179734"/>
            <a:ext cx="9834464" cy="923330"/>
          </a:xfrm>
          <a:prstGeom prst="rect">
            <a:avLst/>
          </a:prstGeom>
          <a:noFill/>
        </p:spPr>
        <p:txBody>
          <a:bodyPr wrap="square" rtlCol="0">
            <a:spAutoFit/>
          </a:bodyPr>
          <a:lstStyle/>
          <a:p>
            <a:pPr>
              <a:lnSpc>
                <a:spcPct val="90000"/>
              </a:lnSpc>
              <a:spcAft>
                <a:spcPts val="600"/>
              </a:spcAft>
            </a:pPr>
            <a:r>
              <a:rPr lang="en-US" sz="2000" b="1" u="sng" dirty="0"/>
              <a:t>Top 10 Countries </a:t>
            </a:r>
            <a:r>
              <a:rPr lang="en-US" sz="2000" b="1" dirty="0"/>
              <a:t>-  The 10 largest markets comprise 52% of Global Sales. It would be prudent to focus resources during the launch of the new streaming service in these robust markets.</a:t>
            </a:r>
          </a:p>
        </p:txBody>
      </p:sp>
      <p:sp>
        <p:nvSpPr>
          <p:cNvPr id="5" name="TextBox 4">
            <a:extLst>
              <a:ext uri="{FF2B5EF4-FFF2-40B4-BE49-F238E27FC236}">
                <a16:creationId xmlns:a16="http://schemas.microsoft.com/office/drawing/2014/main" id="{F11176AD-82C8-0E9F-DE26-313B15F78AEB}"/>
              </a:ext>
            </a:extLst>
          </p:cNvPr>
          <p:cNvSpPr txBox="1"/>
          <p:nvPr/>
        </p:nvSpPr>
        <p:spPr>
          <a:xfrm>
            <a:off x="1145036" y="3371455"/>
            <a:ext cx="9834466" cy="1015663"/>
          </a:xfrm>
          <a:prstGeom prst="rect">
            <a:avLst/>
          </a:prstGeom>
          <a:noFill/>
        </p:spPr>
        <p:txBody>
          <a:bodyPr wrap="square" rtlCol="0">
            <a:spAutoFit/>
          </a:bodyPr>
          <a:lstStyle/>
          <a:p>
            <a:pPr>
              <a:spcAft>
                <a:spcPts val="600"/>
              </a:spcAft>
            </a:pPr>
            <a:r>
              <a:rPr lang="en-US" sz="2000" b="1" u="sng" dirty="0">
                <a:latin typeface="Calibri" panose="020F0502020204030204" pitchFamily="34" charset="0"/>
                <a:cs typeface="Calibri" panose="020F0502020204030204" pitchFamily="34" charset="0"/>
              </a:rPr>
              <a:t>Global Revenue Based on Genre</a:t>
            </a:r>
            <a:r>
              <a:rPr lang="en-US" sz="2000" b="1" dirty="0">
                <a:latin typeface="Calibri" panose="020F0502020204030204" pitchFamily="34" charset="0"/>
                <a:cs typeface="Calibri" panose="020F0502020204030204" pitchFamily="34" charset="0"/>
              </a:rPr>
              <a:t>-  Global analysis of Movie Genre Rental Revenue identifies a very tight grouping where each of the 17 movie categories makes up approximately 6% each; not very enlightening.</a:t>
            </a:r>
          </a:p>
        </p:txBody>
      </p:sp>
      <p:sp>
        <p:nvSpPr>
          <p:cNvPr id="6" name="TextBox 5">
            <a:extLst>
              <a:ext uri="{FF2B5EF4-FFF2-40B4-BE49-F238E27FC236}">
                <a16:creationId xmlns:a16="http://schemas.microsoft.com/office/drawing/2014/main" id="{281364EB-B056-ED40-2306-84514781B483}"/>
              </a:ext>
            </a:extLst>
          </p:cNvPr>
          <p:cNvSpPr txBox="1"/>
          <p:nvPr/>
        </p:nvSpPr>
        <p:spPr>
          <a:xfrm>
            <a:off x="1145034" y="4662863"/>
            <a:ext cx="9834466" cy="1323439"/>
          </a:xfrm>
          <a:prstGeom prst="rect">
            <a:avLst/>
          </a:prstGeom>
          <a:noFill/>
        </p:spPr>
        <p:txBody>
          <a:bodyPr wrap="square" rtlCol="0">
            <a:spAutoFit/>
          </a:bodyPr>
          <a:lstStyle/>
          <a:p>
            <a:pPr>
              <a:spcAft>
                <a:spcPts val="600"/>
              </a:spcAft>
            </a:pPr>
            <a:r>
              <a:rPr lang="en-US" sz="2000" b="1" u="sng" dirty="0">
                <a:highlight>
                  <a:srgbClr val="FFFF00"/>
                </a:highlight>
                <a:latin typeface="Calibri" panose="020F0502020204030204" pitchFamily="34" charset="0"/>
                <a:cs typeface="Calibri" panose="020F0502020204030204" pitchFamily="34" charset="0"/>
              </a:rPr>
              <a:t>Country Specific Revenue Based on Genre</a:t>
            </a:r>
            <a:r>
              <a:rPr lang="en-US" sz="2000" b="1" dirty="0">
                <a:highlight>
                  <a:srgbClr val="FFFF00"/>
                </a:highlight>
                <a:latin typeface="Calibri" panose="020F0502020204030204" pitchFamily="34" charset="0"/>
                <a:cs typeface="Calibri" panose="020F0502020204030204" pitchFamily="34" charset="0"/>
              </a:rPr>
              <a:t>-  A deeper dive into data for each individual country results in very insightful observations regarding genre and movie popularity! Genre popularity is vastly different from one country to another thus resulting in the ability to launch a unique and focused sales effort into each individual nation.</a:t>
            </a:r>
          </a:p>
        </p:txBody>
      </p:sp>
      <p:sp>
        <p:nvSpPr>
          <p:cNvPr id="7" name="TextBox 6">
            <a:extLst>
              <a:ext uri="{FF2B5EF4-FFF2-40B4-BE49-F238E27FC236}">
                <a16:creationId xmlns:a16="http://schemas.microsoft.com/office/drawing/2014/main" id="{96D8CB97-4D29-79E0-7794-50DC3EFF1961}"/>
              </a:ext>
            </a:extLst>
          </p:cNvPr>
          <p:cNvSpPr txBox="1"/>
          <p:nvPr/>
        </p:nvSpPr>
        <p:spPr>
          <a:xfrm>
            <a:off x="3744879" y="319065"/>
            <a:ext cx="4801961" cy="523220"/>
          </a:xfrm>
          <a:prstGeom prst="rect">
            <a:avLst/>
          </a:prstGeom>
          <a:noFill/>
        </p:spPr>
        <p:txBody>
          <a:bodyPr wrap="square" rtlCol="0">
            <a:spAutoFit/>
          </a:bodyPr>
          <a:lstStyle/>
          <a:p>
            <a:r>
              <a:rPr lang="en-US" sz="2800" b="1" u="sng" dirty="0">
                <a:solidFill>
                  <a:schemeClr val="accent2">
                    <a:lumMod val="75000"/>
                  </a:schemeClr>
                </a:solidFill>
              </a:rPr>
              <a:t>Conclusion/Recommendations</a:t>
            </a:r>
          </a:p>
        </p:txBody>
      </p:sp>
      <p:pic>
        <p:nvPicPr>
          <p:cNvPr id="12" name="Picture 11" descr="A new model of film financing based on blockchain">
            <a:extLst>
              <a:ext uri="{FF2B5EF4-FFF2-40B4-BE49-F238E27FC236}">
                <a16:creationId xmlns:a16="http://schemas.microsoft.com/office/drawing/2014/main" id="{27E42791-D81D-9D7D-CB06-7AB37A1ED3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39326" y="65085"/>
            <a:ext cx="2049623" cy="1152819"/>
          </a:xfrm>
          <a:prstGeom prst="rect">
            <a:avLst/>
          </a:prstGeom>
          <a:noFill/>
          <a:ln>
            <a:noFill/>
          </a:ln>
        </p:spPr>
      </p:pic>
    </p:spTree>
    <p:extLst>
      <p:ext uri="{BB962C8B-B14F-4D97-AF65-F5344CB8AC3E}">
        <p14:creationId xmlns:p14="http://schemas.microsoft.com/office/powerpoint/2010/main" val="1990682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709</Words>
  <Application>Microsoft Office PowerPoint</Application>
  <PresentationFormat>Widescreen</PresentationFormat>
  <Paragraphs>221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 Squire</dc:creator>
  <cp:lastModifiedBy>Edward Squire</cp:lastModifiedBy>
  <cp:revision>34</cp:revision>
  <dcterms:created xsi:type="dcterms:W3CDTF">2022-07-28T16:07:47Z</dcterms:created>
  <dcterms:modified xsi:type="dcterms:W3CDTF">2022-09-09T16:49:17Z</dcterms:modified>
</cp:coreProperties>
</file>