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FF"/>
    <a:srgbClr val="66FF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%20-%20Aero%20Operating%20LLC\Documents\Career%20Foundry\Python%20Diction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/>
              <a:t>Orders by the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Sheet8!$G$4:$G$27</c:f>
              <c:numCache>
                <c:formatCode>h:mm\ AM/PM</c:formatCode>
                <c:ptCount val="24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  <c:pt idx="10">
                  <c:v>0.79166666666666663</c:v>
                </c:pt>
                <c:pt idx="11">
                  <c:v>0.83333333333333337</c:v>
                </c:pt>
                <c:pt idx="12">
                  <c:v>0.875</c:v>
                </c:pt>
                <c:pt idx="13">
                  <c:v>0.91666666666666663</c:v>
                </c:pt>
                <c:pt idx="14">
                  <c:v>0.95833333333333337</c:v>
                </c:pt>
                <c:pt idx="15">
                  <c:v>0</c:v>
                </c:pt>
                <c:pt idx="16">
                  <c:v>4.1666666666666664E-2</c:v>
                </c:pt>
                <c:pt idx="17">
                  <c:v>8.3333333333333329E-2</c:v>
                </c:pt>
                <c:pt idx="18">
                  <c:v>0.125</c:v>
                </c:pt>
                <c:pt idx="19">
                  <c:v>0.16666666666666666</c:v>
                </c:pt>
                <c:pt idx="20">
                  <c:v>0.20833333333333334</c:v>
                </c:pt>
                <c:pt idx="21">
                  <c:v>0.25</c:v>
                </c:pt>
                <c:pt idx="22">
                  <c:v>0.29166666666666669</c:v>
                </c:pt>
                <c:pt idx="23">
                  <c:v>0.33333333333333331</c:v>
                </c:pt>
              </c:numCache>
            </c:numRef>
          </c:cat>
          <c:val>
            <c:numRef>
              <c:f>Sheet8!$H$4:$H$27</c:f>
              <c:numCache>
                <c:formatCode>#,##0;[Red]#,##0</c:formatCode>
                <c:ptCount val="24"/>
                <c:pt idx="0">
                  <c:v>2456661</c:v>
                </c:pt>
                <c:pt idx="1">
                  <c:v>2764390</c:v>
                </c:pt>
                <c:pt idx="2">
                  <c:v>2738585</c:v>
                </c:pt>
                <c:pt idx="3">
                  <c:v>2620800</c:v>
                </c:pt>
                <c:pt idx="4">
                  <c:v>2663272</c:v>
                </c:pt>
                <c:pt idx="5">
                  <c:v>2691563</c:v>
                </c:pt>
                <c:pt idx="6">
                  <c:v>2664522</c:v>
                </c:pt>
                <c:pt idx="7">
                  <c:v>2537469</c:v>
                </c:pt>
                <c:pt idx="8">
                  <c:v>2089452</c:v>
                </c:pt>
                <c:pt idx="9">
                  <c:v>1637922</c:v>
                </c:pt>
                <c:pt idx="10">
                  <c:v>1259382</c:v>
                </c:pt>
                <c:pt idx="11">
                  <c:v>977017</c:v>
                </c:pt>
                <c:pt idx="12">
                  <c:v>796362</c:v>
                </c:pt>
                <c:pt idx="13">
                  <c:v>634737</c:v>
                </c:pt>
                <c:pt idx="14">
                  <c:v>402612</c:v>
                </c:pt>
                <c:pt idx="15">
                  <c:v>218942</c:v>
                </c:pt>
                <c:pt idx="16">
                  <c:v>115786</c:v>
                </c:pt>
                <c:pt idx="17">
                  <c:v>69431</c:v>
                </c:pt>
                <c:pt idx="18">
                  <c:v>51317</c:v>
                </c:pt>
                <c:pt idx="19">
                  <c:v>53283</c:v>
                </c:pt>
                <c:pt idx="20">
                  <c:v>88057</c:v>
                </c:pt>
                <c:pt idx="21">
                  <c:v>290770</c:v>
                </c:pt>
                <c:pt idx="22">
                  <c:v>891928</c:v>
                </c:pt>
                <c:pt idx="23">
                  <c:v>1719952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4-45BC-9ECE-D8D0FEF24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71482352"/>
        <c:axId val="2071481104"/>
        <c:axId val="0"/>
      </c:bar3DChart>
      <c:catAx>
        <c:axId val="2071482352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81104"/>
        <c:crosses val="autoZero"/>
        <c:auto val="1"/>
        <c:lblAlgn val="ctr"/>
        <c:lblOffset val="100"/>
        <c:noMultiLvlLbl val="0"/>
      </c:catAx>
      <c:valAx>
        <c:axId val="207148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8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>
                <a:solidFill>
                  <a:schemeClr val="tx1"/>
                </a:solidFill>
              </a:rPr>
              <a:t>Customers based on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94D-47C9-99F0-1408ED1E8D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4D-47C9-99F0-1408ED1E8D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4D-47C9-99F0-1408ED1E8D16}"/>
              </c:ext>
            </c:extLst>
          </c:dPt>
          <c:cat>
            <c:strRef>
              <c:f>Sheet9!$G$71:$G$73</c:f>
              <c:strCache>
                <c:ptCount val="3"/>
                <c:pt idx="0">
                  <c:v>35 to 60</c:v>
                </c:pt>
                <c:pt idx="1">
                  <c:v>Over 60</c:v>
                </c:pt>
                <c:pt idx="2">
                  <c:v>Under 35</c:v>
                </c:pt>
              </c:strCache>
            </c:strRef>
          </c:cat>
          <c:val>
            <c:numRef>
              <c:f>Sheet9!$H$71:$H$73</c:f>
              <c:numCache>
                <c:formatCode>#,##0;[Red]#,##0</c:formatCode>
                <c:ptCount val="3"/>
                <c:pt idx="0">
                  <c:v>12721565</c:v>
                </c:pt>
                <c:pt idx="1">
                  <c:v>11077150</c:v>
                </c:pt>
                <c:pt idx="2">
                  <c:v>8635497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4D-47C9-99F0-1408ED1E8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/>
              <a:t>Orders by the Day of the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Sheet9!$G$7:$G$13</c:f>
              <c:strCache>
                <c:ptCount val="7"/>
                <c:pt idx="0">
                  <c:v>Saturday</c:v>
                </c:pt>
                <c:pt idx="1">
                  <c:v>Sunday</c:v>
                </c:pt>
                <c:pt idx="2">
                  <c:v>Monday</c:v>
                </c:pt>
                <c:pt idx="3">
                  <c:v>Tuesday</c:v>
                </c:pt>
                <c:pt idx="4">
                  <c:v>Wednesday</c:v>
                </c:pt>
                <c:pt idx="5">
                  <c:v>Thursday</c:v>
                </c:pt>
                <c:pt idx="6">
                  <c:v>Friday</c:v>
                </c:pt>
              </c:strCache>
            </c:strRef>
          </c:cat>
          <c:val>
            <c:numRef>
              <c:f>Sheet9!$H$7:$H$13</c:f>
              <c:numCache>
                <c:formatCode>#,##0;[Red]#,##0</c:formatCode>
                <c:ptCount val="7"/>
                <c:pt idx="0">
                  <c:v>6209632</c:v>
                </c:pt>
                <c:pt idx="1">
                  <c:v>5665830</c:v>
                </c:pt>
                <c:pt idx="2">
                  <c:v>4217766</c:v>
                </c:pt>
                <c:pt idx="3">
                  <c:v>3844096</c:v>
                </c:pt>
                <c:pt idx="4">
                  <c:v>3787193</c:v>
                </c:pt>
                <c:pt idx="5">
                  <c:v>4209449</c:v>
                </c:pt>
                <c:pt idx="6">
                  <c:v>4500246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7-4381-A3FA-C630BCE2F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1185984"/>
        <c:axId val="1541726752"/>
      </c:barChart>
      <c:catAx>
        <c:axId val="159118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726752"/>
        <c:crosses val="autoZero"/>
        <c:auto val="1"/>
        <c:lblAlgn val="ctr"/>
        <c:lblOffset val="100"/>
        <c:noMultiLvlLbl val="0"/>
      </c:catAx>
      <c:valAx>
        <c:axId val="154172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8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87736464448793E-2"/>
          <c:y val="0.17934782608695649"/>
          <c:w val="0.92824527071102414"/>
          <c:h val="0.63278639083158084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DD2-4229-80D3-63DD400CA5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DD2-4229-80D3-63DD400CA5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DD2-4229-80D3-63DD400CA5B1}"/>
              </c:ext>
            </c:extLst>
          </c:dPt>
          <c:cat>
            <c:strRef>
              <c:f>Sheet9!$G$26:$G$28</c:f>
              <c:strCache>
                <c:ptCount val="3"/>
                <c:pt idx="0">
                  <c:v>Over 155,000</c:v>
                </c:pt>
                <c:pt idx="1">
                  <c:v>52,000 to 155,000</c:v>
                </c:pt>
                <c:pt idx="2">
                  <c:v>Under 52,000</c:v>
                </c:pt>
              </c:strCache>
            </c:strRef>
          </c:cat>
          <c:val>
            <c:numRef>
              <c:f>Sheet9!$H$26:$H$28</c:f>
              <c:numCache>
                <c:formatCode>#,##0;[Red]#,##0</c:formatCode>
                <c:ptCount val="3"/>
                <c:pt idx="0">
                  <c:v>3145347</c:v>
                </c:pt>
                <c:pt idx="1">
                  <c:v>25405239</c:v>
                </c:pt>
                <c:pt idx="2">
                  <c:v>3883626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D2-4229-80D3-63DD400CA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87736464448793E-2"/>
          <c:y val="0.17934782608695649"/>
          <c:w val="0.92824527071102414"/>
          <c:h val="0.63278639083158084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Order</a:t>
            </a:r>
            <a:r>
              <a:rPr lang="en-US" sz="1200" b="1" u="sng" baseline="0">
                <a:solidFill>
                  <a:sysClr val="windowText" lastClr="000000"/>
                </a:solidFill>
              </a:rPr>
              <a:t> Frquency</a:t>
            </a:r>
            <a:endParaRPr lang="en-US" sz="1200" b="1" u="sng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4C1-4123-91BD-2DF9F77FBF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4C1-4123-91BD-2DF9F77FBF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4C1-4123-91BD-2DF9F77FBFA8}"/>
              </c:ext>
            </c:extLst>
          </c:dPt>
          <c:cat>
            <c:strRef>
              <c:f>Sheet9!$G$40:$G$42</c:f>
              <c:strCache>
                <c:ptCount val="3"/>
                <c:pt idx="0">
                  <c:v>Loyal customers</c:v>
                </c:pt>
                <c:pt idx="1">
                  <c:v>Regular customers</c:v>
                </c:pt>
                <c:pt idx="2">
                  <c:v>New customers</c:v>
                </c:pt>
              </c:strCache>
            </c:strRef>
          </c:cat>
          <c:val>
            <c:numRef>
              <c:f>Sheet9!$H$40:$H$42</c:f>
              <c:numCache>
                <c:formatCode>#,##0;[Red]#,##0</c:formatCode>
                <c:ptCount val="3"/>
                <c:pt idx="0">
                  <c:v>10293737</c:v>
                </c:pt>
                <c:pt idx="1">
                  <c:v>15891077</c:v>
                </c:pt>
                <c:pt idx="2">
                  <c:v>6249398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C1-4123-91BD-2DF9F77FB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87736464448793E-2"/>
          <c:y val="0.17934782608695649"/>
          <c:w val="0.92824527071102414"/>
          <c:h val="0.63278639083158084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Order</a:t>
            </a:r>
            <a:r>
              <a:rPr lang="en-US" sz="1200" b="1" u="sng" baseline="0">
                <a:solidFill>
                  <a:sysClr val="windowText" lastClr="000000"/>
                </a:solidFill>
              </a:rPr>
              <a:t> Frquency</a:t>
            </a:r>
            <a:endParaRPr lang="en-US" sz="1200" b="1" u="sng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467-40D4-AAE0-5762A0984E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467-40D4-AAE0-5762A0984E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467-40D4-AAE0-5762A0984E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467-40D4-AAE0-5762A0984E28}"/>
              </c:ext>
            </c:extLst>
          </c:dPt>
          <c:cat>
            <c:strRef>
              <c:f>Sheet9!$G$55:$G$58</c:f>
              <c:strCache>
                <c:ptCount val="4"/>
                <c:pt idx="0">
                  <c:v>Married</c:v>
                </c:pt>
                <c:pt idx="1">
                  <c:v>Divorced/Widowed</c:v>
                </c:pt>
                <c:pt idx="2">
                  <c:v>Living with Parents/Siblings</c:v>
                </c:pt>
                <c:pt idx="3">
                  <c:v>Single</c:v>
                </c:pt>
              </c:strCache>
            </c:strRef>
          </c:cat>
          <c:val>
            <c:numRef>
              <c:f>Sheet9!$H$55:$H$58</c:f>
              <c:numCache>
                <c:formatCode>#,##0;[Red]#,##0</c:formatCode>
                <c:ptCount val="4"/>
                <c:pt idx="0">
                  <c:v>22776913</c:v>
                </c:pt>
                <c:pt idx="1">
                  <c:v>2774428</c:v>
                </c:pt>
                <c:pt idx="2">
                  <c:v>1552102</c:v>
                </c:pt>
                <c:pt idx="3">
                  <c:v>5330769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67-40D4-AAE0-5762A0984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950201627095465E-2"/>
          <c:y val="0.78415166257084101"/>
          <c:w val="0.96567814080711178"/>
          <c:h val="0.184001203671197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ysClr val="windowText" lastClr="000000"/>
                </a:solidFill>
              </a:rPr>
              <a:t>Customers based on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87736464448793E-2"/>
          <c:y val="0.17934782608695649"/>
          <c:w val="0.92824527071102414"/>
          <c:h val="0.63278639083158084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1DE-E4BA-A8DF-6103-70E58FB8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F30C-7857-DFED-1642-06B4DC9F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EE33-BF53-EEE4-871C-A47B92EE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B4A9-2BCF-AB02-314D-96B085BE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A18A-07EF-AFF8-4E20-852A23A4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FDFF-C534-C049-D095-FB8A27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3816F-E447-3935-732E-BF627A9F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D8A7-B3D1-C99C-5E08-99CE3D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46C7-2D21-B863-A764-DF7851C1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7506-973B-140C-7488-C66D765B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5C190-B86B-1D6E-CB84-EED438A1E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E9F6F-BAA0-9AA8-F909-74C5C4EB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A0E5-AECE-0A4D-5B24-054F8747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A8E5-2DBE-46D1-CDD2-703CCE62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7457-2D38-458E-5573-F386C18A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19BB-561E-6DEC-4459-A89182FC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AA78-C948-DB46-D896-08C47D7F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197D-F680-CE1C-A459-3578C56C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8083-B5C6-AC32-EC6E-132836BC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7A5D-4ACB-5DBB-4B0D-7F1E5E71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F616-F7F2-56E6-C9F2-D5E56B9A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B8D1-2226-98DC-DD7B-DC8FEAC0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DA75-1449-2DDB-CD55-A500A193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3FCF-791F-658A-7413-B3F1418F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948D-D159-E62B-7CC6-7C70B740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D56C-4BC5-DC00-99B0-592F29D8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7CD5-441E-A7E6-7C7A-A578716B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ADF9-E8A1-7B27-224E-3948B6E0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C5C01-0A2A-513F-003C-B1330DB3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B3132-D7CC-D938-54E1-93E9870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E936-4318-03A2-27C6-3549FD2E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6763-6C26-7C1C-E98A-D3F6B5CA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6BC0-D3BC-9BCC-3D47-87FD98C9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980CF-2C61-E96E-26CF-46920FC0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0DEE-2452-5D9A-9A1B-E805ED44A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FAB55-B2CA-17F2-5648-7DA902E96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6D866-50DB-8E81-D478-9FF2B2A9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62360-6E27-A474-B803-AA3354F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77821-D6EF-2ADA-7C83-4750F71C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A68E-B2FD-A985-5E81-1954A287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DD98A-C582-B24A-47CF-47DA31E0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C44E-E292-8261-C5E4-128B5341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1F79A-5058-9531-A23C-8F0988B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056FA-4739-264D-C4BA-86F2158C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8BFAC-0338-7980-A018-588022CC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B2843-AB2E-ABAE-AA59-BBB82B43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FAA6-0574-1FC3-018D-6D47C66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98A0-2131-32E3-2FBF-D7BD7165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D3EC-15A7-E2BA-799A-3EE2D4B7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0BD54-B691-C303-C379-13BCC31B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13414-A6FA-9596-48F0-83D5ABF6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00D9B-4F48-2006-46EB-A920CCE2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0987-F221-54C7-3426-F10742B0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EC558-51B6-AC13-6D9E-E1DC9549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29CD-3965-B84D-61F7-3FB1F6903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6B6D-62C9-B6B0-966E-01527564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F528-475A-FA09-E8F5-376B9695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9A5C4-BC70-EE75-575E-DEC310EE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06775-B4D9-5FEB-B0AD-35A90234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1115B-EED9-336F-609D-DFBC2021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B5D0-B697-B166-8570-88F5BFB6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590A-4E0C-43F3-B285-D310DF7C6A1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5F2B-0D37-1347-54D8-DA45BE551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4B54-6DE2-1B48-8E30-27D46B8E9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CFBC-BC88-41D1-9918-71FD7E951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nstacart Revenue and Usage Statistics (2022) - Business of Apps">
            <a:extLst>
              <a:ext uri="{FF2B5EF4-FFF2-40B4-BE49-F238E27FC236}">
                <a16:creationId xmlns:a16="http://schemas.microsoft.com/office/drawing/2014/main" id="{3206EFEE-9D08-A1FC-C898-A593B3461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737" y="1052387"/>
            <a:ext cx="7299473" cy="4749657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6251A-BFE0-2E2F-5D92-0C04FAD6FDA7}"/>
              </a:ext>
            </a:extLst>
          </p:cNvPr>
          <p:cNvSpPr txBox="1"/>
          <p:nvPr/>
        </p:nvSpPr>
        <p:spPr>
          <a:xfrm>
            <a:off x="8661742" y="1549869"/>
            <a:ext cx="2804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/>
              <a:t>Instacart Grocery Basket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382D9-3A77-72E2-C973-83BF5B418377}"/>
              </a:ext>
            </a:extLst>
          </p:cNvPr>
          <p:cNvSpPr txBox="1"/>
          <p:nvPr/>
        </p:nvSpPr>
        <p:spPr>
          <a:xfrm>
            <a:off x="8661742" y="2034159"/>
            <a:ext cx="293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b="1" dirty="0"/>
              <a:t>Analyze Instacart Database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Identify Purchasing Behaviors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Determine Sales Patterns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Suggest Targeted Strategy</a:t>
            </a:r>
          </a:p>
          <a:p>
            <a:pPr marL="285750" indent="-285750">
              <a:buFontTx/>
              <a:buChar char="-"/>
            </a:pPr>
            <a:endParaRPr lang="en-US" sz="1500" b="1" dirty="0"/>
          </a:p>
          <a:p>
            <a:pPr marL="285750" indent="-285750">
              <a:buFontTx/>
              <a:buChar char="-"/>
            </a:pPr>
            <a:endParaRPr lang="en-US" sz="1500" b="1" dirty="0"/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044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A2677-FE14-D758-4088-3FDA178D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1" y="603813"/>
            <a:ext cx="8685785" cy="6080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D153D-C3AF-5126-6F75-61F937F1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576" y="6253668"/>
            <a:ext cx="1093450" cy="43089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DD5DD8-4A08-E070-FD26-E5FFAE117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59339"/>
              </p:ext>
            </p:extLst>
          </p:nvPr>
        </p:nvGraphicFramePr>
        <p:xfrm>
          <a:off x="9296702" y="723809"/>
          <a:ext cx="2763078" cy="3717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202">
                  <a:extLst>
                    <a:ext uri="{9D8B030D-6E8A-4147-A177-3AD203B41FA5}">
                      <a16:colId xmlns:a16="http://schemas.microsoft.com/office/drawing/2014/main" val="1607255164"/>
                    </a:ext>
                  </a:extLst>
                </a:gridCol>
                <a:gridCol w="435202">
                  <a:extLst>
                    <a:ext uri="{9D8B030D-6E8A-4147-A177-3AD203B41FA5}">
                      <a16:colId xmlns:a16="http://schemas.microsoft.com/office/drawing/2014/main" val="4062859663"/>
                    </a:ext>
                  </a:extLst>
                </a:gridCol>
                <a:gridCol w="544002">
                  <a:extLst>
                    <a:ext uri="{9D8B030D-6E8A-4147-A177-3AD203B41FA5}">
                      <a16:colId xmlns:a16="http://schemas.microsoft.com/office/drawing/2014/main" val="1372155079"/>
                    </a:ext>
                  </a:extLst>
                </a:gridCol>
                <a:gridCol w="393673">
                  <a:extLst>
                    <a:ext uri="{9D8B030D-6E8A-4147-A177-3AD203B41FA5}">
                      <a16:colId xmlns:a16="http://schemas.microsoft.com/office/drawing/2014/main" val="2721336458"/>
                    </a:ext>
                  </a:extLst>
                </a:gridCol>
                <a:gridCol w="954999">
                  <a:extLst>
                    <a:ext uri="{9D8B030D-6E8A-4147-A177-3AD203B41FA5}">
                      <a16:colId xmlns:a16="http://schemas.microsoft.com/office/drawing/2014/main" val="364277909"/>
                    </a:ext>
                  </a:extLst>
                </a:gridCol>
              </a:tblGrid>
              <a:tr h="23724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</a:rPr>
                        <a:t>Northeast (9)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5,728,347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01224"/>
                  </a:ext>
                </a:extLst>
              </a:tr>
              <a:tr h="1699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Maine, New Hampshire, Vermont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8670"/>
                  </a:ext>
                </a:extLst>
              </a:tr>
              <a:tr h="22935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Massachusetts, Rhode Island, Connecticut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72780"/>
                  </a:ext>
                </a:extLst>
              </a:tr>
              <a:tr h="1699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New York, New Jersey, Pennsylvania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01144"/>
                  </a:ext>
                </a:extLst>
              </a:tr>
              <a:tr h="2312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</a:rPr>
                        <a:t>Midwest (12)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7,603,810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5034"/>
                  </a:ext>
                </a:extLst>
              </a:tr>
              <a:tr h="22935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Wisconsin, Michigan, Illinois, Indiana, Ohio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111476"/>
                  </a:ext>
                </a:extLst>
              </a:tr>
              <a:tr h="22935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North Dakota, South Dakota, Kansas, Iowa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26138"/>
                  </a:ext>
                </a:extLst>
              </a:tr>
              <a:tr h="16996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Nebraska, Missouri, Minnesota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01346"/>
                  </a:ext>
                </a:extLst>
              </a:tr>
              <a:tr h="18474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</a:rPr>
                        <a:t>South (17)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10,801,610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03622"/>
                  </a:ext>
                </a:extLst>
              </a:tr>
              <a:tr h="24386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Delaware, Maryland, DC, Virginia, West Virginia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137135"/>
                  </a:ext>
                </a:extLst>
              </a:tr>
              <a:tr h="24386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North Carolina, South Carolina, Georgia, Florida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437629"/>
                  </a:ext>
                </a:extLst>
              </a:tr>
              <a:tr h="22935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Kentucky, Tennessee, Mississippi, Alabama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087584"/>
                  </a:ext>
                </a:extLst>
              </a:tr>
              <a:tr h="1699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Oklahoma, Texas, Arkansas, Louisiana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781"/>
                  </a:ext>
                </a:extLst>
              </a:tr>
              <a:tr h="18474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</a:rPr>
                        <a:t>West (13)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8,300,445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52645"/>
                  </a:ext>
                </a:extLst>
              </a:tr>
              <a:tr h="44508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Idaho, Montana, Wyoming, Nevada, Utah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69457"/>
                  </a:ext>
                </a:extLst>
              </a:tr>
              <a:tr h="1699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Colorado, Arizona, New Mexico, Alaska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58302"/>
                  </a:ext>
                </a:extLst>
              </a:tr>
              <a:tr h="1699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Washington, Oregon, California, Hawaii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86946"/>
                  </a:ext>
                </a:extLst>
              </a:tr>
              <a:tr h="214303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32,434,212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125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1D375C9-0700-BCB4-0F14-88BB77160A64}"/>
              </a:ext>
            </a:extLst>
          </p:cNvPr>
          <p:cNvSpPr txBox="1"/>
          <p:nvPr/>
        </p:nvSpPr>
        <p:spPr>
          <a:xfrm>
            <a:off x="2668726" y="71628"/>
            <a:ext cx="6023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Instacart Systemwide Metrics &amp; Benchmarks</a:t>
            </a:r>
          </a:p>
          <a:p>
            <a:endParaRPr lang="en-US" sz="2400" b="1" u="sng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365294-1689-081B-9C21-63611061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45250"/>
              </p:ext>
            </p:extLst>
          </p:nvPr>
        </p:nvGraphicFramePr>
        <p:xfrm>
          <a:off x="5090020" y="1808758"/>
          <a:ext cx="3009900" cy="1013460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2291632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1156028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6113278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2004468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Days Since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9597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</a:rPr>
                        <a:t>Avg. Order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</a:rPr>
                        <a:t>Prior Order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86130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Male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16,329,623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$19.39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11.13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7359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Female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sng" strike="noStrike" dirty="0">
                          <a:effectLst/>
                        </a:rPr>
                        <a:t>16,104,589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$19.39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11.09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088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32,434,212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6923028"/>
                  </a:ext>
                </a:extLst>
              </a:tr>
            </a:tbl>
          </a:graphicData>
        </a:graphic>
      </p:graphicFrame>
      <p:pic>
        <p:nvPicPr>
          <p:cNvPr id="13" name="Picture 12" descr="How Instacart Grocery Delivery Works (and What It Costs) | Kitchn">
            <a:extLst>
              <a:ext uri="{FF2B5EF4-FFF2-40B4-BE49-F238E27FC236}">
                <a16:creationId xmlns:a16="http://schemas.microsoft.com/office/drawing/2014/main" id="{19B88928-3223-9C23-8BD0-90343E3009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608" y="5047859"/>
            <a:ext cx="1573959" cy="15739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51ED6C-84A5-E87B-CEA6-6B636EBC9B29}"/>
              </a:ext>
            </a:extLst>
          </p:cNvPr>
          <p:cNvSpPr txBox="1"/>
          <p:nvPr/>
        </p:nvSpPr>
        <p:spPr>
          <a:xfrm>
            <a:off x="144312" y="4031411"/>
            <a:ext cx="48425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u="sng" dirty="0"/>
              <a:t>Demographic</a:t>
            </a:r>
            <a:r>
              <a:rPr lang="en-US" sz="1400" b="1" dirty="0"/>
              <a:t> data indicates that 50% of all orders are placed by females and 50% placed by males.</a:t>
            </a:r>
          </a:p>
          <a:p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u="sng" dirty="0"/>
              <a:t>Geographical</a:t>
            </a:r>
            <a:r>
              <a:rPr lang="en-US" sz="1400" b="1" dirty="0"/>
              <a:t> data shows no severe customer concentration with all states generating orders within a tight range of  607,811 to 667,710.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u="sng" dirty="0"/>
              <a:t>Established purchasing patterns and reorder activity</a:t>
            </a:r>
            <a:r>
              <a:rPr lang="en-US" sz="1400" b="1" dirty="0"/>
              <a:t> has helped to set the bar as a gauge to measure efforts to generate new incremental sales for underperforming sectors. </a:t>
            </a:r>
          </a:p>
          <a:p>
            <a:pPr marL="285750" indent="-285750">
              <a:buFontTx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92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A9B75-C658-3981-962C-F93152C7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5" y="286259"/>
            <a:ext cx="7097595" cy="4658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33B82-84D1-91C5-082D-50A0E5C7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89" y="31733"/>
            <a:ext cx="1288156" cy="572514"/>
          </a:xfrm>
          <a:prstGeom prst="rect">
            <a:avLst/>
          </a:prstGeom>
        </p:spPr>
      </p:pic>
      <p:pic>
        <p:nvPicPr>
          <p:cNvPr id="8" name="Picture 7" descr="Instacart - Scandit">
            <a:extLst>
              <a:ext uri="{FF2B5EF4-FFF2-40B4-BE49-F238E27FC236}">
                <a16:creationId xmlns:a16="http://schemas.microsoft.com/office/drawing/2014/main" id="{6109640E-B495-0823-367B-7CB4B743B9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796" y="6158538"/>
            <a:ext cx="2211682" cy="444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26205B-24C1-4D09-CFDD-9597F955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56309"/>
              </p:ext>
            </p:extLst>
          </p:nvPr>
        </p:nvGraphicFramePr>
        <p:xfrm>
          <a:off x="8309670" y="428948"/>
          <a:ext cx="3068252" cy="437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1678438595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2526027798"/>
                    </a:ext>
                  </a:extLst>
                </a:gridCol>
                <a:gridCol w="557864">
                  <a:extLst>
                    <a:ext uri="{9D8B030D-6E8A-4147-A177-3AD203B41FA5}">
                      <a16:colId xmlns:a16="http://schemas.microsoft.com/office/drawing/2014/main" val="461637027"/>
                    </a:ext>
                  </a:extLst>
                </a:gridCol>
                <a:gridCol w="679139">
                  <a:extLst>
                    <a:ext uri="{9D8B030D-6E8A-4147-A177-3AD203B41FA5}">
                      <a16:colId xmlns:a16="http://schemas.microsoft.com/office/drawing/2014/main" val="241100696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Departments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Orders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Avg. Price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8213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Produce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9,479,291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29%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$19.52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792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Dairy eggs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5,414,016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17%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$19.40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184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Snacks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2,887,550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$18.81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62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Beverages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2,688,159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8%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$18.63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8507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Frozen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2,236,432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7%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$19.44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31246"/>
                  </a:ext>
                </a:extLst>
              </a:tr>
              <a:tr h="3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Pantry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1,875,577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6%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$19.57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4109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Bakery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1,176,787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4%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$19.63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7038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Canned goods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1,068,058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$19.85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5146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Deli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1,051,249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$19.44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197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Dry goods pasta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866,627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$19.91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3394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Household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738,666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$18.83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5704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Breakfast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710,647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$18.94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0004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Meat seafood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708,931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$21.81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806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Personal care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447,691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$18.85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495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Babies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423,802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$20.06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6333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International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269,253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$19.67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4626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Alcohol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153,743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$17.74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316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Pets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97,724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2119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Missing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69,145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$19.22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15145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Other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36,291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$18.92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097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Bulk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34,573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0%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$18.70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2997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32,434,212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100%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76" marR="7276" marT="72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263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CC5C64-2E13-35DD-5E4F-84F7F546D4F4}"/>
              </a:ext>
            </a:extLst>
          </p:cNvPr>
          <p:cNvSpPr txBox="1"/>
          <p:nvPr/>
        </p:nvSpPr>
        <p:spPr>
          <a:xfrm>
            <a:off x="295143" y="5199751"/>
            <a:ext cx="7514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The 4 </a:t>
            </a:r>
            <a:r>
              <a:rPr lang="en-US" b="1" u="sng" dirty="0"/>
              <a:t>most popular </a:t>
            </a:r>
            <a:r>
              <a:rPr lang="en-US" b="1" dirty="0"/>
              <a:t>departments of Produce, Dairy, Snacks &amp; Beverages make up </a:t>
            </a:r>
            <a:r>
              <a:rPr lang="en-US" b="1" u="sng" dirty="0"/>
              <a:t>63%</a:t>
            </a:r>
            <a:r>
              <a:rPr lang="en-US" b="1" dirty="0"/>
              <a:t> of total orders.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3 of the </a:t>
            </a:r>
            <a:r>
              <a:rPr lang="en-US" b="1" u="sng" dirty="0"/>
              <a:t>highest priced </a:t>
            </a:r>
            <a:r>
              <a:rPr lang="en-US" b="1" dirty="0"/>
              <a:t>departments of Meat/Seafood, Pasta &amp; Canned Goods comprise </a:t>
            </a:r>
            <a:r>
              <a:rPr lang="en-US" b="1" u="sng" dirty="0"/>
              <a:t>only 8%</a:t>
            </a:r>
            <a:r>
              <a:rPr lang="en-US" b="1" dirty="0"/>
              <a:t> of orders.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7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A0C3C2-80AB-5C8D-3C10-92024F509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323712"/>
              </p:ext>
            </p:extLst>
          </p:nvPr>
        </p:nvGraphicFramePr>
        <p:xfrm>
          <a:off x="4088442" y="432124"/>
          <a:ext cx="63322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0B7EB6-C15B-8C85-F260-18A210A50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596543"/>
              </p:ext>
            </p:extLst>
          </p:nvPr>
        </p:nvGraphicFramePr>
        <p:xfrm>
          <a:off x="382360" y="3959840"/>
          <a:ext cx="3820071" cy="2419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D3AFE7-B448-0DC9-D687-F195FEC3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0981"/>
              </p:ext>
            </p:extLst>
          </p:nvPr>
        </p:nvGraphicFramePr>
        <p:xfrm>
          <a:off x="10582275" y="254842"/>
          <a:ext cx="1379570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430">
                  <a:extLst>
                    <a:ext uri="{9D8B030D-6E8A-4147-A177-3AD203B41FA5}">
                      <a16:colId xmlns:a16="http://schemas.microsoft.com/office/drawing/2014/main" val="727361169"/>
                    </a:ext>
                  </a:extLst>
                </a:gridCol>
                <a:gridCol w="765140">
                  <a:extLst>
                    <a:ext uri="{9D8B030D-6E8A-4147-A177-3AD203B41FA5}">
                      <a16:colId xmlns:a16="http://schemas.microsoft.com/office/drawing/2014/main" val="4282006307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sng" strike="noStrike" dirty="0">
                          <a:effectLst/>
                        </a:rPr>
                        <a:t>Time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sng" strike="noStrike" dirty="0">
                          <a:effectLst/>
                        </a:rPr>
                        <a:t>Orders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432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9:00 AM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2,456,661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723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10:00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2,764,390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041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11:00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2,738,585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063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12:00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2,620,800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235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2,663,272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598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2:00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2,691,563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625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3:00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2,664,522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24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4:00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2,537,469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9321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5:00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2,089,452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619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6:00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1,637,922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2324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7:00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1,259,382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558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8:00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977,017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6087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9:00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796,362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7905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10:00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634,737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85488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11:00 PM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402,612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291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12:00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218,942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00588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115,786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3237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2:00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69,431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68697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3:00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51,317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125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4:00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53,283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868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5:00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88,057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5932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6:00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290,770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9198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7:00 AM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891,928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5819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sng" strike="noStrike" dirty="0">
                          <a:effectLst/>
                        </a:rPr>
                        <a:t>8:00 AM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sng" strike="noStrike" dirty="0">
                          <a:effectLst/>
                        </a:rPr>
                        <a:t>1,719,952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714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Total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32,434,212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7" marR="6437" marT="6437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156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D54900-A95E-2A35-EA0B-3A19776A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3858"/>
              </p:ext>
            </p:extLst>
          </p:nvPr>
        </p:nvGraphicFramePr>
        <p:xfrm>
          <a:off x="653143" y="1194319"/>
          <a:ext cx="2882771" cy="226314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66509">
                  <a:extLst>
                    <a:ext uri="{9D8B030D-6E8A-4147-A177-3AD203B41FA5}">
                      <a16:colId xmlns:a16="http://schemas.microsoft.com/office/drawing/2014/main" val="1433545291"/>
                    </a:ext>
                  </a:extLst>
                </a:gridCol>
                <a:gridCol w="1516262">
                  <a:extLst>
                    <a:ext uri="{9D8B030D-6E8A-4147-A177-3AD203B41FA5}">
                      <a16:colId xmlns:a16="http://schemas.microsoft.com/office/drawing/2014/main" val="2881564535"/>
                    </a:ext>
                  </a:extLst>
                </a:gridCol>
              </a:tblGrid>
              <a:tr h="248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sng" strike="noStrike" dirty="0">
                          <a:effectLst/>
                        </a:rPr>
                        <a:t>Day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             </a:t>
                      </a:r>
                      <a:r>
                        <a:rPr lang="en-US" sz="1600" b="1" u="sng" strike="noStrike" dirty="0">
                          <a:effectLst/>
                        </a:rPr>
                        <a:t>Orders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962150"/>
                  </a:ext>
                </a:extLst>
              </a:tr>
              <a:tr h="248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Saturday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6,209,632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36874"/>
                  </a:ext>
                </a:extLst>
              </a:tr>
              <a:tr h="248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Sunday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5,665,830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39085"/>
                  </a:ext>
                </a:extLst>
              </a:tr>
              <a:tr h="248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Monday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4,217,766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35681"/>
                  </a:ext>
                </a:extLst>
              </a:tr>
              <a:tr h="248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Tuesday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3,844,096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62642"/>
                  </a:ext>
                </a:extLst>
              </a:tr>
              <a:tr h="248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Wednesday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3,787,193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85450"/>
                  </a:ext>
                </a:extLst>
              </a:tr>
              <a:tr h="248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Thursday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4,209,449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171808"/>
                  </a:ext>
                </a:extLst>
              </a:tr>
              <a:tr h="248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sng" strike="noStrike" dirty="0">
                          <a:effectLst/>
                        </a:rPr>
                        <a:t>Friday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sng" strike="noStrike" dirty="0">
                          <a:effectLst/>
                        </a:rPr>
                        <a:t>4,500,246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85441"/>
                  </a:ext>
                </a:extLst>
              </a:tr>
              <a:tr h="248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32,434,212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8776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16BDE4-0896-55AC-3B29-33BA5AD188E6}"/>
              </a:ext>
            </a:extLst>
          </p:cNvPr>
          <p:cNvSpPr txBox="1"/>
          <p:nvPr/>
        </p:nvSpPr>
        <p:spPr>
          <a:xfrm>
            <a:off x="1931049" y="170514"/>
            <a:ext cx="32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Daily Trends </a:t>
            </a:r>
            <a:r>
              <a:rPr lang="en-US" sz="1600" b="1" u="sng" dirty="0">
                <a:solidFill>
                  <a:schemeClr val="accent2"/>
                </a:solidFill>
              </a:rPr>
              <a:t>(by the hour)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How Instacart remade its systems to handle a 500% jump in order volume |  VentureBeat">
            <a:extLst>
              <a:ext uri="{FF2B5EF4-FFF2-40B4-BE49-F238E27FC236}">
                <a16:creationId xmlns:a16="http://schemas.microsoft.com/office/drawing/2014/main" id="{8B56E101-F6A8-05F1-EC98-0E3752E1A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8" y="5051270"/>
            <a:ext cx="3401188" cy="170059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BF2694-8989-A0D6-D604-06AA00E9540E}"/>
              </a:ext>
            </a:extLst>
          </p:cNvPr>
          <p:cNvSpPr txBox="1"/>
          <p:nvPr/>
        </p:nvSpPr>
        <p:spPr>
          <a:xfrm>
            <a:off x="4868948" y="3367951"/>
            <a:ext cx="555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 The majority of orders are placed between the hours of 9:00 AM through 5:00 PM and then </a:t>
            </a:r>
            <a:r>
              <a:rPr lang="en-US" sz="1600" b="1" u="sng" dirty="0"/>
              <a:t>drop off precipitously</a:t>
            </a:r>
            <a:r>
              <a:rPr lang="en-US" sz="1600" b="1" dirty="0"/>
              <a:t> throughout the rest of the day!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E12C7-AC57-62F2-3146-DBE5890B1D96}"/>
              </a:ext>
            </a:extLst>
          </p:cNvPr>
          <p:cNvSpPr txBox="1"/>
          <p:nvPr/>
        </p:nvSpPr>
        <p:spPr>
          <a:xfrm>
            <a:off x="4474708" y="4883319"/>
            <a:ext cx="267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Orders peak significantly on the weekends and then drop off drastically on weekdays!</a:t>
            </a:r>
          </a:p>
        </p:txBody>
      </p:sp>
    </p:spTree>
    <p:extLst>
      <p:ext uri="{BB962C8B-B14F-4D97-AF65-F5344CB8AC3E}">
        <p14:creationId xmlns:p14="http://schemas.microsoft.com/office/powerpoint/2010/main" val="92232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1AA5A7-8F5F-4879-0392-5D14BB8C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95160"/>
              </p:ext>
            </p:extLst>
          </p:nvPr>
        </p:nvGraphicFramePr>
        <p:xfrm>
          <a:off x="694502" y="679268"/>
          <a:ext cx="3049601" cy="116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176">
                  <a:extLst>
                    <a:ext uri="{9D8B030D-6E8A-4147-A177-3AD203B41FA5}">
                      <a16:colId xmlns:a16="http://schemas.microsoft.com/office/drawing/2014/main" val="1253458161"/>
                    </a:ext>
                  </a:extLst>
                </a:gridCol>
                <a:gridCol w="1066609">
                  <a:extLst>
                    <a:ext uri="{9D8B030D-6E8A-4147-A177-3AD203B41FA5}">
                      <a16:colId xmlns:a16="http://schemas.microsoft.com/office/drawing/2014/main" val="1123399076"/>
                    </a:ext>
                  </a:extLst>
                </a:gridCol>
                <a:gridCol w="540816">
                  <a:extLst>
                    <a:ext uri="{9D8B030D-6E8A-4147-A177-3AD203B41FA5}">
                      <a16:colId xmlns:a16="http://schemas.microsoft.com/office/drawing/2014/main" val="291486978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Income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>
                          <a:effectLst/>
                        </a:rPr>
                        <a:t>Orders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8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Over 155,000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3,145,347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615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52,000 to 155,000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25,405,239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78%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49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Under 52,000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sng" strike="noStrike" dirty="0">
                          <a:effectLst/>
                        </a:rPr>
                        <a:t>3,883,626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922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32,434,212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7548"/>
                  </a:ext>
                </a:extLst>
              </a:tr>
            </a:tbl>
          </a:graphicData>
        </a:graphic>
      </p:graphicFrame>
      <p:pic>
        <p:nvPicPr>
          <p:cNvPr id="8" name="Picture 7" descr="Grocery delivery app Instacart founder Mehta to step down as chairman |  Reuters">
            <a:extLst>
              <a:ext uri="{FF2B5EF4-FFF2-40B4-BE49-F238E27FC236}">
                <a16:creationId xmlns:a16="http://schemas.microsoft.com/office/drawing/2014/main" id="{E3C27AB4-71B4-6085-CBAF-B193193AE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0" y="5712989"/>
            <a:ext cx="1379110" cy="82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46B81-7F4C-C5B6-0856-573B2391D65B}"/>
              </a:ext>
            </a:extLst>
          </p:cNvPr>
          <p:cNvSpPr txBox="1"/>
          <p:nvPr/>
        </p:nvSpPr>
        <p:spPr>
          <a:xfrm>
            <a:off x="4065835" y="156048"/>
            <a:ext cx="460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Customers based on Income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48A7B9-5E85-C735-FAA7-CA4EAB7F1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526676"/>
              </p:ext>
            </p:extLst>
          </p:nvPr>
        </p:nvGraphicFramePr>
        <p:xfrm>
          <a:off x="793685" y="1903775"/>
          <a:ext cx="3427990" cy="2045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ED199-25B4-388E-EDCE-3F6DAA20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1078"/>
              </p:ext>
            </p:extLst>
          </p:nvPr>
        </p:nvGraphicFramePr>
        <p:xfrm>
          <a:off x="4506687" y="937259"/>
          <a:ext cx="6680717" cy="78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967">
                  <a:extLst>
                    <a:ext uri="{9D8B030D-6E8A-4147-A177-3AD203B41FA5}">
                      <a16:colId xmlns:a16="http://schemas.microsoft.com/office/drawing/2014/main" val="1670495582"/>
                    </a:ext>
                  </a:extLst>
                </a:gridCol>
                <a:gridCol w="1147788">
                  <a:extLst>
                    <a:ext uri="{9D8B030D-6E8A-4147-A177-3AD203B41FA5}">
                      <a16:colId xmlns:a16="http://schemas.microsoft.com/office/drawing/2014/main" val="371600120"/>
                    </a:ext>
                  </a:extLst>
                </a:gridCol>
                <a:gridCol w="1662822">
                  <a:extLst>
                    <a:ext uri="{9D8B030D-6E8A-4147-A177-3AD203B41FA5}">
                      <a16:colId xmlns:a16="http://schemas.microsoft.com/office/drawing/2014/main" val="1283791548"/>
                    </a:ext>
                  </a:extLst>
                </a:gridCol>
                <a:gridCol w="1162504">
                  <a:extLst>
                    <a:ext uri="{9D8B030D-6E8A-4147-A177-3AD203B41FA5}">
                      <a16:colId xmlns:a16="http://schemas.microsoft.com/office/drawing/2014/main" val="2682193050"/>
                    </a:ext>
                  </a:extLst>
                </a:gridCol>
                <a:gridCol w="1000636">
                  <a:extLst>
                    <a:ext uri="{9D8B030D-6E8A-4147-A177-3AD203B41FA5}">
                      <a16:colId xmlns:a16="http://schemas.microsoft.com/office/drawing/2014/main" val="341702904"/>
                    </a:ext>
                  </a:extLst>
                </a:gridCol>
              </a:tblGrid>
              <a:tr h="262968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Over $155,000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$52,000 to $155,000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Under $52,000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Benchmark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7268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Average Order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$19.81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$19.71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$16.96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3340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Days since Prior Order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10.92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921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32A5E7-C989-550C-1B67-07667924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86899"/>
              </p:ext>
            </p:extLst>
          </p:nvPr>
        </p:nvGraphicFramePr>
        <p:xfrm>
          <a:off x="5062940" y="2073950"/>
          <a:ext cx="1831249" cy="401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3168903875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2727037216"/>
                    </a:ext>
                  </a:extLst>
                </a:gridCol>
              </a:tblGrid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sng" strike="noStrike" dirty="0">
                          <a:effectLst/>
                        </a:rPr>
                        <a:t>Departments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           </a:t>
                      </a:r>
                      <a:r>
                        <a:rPr lang="en-US" sz="1000" b="1" u="sng" strike="noStrike" dirty="0">
                          <a:effectLst/>
                        </a:rPr>
                        <a:t>Orders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05156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Produce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962,369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27073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Snacks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627,785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9580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Dairy eggs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581,171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6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Beverages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431,760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8499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Frozen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252,569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27090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Pantry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194,803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5003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Bakery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125,969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925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Deli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122,828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1925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Breakfast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105,035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9738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Household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100,505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58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Canned goods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94,979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8359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Dry goods pasta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77,703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06968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Personal care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55,549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27911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Meat seafood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41,498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23244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Babies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34,985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6214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International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25,396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4752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Alcohol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21,076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43577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Pets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10,121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05101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Missing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7,832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7443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Bulk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5,215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7247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sng" strike="noStrike" dirty="0">
                          <a:effectLst/>
                        </a:rPr>
                        <a:t>Other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</a:rPr>
                        <a:t>4,478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569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3,883,626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0628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8425BB-832E-562D-51B0-7ED912C35DA4}"/>
              </a:ext>
            </a:extLst>
          </p:cNvPr>
          <p:cNvSpPr txBox="1"/>
          <p:nvPr/>
        </p:nvSpPr>
        <p:spPr>
          <a:xfrm>
            <a:off x="8023854" y="2506302"/>
            <a:ext cx="3742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Products (popular with) and purchased by customers with Income under $52,000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C94963B-BDDA-2FAE-286B-71910993A4C5}"/>
              </a:ext>
            </a:extLst>
          </p:cNvPr>
          <p:cNvSpPr/>
          <p:nvPr/>
        </p:nvSpPr>
        <p:spPr>
          <a:xfrm>
            <a:off x="7286534" y="2621902"/>
            <a:ext cx="680663" cy="2821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219A-1EA0-8320-3C4D-83683586A76F}"/>
              </a:ext>
            </a:extLst>
          </p:cNvPr>
          <p:cNvSpPr txBox="1"/>
          <p:nvPr/>
        </p:nvSpPr>
        <p:spPr>
          <a:xfrm>
            <a:off x="875074" y="4110379"/>
            <a:ext cx="37955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highlight>
                  <a:srgbClr val="FFFF00"/>
                </a:highlight>
              </a:rPr>
              <a:t>Customers with Income under $52,000:</a:t>
            </a:r>
          </a:p>
          <a:p>
            <a:pPr marL="285750" indent="-285750">
              <a:buFontTx/>
              <a:buChar char="-"/>
            </a:pPr>
            <a:r>
              <a:rPr lang="en-US" sz="1500" b="1" dirty="0"/>
              <a:t>make up only 12% of total orders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generate an average order of only $16.96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re-order every 11.57 days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underperform all key metrics</a:t>
            </a:r>
          </a:p>
        </p:txBody>
      </p:sp>
    </p:spTree>
    <p:extLst>
      <p:ext uri="{BB962C8B-B14F-4D97-AF65-F5344CB8AC3E}">
        <p14:creationId xmlns:p14="http://schemas.microsoft.com/office/powerpoint/2010/main" val="94050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1AA5A7-8F5F-4879-0392-5D14BB8C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56006"/>
              </p:ext>
            </p:extLst>
          </p:nvPr>
        </p:nvGraphicFramePr>
        <p:xfrm>
          <a:off x="694502" y="679268"/>
          <a:ext cx="3049601" cy="116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522">
                  <a:extLst>
                    <a:ext uri="{9D8B030D-6E8A-4147-A177-3AD203B41FA5}">
                      <a16:colId xmlns:a16="http://schemas.microsoft.com/office/drawing/2014/main" val="1253458161"/>
                    </a:ext>
                  </a:extLst>
                </a:gridCol>
                <a:gridCol w="1001263">
                  <a:extLst>
                    <a:ext uri="{9D8B030D-6E8A-4147-A177-3AD203B41FA5}">
                      <a16:colId xmlns:a16="http://schemas.microsoft.com/office/drawing/2014/main" val="1123399076"/>
                    </a:ext>
                  </a:extLst>
                </a:gridCol>
                <a:gridCol w="540816">
                  <a:extLst>
                    <a:ext uri="{9D8B030D-6E8A-4147-A177-3AD203B41FA5}">
                      <a16:colId xmlns:a16="http://schemas.microsoft.com/office/drawing/2014/main" val="291486978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Frequency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>
                          <a:effectLst/>
                        </a:rPr>
                        <a:t>Orders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8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Loyal </a:t>
                      </a:r>
                      <a:r>
                        <a:rPr lang="en-US" sz="900" b="1" u="none" strike="noStrike" dirty="0">
                          <a:effectLst/>
                        </a:rPr>
                        <a:t>(more than 40 orders)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10,293,737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615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Regular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15,891,077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49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New </a:t>
                      </a:r>
                      <a:r>
                        <a:rPr lang="en-US" sz="1050" b="1" u="sng" strike="noStrike" dirty="0">
                          <a:effectLst/>
                        </a:rPr>
                        <a:t>(10 or less orders)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sng" strike="noStrike" dirty="0">
                          <a:effectLst/>
                        </a:rPr>
                        <a:t>6,249,398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922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32,434,212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7548"/>
                  </a:ext>
                </a:extLst>
              </a:tr>
            </a:tbl>
          </a:graphicData>
        </a:graphic>
      </p:graphicFrame>
      <p:pic>
        <p:nvPicPr>
          <p:cNvPr id="8" name="Picture 7" descr="Grocery delivery app Instacart founder Mehta to step down as chairman |  Reuters">
            <a:extLst>
              <a:ext uri="{FF2B5EF4-FFF2-40B4-BE49-F238E27FC236}">
                <a16:creationId xmlns:a16="http://schemas.microsoft.com/office/drawing/2014/main" id="{E3C27AB4-71B4-6085-CBAF-B193193AE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0" y="5712989"/>
            <a:ext cx="1379110" cy="82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46B81-7F4C-C5B6-0856-573B2391D65B}"/>
              </a:ext>
            </a:extLst>
          </p:cNvPr>
          <p:cNvSpPr txBox="1"/>
          <p:nvPr/>
        </p:nvSpPr>
        <p:spPr>
          <a:xfrm>
            <a:off x="4065835" y="156048"/>
            <a:ext cx="485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Customers based on Frequency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48A7B9-5E85-C735-FAA7-CA4EAB7F1C1C}"/>
              </a:ext>
            </a:extLst>
          </p:cNvPr>
          <p:cNvGraphicFramePr>
            <a:graphicFrameLocks/>
          </p:cNvGraphicFramePr>
          <p:nvPr/>
        </p:nvGraphicFramePr>
        <p:xfrm>
          <a:off x="629137" y="1845128"/>
          <a:ext cx="3436698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ED199-25B4-388E-EDCE-3F6DAA20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76054"/>
              </p:ext>
            </p:extLst>
          </p:nvPr>
        </p:nvGraphicFramePr>
        <p:xfrm>
          <a:off x="4506687" y="937259"/>
          <a:ext cx="6680717" cy="78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967">
                  <a:extLst>
                    <a:ext uri="{9D8B030D-6E8A-4147-A177-3AD203B41FA5}">
                      <a16:colId xmlns:a16="http://schemas.microsoft.com/office/drawing/2014/main" val="1670495582"/>
                    </a:ext>
                  </a:extLst>
                </a:gridCol>
                <a:gridCol w="1147788">
                  <a:extLst>
                    <a:ext uri="{9D8B030D-6E8A-4147-A177-3AD203B41FA5}">
                      <a16:colId xmlns:a16="http://schemas.microsoft.com/office/drawing/2014/main" val="371600120"/>
                    </a:ext>
                  </a:extLst>
                </a:gridCol>
                <a:gridCol w="1662822">
                  <a:extLst>
                    <a:ext uri="{9D8B030D-6E8A-4147-A177-3AD203B41FA5}">
                      <a16:colId xmlns:a16="http://schemas.microsoft.com/office/drawing/2014/main" val="1283791548"/>
                    </a:ext>
                  </a:extLst>
                </a:gridCol>
                <a:gridCol w="1162504">
                  <a:extLst>
                    <a:ext uri="{9D8B030D-6E8A-4147-A177-3AD203B41FA5}">
                      <a16:colId xmlns:a16="http://schemas.microsoft.com/office/drawing/2014/main" val="2682193050"/>
                    </a:ext>
                  </a:extLst>
                </a:gridCol>
                <a:gridCol w="1000636">
                  <a:extLst>
                    <a:ext uri="{9D8B030D-6E8A-4147-A177-3AD203B41FA5}">
                      <a16:colId xmlns:a16="http://schemas.microsoft.com/office/drawing/2014/main" val="341702904"/>
                    </a:ext>
                  </a:extLst>
                </a:gridCol>
              </a:tblGrid>
              <a:tr h="262968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Loyal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Regular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New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Benchmark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7268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Average Order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$20.37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$17.57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3340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Days since Prior Order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6.03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12.16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17.98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921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32A5E7-C989-550C-1B67-07667924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6560"/>
              </p:ext>
            </p:extLst>
          </p:nvPr>
        </p:nvGraphicFramePr>
        <p:xfrm>
          <a:off x="5062940" y="2073950"/>
          <a:ext cx="1831249" cy="401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3168903875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2727037216"/>
                    </a:ext>
                  </a:extLst>
                </a:gridCol>
              </a:tblGrid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05156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27073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9580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6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8499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27090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5003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925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1925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9738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58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8359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06968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27911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23244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6214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4752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43577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05101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7443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7247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569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0628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8425BB-832E-562D-51B0-7ED912C35DA4}"/>
              </a:ext>
            </a:extLst>
          </p:cNvPr>
          <p:cNvSpPr txBox="1"/>
          <p:nvPr/>
        </p:nvSpPr>
        <p:spPr>
          <a:xfrm>
            <a:off x="8023854" y="2506302"/>
            <a:ext cx="3742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Products (popular with) and purchased by New Customers 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C94963B-BDDA-2FAE-286B-71910993A4C5}"/>
              </a:ext>
            </a:extLst>
          </p:cNvPr>
          <p:cNvSpPr/>
          <p:nvPr/>
        </p:nvSpPr>
        <p:spPr>
          <a:xfrm>
            <a:off x="7286534" y="2621902"/>
            <a:ext cx="680663" cy="2821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219A-1EA0-8320-3C4D-83683586A76F}"/>
              </a:ext>
            </a:extLst>
          </p:cNvPr>
          <p:cNvSpPr txBox="1"/>
          <p:nvPr/>
        </p:nvSpPr>
        <p:spPr>
          <a:xfrm>
            <a:off x="875074" y="4110379"/>
            <a:ext cx="37955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highlight>
                  <a:srgbClr val="FFFF00"/>
                </a:highlight>
              </a:rPr>
              <a:t>New Customers:</a:t>
            </a:r>
          </a:p>
          <a:p>
            <a:pPr marL="285750" indent="-285750">
              <a:buFontTx/>
              <a:buChar char="-"/>
            </a:pPr>
            <a:r>
              <a:rPr lang="en-US" sz="1500" b="1" dirty="0"/>
              <a:t>make up only 19% of total orders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generate an average order of only $17.57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re-order every 17.98 days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underperform all key metrics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B005F9-C2F6-B885-62EC-6917DD0C1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53192"/>
              </p:ext>
            </p:extLst>
          </p:nvPr>
        </p:nvGraphicFramePr>
        <p:xfrm>
          <a:off x="694502" y="1981821"/>
          <a:ext cx="3795521" cy="1938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CD41A1-9973-6D78-3BF7-43513114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18640"/>
              </p:ext>
            </p:extLst>
          </p:nvPr>
        </p:nvGraphicFramePr>
        <p:xfrm>
          <a:off x="5176051" y="1984154"/>
          <a:ext cx="1831249" cy="4172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1569752344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4175430753"/>
                    </a:ext>
                  </a:extLst>
                </a:gridCol>
              </a:tblGrid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sng" strike="noStrike" dirty="0">
                          <a:effectLst/>
                        </a:rPr>
                        <a:t>Departments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        </a:t>
                      </a:r>
                      <a:r>
                        <a:rPr lang="en-US" sz="1000" b="1" u="sng" strike="noStrike" dirty="0">
                          <a:effectLst/>
                        </a:rPr>
                        <a:t>Orders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876728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Produce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1,736,622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06881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Dairy eggs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974,289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633630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Snacks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534,251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949390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Beverages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512,883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517416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Frozen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485,655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40619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Pantry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392,306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902905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Canned goods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236,180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560164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Bakery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224,397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5559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Deli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205,750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99798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Dry goods pasta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189,327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410464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Household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166,926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630548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Meat seafood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146,612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49364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Breakfast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139,909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627830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Personal care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98,734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475701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Babies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60,118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049117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International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57,103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69531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Alcohol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37,716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69683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Pets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20,540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302042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Missing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17,090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34515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Other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7,719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414616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sng" strike="noStrike" dirty="0">
                          <a:effectLst/>
                        </a:rPr>
                        <a:t>Bulk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</a:rPr>
                        <a:t>5,271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271763"/>
                  </a:ext>
                </a:extLst>
              </a:tr>
              <a:tr h="181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6,249,398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82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7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ocery delivery app Instacart founder Mehta to step down as chairman |  Reuters">
            <a:extLst>
              <a:ext uri="{FF2B5EF4-FFF2-40B4-BE49-F238E27FC236}">
                <a16:creationId xmlns:a16="http://schemas.microsoft.com/office/drawing/2014/main" id="{E3C27AB4-71B4-6085-CBAF-B193193AE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0" y="5712989"/>
            <a:ext cx="1379110" cy="82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46B81-7F4C-C5B6-0856-573B2391D65B}"/>
              </a:ext>
            </a:extLst>
          </p:cNvPr>
          <p:cNvSpPr txBox="1"/>
          <p:nvPr/>
        </p:nvSpPr>
        <p:spPr>
          <a:xfrm>
            <a:off x="4049819" y="157120"/>
            <a:ext cx="553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Customers based on Marital Status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48A7B9-5E85-C735-FAA7-CA4EAB7F1C1C}"/>
              </a:ext>
            </a:extLst>
          </p:cNvPr>
          <p:cNvGraphicFramePr>
            <a:graphicFrameLocks/>
          </p:cNvGraphicFramePr>
          <p:nvPr/>
        </p:nvGraphicFramePr>
        <p:xfrm>
          <a:off x="629137" y="1845128"/>
          <a:ext cx="3436698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32A5E7-C989-550C-1B67-07667924C2B4}"/>
              </a:ext>
            </a:extLst>
          </p:cNvPr>
          <p:cNvGraphicFramePr>
            <a:graphicFrameLocks noGrp="1"/>
          </p:cNvGraphicFramePr>
          <p:nvPr/>
        </p:nvGraphicFramePr>
        <p:xfrm>
          <a:off x="5062940" y="2073950"/>
          <a:ext cx="1831249" cy="401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3168903875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2727037216"/>
                    </a:ext>
                  </a:extLst>
                </a:gridCol>
              </a:tblGrid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05156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27073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9580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6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8499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27090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5003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925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1925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9738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58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8359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06968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27911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232442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62143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475230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435777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05101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74439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72474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56975"/>
                  </a:ext>
                </a:extLst>
              </a:tr>
              <a:tr h="1745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0628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8425BB-832E-562D-51B0-7ED912C35DA4}"/>
              </a:ext>
            </a:extLst>
          </p:cNvPr>
          <p:cNvSpPr txBox="1"/>
          <p:nvPr/>
        </p:nvSpPr>
        <p:spPr>
          <a:xfrm>
            <a:off x="8023854" y="2506302"/>
            <a:ext cx="3742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Products (popular with) and purchased by Single Customers 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C94963B-BDDA-2FAE-286B-71910993A4C5}"/>
              </a:ext>
            </a:extLst>
          </p:cNvPr>
          <p:cNvSpPr/>
          <p:nvPr/>
        </p:nvSpPr>
        <p:spPr>
          <a:xfrm>
            <a:off x="7286534" y="2621902"/>
            <a:ext cx="680663" cy="2821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219A-1EA0-8320-3C4D-83683586A76F}"/>
              </a:ext>
            </a:extLst>
          </p:cNvPr>
          <p:cNvSpPr txBox="1"/>
          <p:nvPr/>
        </p:nvSpPr>
        <p:spPr>
          <a:xfrm>
            <a:off x="875074" y="4110379"/>
            <a:ext cx="37955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highlight>
                  <a:srgbClr val="FFFF00"/>
                </a:highlight>
              </a:rPr>
              <a:t>Single Customers:</a:t>
            </a:r>
          </a:p>
          <a:p>
            <a:pPr marL="285750" indent="-285750">
              <a:buFontTx/>
              <a:buChar char="-"/>
            </a:pPr>
            <a:r>
              <a:rPr lang="en-US" sz="1500" b="1" dirty="0"/>
              <a:t>make up only 16% of total orders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generate an average order of only $19.38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re-order every 11.10 days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Small percentage of total order activity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B005F9-C2F6-B885-62EC-6917DD0C1462}"/>
              </a:ext>
            </a:extLst>
          </p:cNvPr>
          <p:cNvGraphicFramePr>
            <a:graphicFrameLocks/>
          </p:cNvGraphicFramePr>
          <p:nvPr/>
        </p:nvGraphicFramePr>
        <p:xfrm>
          <a:off x="515222" y="1845127"/>
          <a:ext cx="3795521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289B2E-1976-60DE-6645-9CB22782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60421"/>
              </p:ext>
            </p:extLst>
          </p:nvPr>
        </p:nvGraphicFramePr>
        <p:xfrm>
          <a:off x="699950" y="680340"/>
          <a:ext cx="34798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557592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90969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33241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Marital Status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Orders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752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Married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22,776,913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70%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514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Divorced/Widowed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2,774,428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682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Living with Parents/Siblings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1,552,102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922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Single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sng" strike="noStrike" dirty="0">
                          <a:effectLst/>
                          <a:latin typeface="+mn-lt"/>
                        </a:rPr>
                        <a:t>5,330,769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2298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32,434,212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6378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24A9E-20EB-DFAF-9ACA-E7A21880B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45326"/>
              </p:ext>
            </p:extLst>
          </p:nvPr>
        </p:nvGraphicFramePr>
        <p:xfrm>
          <a:off x="4364478" y="863789"/>
          <a:ext cx="7056192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197">
                  <a:extLst>
                    <a:ext uri="{9D8B030D-6E8A-4147-A177-3AD203B41FA5}">
                      <a16:colId xmlns:a16="http://schemas.microsoft.com/office/drawing/2014/main" val="275838050"/>
                    </a:ext>
                  </a:extLst>
                </a:gridCol>
                <a:gridCol w="917305">
                  <a:extLst>
                    <a:ext uri="{9D8B030D-6E8A-4147-A177-3AD203B41FA5}">
                      <a16:colId xmlns:a16="http://schemas.microsoft.com/office/drawing/2014/main" val="3305412912"/>
                    </a:ext>
                  </a:extLst>
                </a:gridCol>
                <a:gridCol w="1328916">
                  <a:extLst>
                    <a:ext uri="{9D8B030D-6E8A-4147-A177-3AD203B41FA5}">
                      <a16:colId xmlns:a16="http://schemas.microsoft.com/office/drawing/2014/main" val="387919736"/>
                    </a:ext>
                  </a:extLst>
                </a:gridCol>
                <a:gridCol w="1717007">
                  <a:extLst>
                    <a:ext uri="{9D8B030D-6E8A-4147-A177-3AD203B41FA5}">
                      <a16:colId xmlns:a16="http://schemas.microsoft.com/office/drawing/2014/main" val="3188982351"/>
                    </a:ext>
                  </a:extLst>
                </a:gridCol>
                <a:gridCol w="929065">
                  <a:extLst>
                    <a:ext uri="{9D8B030D-6E8A-4147-A177-3AD203B41FA5}">
                      <a16:colId xmlns:a16="http://schemas.microsoft.com/office/drawing/2014/main" val="1311391717"/>
                    </a:ext>
                  </a:extLst>
                </a:gridCol>
                <a:gridCol w="799702">
                  <a:extLst>
                    <a:ext uri="{9D8B030D-6E8A-4147-A177-3AD203B41FA5}">
                      <a16:colId xmlns:a16="http://schemas.microsoft.com/office/drawing/2014/main" val="343758470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Married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Divorced/Widowed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Living with Parents/Siblings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Single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effectLst/>
                          <a:latin typeface="+mn-lt"/>
                        </a:rPr>
                        <a:t>Benchmark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975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Average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12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Days since Prior Order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11.12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11.05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11.05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07956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49E5F4-CD6D-8600-DE34-17D1A4599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374370"/>
              </p:ext>
            </p:extLst>
          </p:nvPr>
        </p:nvGraphicFramePr>
        <p:xfrm>
          <a:off x="784014" y="1942739"/>
          <a:ext cx="3977640" cy="209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C112852-F479-D8F0-FE50-D95C17A88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30525"/>
              </p:ext>
            </p:extLst>
          </p:nvPr>
        </p:nvGraphicFramePr>
        <p:xfrm>
          <a:off x="5223937" y="1773489"/>
          <a:ext cx="1831249" cy="4255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1746913647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3666781663"/>
                    </a:ext>
                  </a:extLst>
                </a:gridCol>
              </a:tblGrid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Departments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Orders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8790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1,562,611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562669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Dairy eggs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890,014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91750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Snacks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474,002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241728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Beverages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443,423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69406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Frozen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363,897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426735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Pantry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306,828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89797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Bakery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194,818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565102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Canned goods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175,579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00374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Deli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174,327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90641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Dry goods pasta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141,042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534515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Household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118,968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952528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Breakfast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116,377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606370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Meat seafood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113,607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619263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Personal care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73,491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37114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Babies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71,168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377334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International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44,653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94783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Alcohol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26,509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74474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Pets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16,174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817921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Missing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11,595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138980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6,173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762906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Bulk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5,513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95419"/>
                  </a:ext>
                </a:extLst>
              </a:tr>
              <a:tr h="18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5,330,769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52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3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1AA5A7-8F5F-4879-0392-5D14BB8C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84444"/>
              </p:ext>
            </p:extLst>
          </p:nvPr>
        </p:nvGraphicFramePr>
        <p:xfrm>
          <a:off x="694502" y="679268"/>
          <a:ext cx="3049601" cy="116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176">
                  <a:extLst>
                    <a:ext uri="{9D8B030D-6E8A-4147-A177-3AD203B41FA5}">
                      <a16:colId xmlns:a16="http://schemas.microsoft.com/office/drawing/2014/main" val="1253458161"/>
                    </a:ext>
                  </a:extLst>
                </a:gridCol>
                <a:gridCol w="1066609">
                  <a:extLst>
                    <a:ext uri="{9D8B030D-6E8A-4147-A177-3AD203B41FA5}">
                      <a16:colId xmlns:a16="http://schemas.microsoft.com/office/drawing/2014/main" val="1123399076"/>
                    </a:ext>
                  </a:extLst>
                </a:gridCol>
                <a:gridCol w="540816">
                  <a:extLst>
                    <a:ext uri="{9D8B030D-6E8A-4147-A177-3AD203B41FA5}">
                      <a16:colId xmlns:a16="http://schemas.microsoft.com/office/drawing/2014/main" val="291486978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Age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>
                          <a:effectLst/>
                        </a:rPr>
                        <a:t>Orders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8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Over 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11,077,150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34%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615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35 to 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12,721,565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49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Under 35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sng" strike="noStrike" dirty="0">
                          <a:effectLst/>
                        </a:rPr>
                        <a:t>8,635,497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27%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922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32,434,212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7548"/>
                  </a:ext>
                </a:extLst>
              </a:tr>
            </a:tbl>
          </a:graphicData>
        </a:graphic>
      </p:graphicFrame>
      <p:pic>
        <p:nvPicPr>
          <p:cNvPr id="8" name="Picture 7" descr="Grocery delivery app Instacart founder Mehta to step down as chairman |  Reuters">
            <a:extLst>
              <a:ext uri="{FF2B5EF4-FFF2-40B4-BE49-F238E27FC236}">
                <a16:creationId xmlns:a16="http://schemas.microsoft.com/office/drawing/2014/main" id="{E3C27AB4-71B4-6085-CBAF-B193193AE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0" y="5712989"/>
            <a:ext cx="1379110" cy="82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46B81-7F4C-C5B6-0856-573B2391D65B}"/>
              </a:ext>
            </a:extLst>
          </p:cNvPr>
          <p:cNvSpPr txBox="1"/>
          <p:nvPr/>
        </p:nvSpPr>
        <p:spPr>
          <a:xfrm>
            <a:off x="4065835" y="156048"/>
            <a:ext cx="460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Customers based on Age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48A7B9-5E85-C735-FAA7-CA4EAB7F1C1C}"/>
              </a:ext>
            </a:extLst>
          </p:cNvPr>
          <p:cNvGraphicFramePr>
            <a:graphicFrameLocks/>
          </p:cNvGraphicFramePr>
          <p:nvPr/>
        </p:nvGraphicFramePr>
        <p:xfrm>
          <a:off x="629137" y="1845128"/>
          <a:ext cx="3436698" cy="2117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ED199-25B4-388E-EDCE-3F6DAA20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83137"/>
              </p:ext>
            </p:extLst>
          </p:nvPr>
        </p:nvGraphicFramePr>
        <p:xfrm>
          <a:off x="4506687" y="937259"/>
          <a:ext cx="6680717" cy="78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967">
                  <a:extLst>
                    <a:ext uri="{9D8B030D-6E8A-4147-A177-3AD203B41FA5}">
                      <a16:colId xmlns:a16="http://schemas.microsoft.com/office/drawing/2014/main" val="1670495582"/>
                    </a:ext>
                  </a:extLst>
                </a:gridCol>
                <a:gridCol w="1147788">
                  <a:extLst>
                    <a:ext uri="{9D8B030D-6E8A-4147-A177-3AD203B41FA5}">
                      <a16:colId xmlns:a16="http://schemas.microsoft.com/office/drawing/2014/main" val="371600120"/>
                    </a:ext>
                  </a:extLst>
                </a:gridCol>
                <a:gridCol w="1662822">
                  <a:extLst>
                    <a:ext uri="{9D8B030D-6E8A-4147-A177-3AD203B41FA5}">
                      <a16:colId xmlns:a16="http://schemas.microsoft.com/office/drawing/2014/main" val="1283791548"/>
                    </a:ext>
                  </a:extLst>
                </a:gridCol>
                <a:gridCol w="1162504">
                  <a:extLst>
                    <a:ext uri="{9D8B030D-6E8A-4147-A177-3AD203B41FA5}">
                      <a16:colId xmlns:a16="http://schemas.microsoft.com/office/drawing/2014/main" val="2682193050"/>
                    </a:ext>
                  </a:extLst>
                </a:gridCol>
                <a:gridCol w="1000636">
                  <a:extLst>
                    <a:ext uri="{9D8B030D-6E8A-4147-A177-3AD203B41FA5}">
                      <a16:colId xmlns:a16="http://schemas.microsoft.com/office/drawing/2014/main" val="341702904"/>
                    </a:ext>
                  </a:extLst>
                </a:gridCol>
              </a:tblGrid>
              <a:tr h="262968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Over 60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35 to 60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Under 35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  <a:latin typeface="+mn-lt"/>
                        </a:rPr>
                        <a:t>Benchmark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7268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Average Order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$19.39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3340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Days since Prior Order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11.10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921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8425BB-832E-562D-51B0-7ED912C35DA4}"/>
              </a:ext>
            </a:extLst>
          </p:cNvPr>
          <p:cNvSpPr txBox="1"/>
          <p:nvPr/>
        </p:nvSpPr>
        <p:spPr>
          <a:xfrm>
            <a:off x="8023854" y="2506302"/>
            <a:ext cx="3742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Products (popular with) and purchased by customers under the age of 35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C94963B-BDDA-2FAE-286B-71910993A4C5}"/>
              </a:ext>
            </a:extLst>
          </p:cNvPr>
          <p:cNvSpPr/>
          <p:nvPr/>
        </p:nvSpPr>
        <p:spPr>
          <a:xfrm>
            <a:off x="7286534" y="2621902"/>
            <a:ext cx="680663" cy="2821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219A-1EA0-8320-3C4D-83683586A76F}"/>
              </a:ext>
            </a:extLst>
          </p:cNvPr>
          <p:cNvSpPr txBox="1"/>
          <p:nvPr/>
        </p:nvSpPr>
        <p:spPr>
          <a:xfrm>
            <a:off x="875074" y="4110379"/>
            <a:ext cx="37955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highlight>
                  <a:srgbClr val="FFFF00"/>
                </a:highlight>
              </a:rPr>
              <a:t>Customers under the age of 35:</a:t>
            </a:r>
          </a:p>
          <a:p>
            <a:pPr marL="285750" indent="-285750">
              <a:buFontTx/>
              <a:buChar char="-"/>
            </a:pPr>
            <a:r>
              <a:rPr lang="en-US" sz="1500" b="1" dirty="0"/>
              <a:t>make up only 27% of total orders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generate an average order of $19.39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re-order every 11.12 days</a:t>
            </a:r>
          </a:p>
          <a:p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Small percentage of total order activity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2D2196-AB55-2614-82EA-194E8D586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08928"/>
              </p:ext>
            </p:extLst>
          </p:nvPr>
        </p:nvGraphicFramePr>
        <p:xfrm>
          <a:off x="1009431" y="1979165"/>
          <a:ext cx="3371333" cy="2016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7A0BA3-D367-EBC8-FA3E-E15BDC29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56284"/>
              </p:ext>
            </p:extLst>
          </p:nvPr>
        </p:nvGraphicFramePr>
        <p:xfrm>
          <a:off x="5209686" y="1900714"/>
          <a:ext cx="1831249" cy="4253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963">
                  <a:extLst>
                    <a:ext uri="{9D8B030D-6E8A-4147-A177-3AD203B41FA5}">
                      <a16:colId xmlns:a16="http://schemas.microsoft.com/office/drawing/2014/main" val="2010672983"/>
                    </a:ext>
                  </a:extLst>
                </a:gridCol>
                <a:gridCol w="788286">
                  <a:extLst>
                    <a:ext uri="{9D8B030D-6E8A-4147-A177-3AD203B41FA5}">
                      <a16:colId xmlns:a16="http://schemas.microsoft.com/office/drawing/2014/main" val="3838501855"/>
                    </a:ext>
                  </a:extLst>
                </a:gridCol>
              </a:tblGrid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sng" strike="noStrike" dirty="0">
                          <a:effectLst/>
                        </a:rPr>
                        <a:t>Departments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        </a:t>
                      </a:r>
                      <a:r>
                        <a:rPr lang="en-US" sz="1050" b="1" u="sng" strike="noStrike" dirty="0">
                          <a:effectLst/>
                        </a:rPr>
                        <a:t>Orders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4938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Produce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2,520,232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611768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Dairy eggs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1,449,362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32655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Snacks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772,504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56912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Beverages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708,110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27041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Frozen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592,264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81463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Pantry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499,293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1628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Bakery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313,930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12309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Canned goods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285,891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335634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Deli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279,021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639719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Dry goods pasta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231,863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440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Household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194,619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072378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Breakfast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effectLst/>
                        </a:rPr>
                        <a:t>191,084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04805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Meat seafood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188,162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74030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Personal care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118,276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601291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Babies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111,092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20583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International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72,639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49720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Alcohol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42,625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544612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Pets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26,381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40738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Missing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18,977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85347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Other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9,870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26694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sng" strike="noStrike" dirty="0">
                          <a:effectLst/>
                        </a:rPr>
                        <a:t>Bulk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sng" strike="noStrike" dirty="0">
                          <a:effectLst/>
                        </a:rPr>
                        <a:t>9,302</a:t>
                      </a:r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888716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Total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 dirty="0">
                          <a:effectLst/>
                        </a:rPr>
                        <a:t>8,635,497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6" marR="7276" marT="727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82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5F9B6-3C3F-53B8-5566-28DB8E45E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6533"/>
              </p:ext>
            </p:extLst>
          </p:nvPr>
        </p:nvGraphicFramePr>
        <p:xfrm>
          <a:off x="438301" y="573764"/>
          <a:ext cx="6988866" cy="4579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500">
                  <a:extLst>
                    <a:ext uri="{9D8B030D-6E8A-4147-A177-3AD203B41FA5}">
                      <a16:colId xmlns:a16="http://schemas.microsoft.com/office/drawing/2014/main" val="3785446818"/>
                    </a:ext>
                  </a:extLst>
                </a:gridCol>
                <a:gridCol w="857220">
                  <a:extLst>
                    <a:ext uri="{9D8B030D-6E8A-4147-A177-3AD203B41FA5}">
                      <a16:colId xmlns:a16="http://schemas.microsoft.com/office/drawing/2014/main" val="2672788888"/>
                    </a:ext>
                  </a:extLst>
                </a:gridCol>
                <a:gridCol w="857220">
                  <a:extLst>
                    <a:ext uri="{9D8B030D-6E8A-4147-A177-3AD203B41FA5}">
                      <a16:colId xmlns:a16="http://schemas.microsoft.com/office/drawing/2014/main" val="4270120120"/>
                    </a:ext>
                  </a:extLst>
                </a:gridCol>
                <a:gridCol w="796711">
                  <a:extLst>
                    <a:ext uri="{9D8B030D-6E8A-4147-A177-3AD203B41FA5}">
                      <a16:colId xmlns:a16="http://schemas.microsoft.com/office/drawing/2014/main" val="1473629046"/>
                    </a:ext>
                  </a:extLst>
                </a:gridCol>
                <a:gridCol w="796711">
                  <a:extLst>
                    <a:ext uri="{9D8B030D-6E8A-4147-A177-3AD203B41FA5}">
                      <a16:colId xmlns:a16="http://schemas.microsoft.com/office/drawing/2014/main" val="3724630396"/>
                    </a:ext>
                  </a:extLst>
                </a:gridCol>
                <a:gridCol w="796711">
                  <a:extLst>
                    <a:ext uri="{9D8B030D-6E8A-4147-A177-3AD203B41FA5}">
                      <a16:colId xmlns:a16="http://schemas.microsoft.com/office/drawing/2014/main" val="3152573824"/>
                    </a:ext>
                  </a:extLst>
                </a:gridCol>
                <a:gridCol w="796711">
                  <a:extLst>
                    <a:ext uri="{9D8B030D-6E8A-4147-A177-3AD203B41FA5}">
                      <a16:colId xmlns:a16="http://schemas.microsoft.com/office/drawing/2014/main" val="2916670884"/>
                    </a:ext>
                  </a:extLst>
                </a:gridCol>
                <a:gridCol w="796711">
                  <a:extLst>
                    <a:ext uri="{9D8B030D-6E8A-4147-A177-3AD203B41FA5}">
                      <a16:colId xmlns:a16="http://schemas.microsoft.com/office/drawing/2014/main" val="743165158"/>
                    </a:ext>
                  </a:extLst>
                </a:gridCol>
                <a:gridCol w="756371">
                  <a:extLst>
                    <a:ext uri="{9D8B030D-6E8A-4147-A177-3AD203B41FA5}">
                      <a16:colId xmlns:a16="http://schemas.microsoft.com/office/drawing/2014/main" val="3689036677"/>
                    </a:ext>
                  </a:extLst>
                </a:gridCol>
              </a:tblGrid>
              <a:tr h="15654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Saturday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Sunday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Monday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Tuesday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Wednesday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Thursday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Friday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48380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9:00 AM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470,335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429,146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319,466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291,163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286,853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318,836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340,862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65539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529,251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482,903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359,483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327,635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322,785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358,774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383,559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18293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524,311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478,395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356,127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324,577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319,772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355,425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379,979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25281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501,760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457,819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340,811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310,617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306,019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340,138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363,636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77971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509,892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465,239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346,334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315,650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310,978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345,651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369,529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09486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515,308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470,181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350,013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319,003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314,281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349,322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373,454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67415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510,131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465,457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346,496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315,799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311,124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345,813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369,702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17135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485,806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443,262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329,974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300,740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296,289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329,323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352,074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72043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400,032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365,000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271,714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247,641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243,976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271,178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289,911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07664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313,585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286,123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212,996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194,126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191,253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212,576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227,262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745851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7:00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241,113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219,997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163,771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149,262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147,052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163,448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174,739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96432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187,053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170,672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127,052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115,796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114,082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126,801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135,561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5783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152,466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139,114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103,559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94,385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92,988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103,355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110,495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54808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121,522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110,880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82,542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75,229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74,115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82,379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88,070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239808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11:00 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77,081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70,331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52,356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47,717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47,011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52,253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55,862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93059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41,917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38,246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28,471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25,949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25,565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28,415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30,378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9427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22,168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20,226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15,057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13,723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13,520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15,027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16,065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41779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2:00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13,293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12,129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9,029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8,229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8,107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9,011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9,634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02343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9,825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8,964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6,673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6,082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5,992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6,660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7,120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94328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10,201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9,308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6,929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6,315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6,222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6,915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7,393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62985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16,859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15,382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11,451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10,436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10,282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11,428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12,218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41031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55,669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50,794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37,812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34,462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33,952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37,737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40,344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57529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7:00 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170,762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155,808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115,987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105,711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104,146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115,758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123,755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71868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8:00 AM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329,290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300,453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223,664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203,848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200,831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223,223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sng" strike="noStrike" dirty="0">
                          <a:effectLst/>
                          <a:latin typeface="+mn-lt"/>
                        </a:rPr>
                        <a:t>238,643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70554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6,209,632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5,665,830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4,217,766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3,844,096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3,787,193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4,209,449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4,500,246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latin typeface="+mn-lt"/>
                        </a:rPr>
                        <a:t>32,434,212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17807"/>
                  </a:ext>
                </a:extLst>
              </a:tr>
              <a:tr h="15654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084760"/>
                  </a:ext>
                </a:extLst>
              </a:tr>
              <a:tr h="30337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Underperforming Hours &amp; Days: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1,469,063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1,338,912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1,319,093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1,466,166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1,567,451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7,160,685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957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1B4EBC-3184-3D63-47E0-EADA910FCD86}"/>
              </a:ext>
            </a:extLst>
          </p:cNvPr>
          <p:cNvSpPr txBox="1"/>
          <p:nvPr/>
        </p:nvSpPr>
        <p:spPr>
          <a:xfrm>
            <a:off x="3813887" y="678"/>
            <a:ext cx="3949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Insights &amp; Recommendations</a:t>
            </a:r>
          </a:p>
        </p:txBody>
      </p:sp>
      <p:pic>
        <p:nvPicPr>
          <p:cNvPr id="8" name="Picture 7" descr="Is the Instacart Valuation of $4.2 Billion Justified? | Toptal">
            <a:extLst>
              <a:ext uri="{FF2B5EF4-FFF2-40B4-BE49-F238E27FC236}">
                <a16:creationId xmlns:a16="http://schemas.microsoft.com/office/drawing/2014/main" id="{A1BB8BC4-400B-EA70-75A6-14256C2B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025" y="5607698"/>
            <a:ext cx="2112472" cy="10545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A7A34C-2588-E4D6-948D-E30D0CDC48A2}"/>
              </a:ext>
            </a:extLst>
          </p:cNvPr>
          <p:cNvSpPr txBox="1"/>
          <p:nvPr/>
        </p:nvSpPr>
        <p:spPr>
          <a:xfrm>
            <a:off x="522277" y="5387684"/>
            <a:ext cx="832735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b="1" dirty="0"/>
              <a:t>A focused effort should be made to target the underperforming demographics with meaningful offers to improve and increase order activity (avg. orders &amp; frequency).</a:t>
            </a:r>
          </a:p>
          <a:p>
            <a:endParaRPr lang="en-US" sz="1200" b="1" dirty="0"/>
          </a:p>
          <a:p>
            <a:pPr marL="171450" indent="-171450">
              <a:buFontTx/>
              <a:buChar char="-"/>
            </a:pPr>
            <a:r>
              <a:rPr lang="en-US" sz="1200" b="1" dirty="0"/>
              <a:t>These offers should be made during the </a:t>
            </a:r>
            <a:r>
              <a:rPr lang="en-US" sz="1200" b="1" dirty="0">
                <a:highlight>
                  <a:srgbClr val="FFFF00"/>
                </a:highlight>
              </a:rPr>
              <a:t>Underperforming Hours and Days </a:t>
            </a:r>
            <a:r>
              <a:rPr lang="en-US" sz="1200" b="1" dirty="0"/>
              <a:t>(of the week).</a:t>
            </a:r>
          </a:p>
          <a:p>
            <a:endParaRPr lang="en-US" sz="1200" b="1" dirty="0"/>
          </a:p>
          <a:p>
            <a:pPr marL="171450" indent="-171450">
              <a:buFontTx/>
              <a:buChar char="-"/>
            </a:pPr>
            <a:r>
              <a:rPr lang="en-US" sz="1200" b="1" dirty="0"/>
              <a:t>These offers should be for the most popular items and the most expensive items so as to incentivize use during slow periods. </a:t>
            </a:r>
          </a:p>
          <a:p>
            <a:pPr marL="171450" indent="-171450">
              <a:buFontTx/>
              <a:buChar char="-"/>
            </a:pP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C59A3-BBE4-9B3B-3706-6A43A8019284}"/>
              </a:ext>
            </a:extLst>
          </p:cNvPr>
          <p:cNvSpPr txBox="1"/>
          <p:nvPr/>
        </p:nvSpPr>
        <p:spPr>
          <a:xfrm>
            <a:off x="7763070" y="473829"/>
            <a:ext cx="384940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/>
              <a:t>Significant opportunities exist to generate incremental sales in under performing sectors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769B7-4670-7EC4-0444-D1BD3AB6A8B2}"/>
              </a:ext>
            </a:extLst>
          </p:cNvPr>
          <p:cNvSpPr txBox="1"/>
          <p:nvPr/>
        </p:nvSpPr>
        <p:spPr>
          <a:xfrm>
            <a:off x="7763070" y="1420366"/>
            <a:ext cx="420661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/>
              <a:t>Weekday orders lag the weekend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There is a severe drop off in activity during the hours of 5:00 PM - 9:00 AM</a:t>
            </a:r>
          </a:p>
          <a:p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A huge opportunity for increased orders exists during this time period as it currently accounts for only </a:t>
            </a:r>
            <a:r>
              <a:rPr lang="en-US" sz="1400" b="1" dirty="0">
                <a:highlight>
                  <a:srgbClr val="FFFF00"/>
                </a:highlight>
              </a:rPr>
              <a:t>7,160,685</a:t>
            </a:r>
            <a:r>
              <a:rPr lang="en-US" sz="1400" b="1" dirty="0"/>
              <a:t> orders</a:t>
            </a:r>
          </a:p>
          <a:p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Key metrics indicate that the following </a:t>
            </a:r>
            <a:r>
              <a:rPr lang="en-US" sz="1400" b="1" u="sng" dirty="0"/>
              <a:t>demographics under perform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          - Income below $52,000</a:t>
            </a:r>
          </a:p>
          <a:p>
            <a:r>
              <a:rPr lang="en-US" sz="1400" b="1" dirty="0"/>
              <a:t>          - New Customers</a:t>
            </a:r>
          </a:p>
          <a:p>
            <a:r>
              <a:rPr lang="en-US" sz="1400" b="1" dirty="0"/>
              <a:t>          - Single</a:t>
            </a:r>
          </a:p>
          <a:p>
            <a:r>
              <a:rPr lang="en-US" sz="1400" b="1" dirty="0"/>
              <a:t>          - Under 35 years old</a:t>
            </a:r>
          </a:p>
          <a:p>
            <a:r>
              <a:rPr lang="en-US" sz="1600" b="1" dirty="0"/>
              <a:t>      </a:t>
            </a:r>
            <a:r>
              <a:rPr lang="en-US" sz="1400" b="1" dirty="0"/>
              <a:t>- </a:t>
            </a:r>
            <a:r>
              <a:rPr lang="en-US" sz="1200" b="1" dirty="0"/>
              <a:t>These 4 groups total 17,608,299 orders (54%)</a:t>
            </a:r>
            <a:endParaRPr lang="en-US" sz="1600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9C77436-8118-0092-A86C-7D0D7EAEB938}"/>
              </a:ext>
            </a:extLst>
          </p:cNvPr>
          <p:cNvSpPr/>
          <p:nvPr/>
        </p:nvSpPr>
        <p:spPr>
          <a:xfrm>
            <a:off x="7296775" y="2793728"/>
            <a:ext cx="680663" cy="1396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1624</Words>
  <Application>Microsoft Office PowerPoint</Application>
  <PresentationFormat>Widescreen</PresentationFormat>
  <Paragraphs>805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Squire</dc:creator>
  <cp:lastModifiedBy>Edward Squire</cp:lastModifiedBy>
  <cp:revision>51</cp:revision>
  <dcterms:created xsi:type="dcterms:W3CDTF">2022-09-01T16:53:22Z</dcterms:created>
  <dcterms:modified xsi:type="dcterms:W3CDTF">2022-09-08T21:35:11Z</dcterms:modified>
</cp:coreProperties>
</file>