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2" r:id="rId10"/>
    <p:sldId id="263" r:id="rId11"/>
    <p:sldId id="269" r:id="rId12"/>
    <p:sldId id="270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trimble" initials="p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463" autoAdjust="0"/>
  </p:normalViewPr>
  <p:slideViewPr>
    <p:cSldViewPr snapToGrid="0">
      <p:cViewPr varScale="1">
        <p:scale>
          <a:sx n="86" d="100"/>
          <a:sy n="86" d="100"/>
        </p:scale>
        <p:origin x="-981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62EE8-530E-496D-A7AA-7A911738CAA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F58F8-47FC-4F94-BC14-3430496CB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2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Extremely large</a:t>
            </a:r>
            <a:r>
              <a:rPr lang="en-GB" baseline="0" dirty="0" smtClean="0"/>
              <a:t> dataset. 800rows by 100,000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If you printed that out it would be 5m x 2.3km! = 180,000 sheets of A4 = 360 reams. Unwind it from the west gate to </a:t>
            </a:r>
            <a:r>
              <a:rPr lang="en-GB" baseline="0" dirty="0" err="1" smtClean="0"/>
              <a:t>barnwell</a:t>
            </a:r>
            <a:r>
              <a:rPr lang="en-GB" baseline="0" dirty="0" smtClean="0"/>
              <a:t>!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/>
              <a:t>Drop the columns</a:t>
            </a:r>
            <a:r>
              <a:rPr lang="en-GB" baseline="0" dirty="0" smtClean="0"/>
              <a:t> which are all zeros – takes it down to 88,000</a:t>
            </a:r>
            <a:endParaRPr lang="en-GB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This still leaves an </a:t>
            </a:r>
            <a:r>
              <a:rPr lang="en-GB" dirty="0" err="1" smtClean="0"/>
              <a:t>enourmous</a:t>
            </a:r>
            <a:r>
              <a:rPr lang="en-GB" dirty="0" smtClean="0"/>
              <a:t> amount of data</a:t>
            </a:r>
            <a:r>
              <a:rPr lang="en-GB" baseline="0" dirty="0" smtClean="0"/>
              <a:t> – so most of our analysis uses the smaller version for the purposes of speed.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F58F8-47FC-4F94-BC14-3430496CBEE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980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Initial attempt to find some</a:t>
            </a:r>
            <a:r>
              <a:rPr lang="en-GB" baseline="0" dirty="0" smtClean="0"/>
              <a:t> kind of pattern – how many ones are there in a typical row for active and inactive molecules?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Explain 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Big difference?  - could be used to slightly pare down the dataset – anything above 3000 is probably active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F58F8-47FC-4F94-BC14-3430496CBEE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92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So</a:t>
            </a:r>
            <a:r>
              <a:rPr lang="en-GB" baseline="0" dirty="0" smtClean="0"/>
              <a:t> half of all the columns are useless!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Quick attempt to find these columns – if they’re randomly assigned 1s and 0s you’d expect a 50, 50 split (400 ones, 400 zeros) which would stick out like a sore thumb.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Alas no – they appear to have been more clever about it than that!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F58F8-47FC-4F94-BC14-3430496CBEE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70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FBBAE6-C085-40B0-899E-F32F9ACCC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0A69ED4-6596-4EC0-B19D-B011B2CCF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613D56-70AD-462B-A82F-0F6EC8D3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ED7B-6597-41BC-9157-FFE07BF0F437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A18531-0BB0-4A27-A60C-D28A4131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7023BA-BCF9-4E73-A846-D299A14A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5A1-EFBA-455C-9699-2FD61EA23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84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19C797-98FF-4151-97F2-4AEA5AF2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EC19A88-1D6A-4364-B741-2C6646BA7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38BC7-BFAC-4CC3-B627-C510EE0A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ED7B-6597-41BC-9157-FFE07BF0F437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D3BB65-EF4F-40E0-BE20-0180B157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28BDB0-A4A1-45CD-A699-FA068EBC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5A1-EFBA-455C-9699-2FD61EA23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71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3B2936B-D7BE-4A6B-A06C-0AE12CE36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1F77A6-B2F9-408A-89F9-0C022609A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3D27FA-DEC8-47FA-BB8F-156009F4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ED7B-6597-41BC-9157-FFE07BF0F437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57A52B-BDB6-49EA-B216-F33B3679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0B7329-5999-40C6-831A-9C5B9768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5A1-EFBA-455C-9699-2FD61EA23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6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3C6EC-2056-4092-8FBD-CB96CF5A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02D3FB-5E2B-4959-B626-480A2E8D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CC6E24-D47D-406B-BE46-15B2DBB0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ED7B-6597-41BC-9157-FFE07BF0F437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E45689-55BB-417A-A0CE-999FF137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30ED71-6C35-4FD3-BA4C-F0F91A9E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5A1-EFBA-455C-9699-2FD61EA23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30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A8585C-C3DB-4C9C-8B2F-5253F329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32847A-D21A-4963-876C-AC235915D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68560E-097B-406E-8621-62B9CDE7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ED7B-6597-41BC-9157-FFE07BF0F437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BF8E2A-36DF-44D9-A2A5-D40E3EDC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FBD0B4-1F19-4819-A88E-D1494807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5A1-EFBA-455C-9699-2FD61EA23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56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874649-CB39-40CF-9715-FB23B441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721CCA-98E9-48DE-845A-ADEEA64DE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06F0E3F-E538-4B12-8280-A58A444A6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029C1C-0E62-40B8-B82D-8394AFF6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ED7B-6597-41BC-9157-FFE07BF0F437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228B67-678F-4FA1-870D-4DEF9938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1E7EDB-927E-4282-B94B-D81275D9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5A1-EFBA-455C-9699-2FD61EA23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84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8C60EF-AD87-4B9B-BD92-8F88C150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CE18F6-29FC-400D-9352-795A4578F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12DF51D-75A7-413C-B4C5-DB399B47F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DFD7000-8763-47A7-A420-B9A40FFAD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48A5AE-774E-4EB2-A0D1-3035B53ED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D8A3426-8D4E-411F-8F98-7B795762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ED7B-6597-41BC-9157-FFE07BF0F437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D4B3961-20A5-41AE-9331-00B41767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ED0BE99-AE8C-4B69-A3C2-5657610E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5A1-EFBA-455C-9699-2FD61EA23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13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E27752-014D-49D4-BC03-F1E84357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89A762F-EF66-4A80-948C-DC0FC192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ED7B-6597-41BC-9157-FFE07BF0F437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6879C23-C645-4E04-801E-230C6090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C464203-5B77-40C1-A294-5482181A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5A1-EFBA-455C-9699-2FD61EA23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73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C3C3A5A-A31B-44C7-BD8F-0A84D659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ED7B-6597-41BC-9157-FFE07BF0F437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B677C7A-71F9-4391-9D04-F026A18F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4CD34B-1971-461D-871C-827243E6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5A1-EFBA-455C-9699-2FD61EA23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48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CD247C-245C-4802-9A7B-54F0FA8B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9FFEF7-2A1E-48E2-9592-631D26908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2A92CA-67D6-4EF7-8ED7-0B7658346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4C00FCA-1971-4AB0-A2B2-C4AF1D6A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ED7B-6597-41BC-9157-FFE07BF0F437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F27FF58-7757-4060-B9D0-D4980CCB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BD2558-203D-49A0-BDE9-BE995CC4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5A1-EFBA-455C-9699-2FD61EA23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67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75B2A4-422D-4584-A918-22622E2D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50B8C6C-42EE-4FC9-8A16-BA81208C0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488444-B7AA-44D7-9CBB-9F5F97B5B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FB1489-53B3-4B99-BADE-A1ACAD0D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ED7B-6597-41BC-9157-FFE07BF0F437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C1D304-C7CB-4115-9B91-54657847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D1E76C-4CDE-4C1A-AA90-701A768C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5A1-EFBA-455C-9699-2FD61EA23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94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15C627B-D735-4B67-B92B-E8BCC29E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93AA90-4A75-4617-90D2-33C9A2294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322269-3967-48ED-A5F2-1FC4471A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ED7B-6597-41BC-9157-FFE07BF0F437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6AC828-D1A4-42DB-B351-C0A05A4A7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EAB6AB-E279-499B-A8D3-6C6ACB3C7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425A1-EFBA-455C-9699-2FD61EA23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0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0B27210-D0CA-4654-B3E3-9ABB4F178E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E5EDAC-C312-4489-B128-4A14EB686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164" y="1018792"/>
            <a:ext cx="4645250" cy="2889114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3s - Data analysis of the Dorothea dataset</a:t>
            </a:r>
            <a:r>
              <a:rPr lang="en-US" sz="4700" dirty="0">
                <a:solidFill>
                  <a:schemeClr val="bg1"/>
                </a:solidFill>
              </a:rPr>
              <a:t>. </a:t>
            </a:r>
            <a:endParaRPr lang="en-GB" sz="4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D4E0AF-41D7-4DDA-9EF7-71691E3DA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1047" y="5029200"/>
            <a:ext cx="5726367" cy="1114425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For UFMFGQ-15-M Data analytics for engineers.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70B66945-4967-4040-926D-DCA44313CD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E7DDC0D-F0B2-4C56-B10C-1E5A29062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678873"/>
            <a:ext cx="4806190" cy="356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43A301-6DF2-40BA-B253-CE577CEF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</a:t>
            </a:r>
            <a:endParaRPr lang="en-GB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xmlns="" id="{6413E8C0-608C-4100-8528-C9357602B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77" y="1825625"/>
            <a:ext cx="6001845" cy="4351338"/>
          </a:xfrm>
        </p:spPr>
      </p:pic>
    </p:spTree>
    <p:extLst>
      <p:ext uri="{BB962C8B-B14F-4D97-AF65-F5344CB8AC3E}">
        <p14:creationId xmlns:p14="http://schemas.microsoft.com/office/powerpoint/2010/main" val="378827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226" y="2201817"/>
            <a:ext cx="7218743" cy="40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Method used: Artificial Neural Network</a:t>
            </a:r>
          </a:p>
          <a:p>
            <a:pPr lvl="1"/>
            <a:r>
              <a:rPr lang="en-GB" dirty="0" smtClean="0"/>
              <a:t>Learning Rate: 0.0001</a:t>
            </a:r>
          </a:p>
          <a:p>
            <a:pPr lvl="1"/>
            <a:r>
              <a:rPr lang="en-GB" dirty="0" smtClean="0"/>
              <a:t>Hidden Nodes: 8</a:t>
            </a:r>
          </a:p>
          <a:p>
            <a:pPr lvl="1"/>
            <a:r>
              <a:rPr lang="en-GB" dirty="0" smtClean="0"/>
              <a:t>Epochs: 5000 </a:t>
            </a:r>
          </a:p>
        </p:txBody>
      </p:sp>
    </p:spTree>
    <p:extLst>
      <p:ext uri="{BB962C8B-B14F-4D97-AF65-F5344CB8AC3E}">
        <p14:creationId xmlns:p14="http://schemas.microsoft.com/office/powerpoint/2010/main" val="531590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Learning - results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82665" y="2117008"/>
            <a:ext cx="6025718" cy="364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5834794" y="2018071"/>
            <a:ext cx="6189289" cy="3743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680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B197CA-9822-4639-B4F8-BCED1052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Logistic regression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922D79-28B2-4D0F-8525-37F60517B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Particularly suitable for Binary (</a:t>
            </a:r>
            <a:r>
              <a:rPr lang="en-GB" sz="3200" dirty="0"/>
              <a:t>Dichotomous) data, as only works on integer values.</a:t>
            </a:r>
          </a:p>
          <a:p>
            <a:r>
              <a:rPr lang="en-GB" sz="3200" dirty="0"/>
              <a:t>It’s a supervised classification algorithm,  we have an assigned class indicator. </a:t>
            </a:r>
          </a:p>
          <a:p>
            <a:r>
              <a:rPr lang="en-GB" sz="3200" dirty="0"/>
              <a:t>Classifies data into a class, but also predicts what class that should be, and assigns a probability.</a:t>
            </a:r>
          </a:p>
          <a:p>
            <a:r>
              <a:rPr lang="en-GB" sz="3200" dirty="0"/>
              <a:t>Predictions gained on training data, can be applied to test data to validate learning.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751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F6BC6D-4333-4B74-AE01-349AD849C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67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4159D7B-33BF-4D59-BEE7-2B57586AC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linear regression, then producing a Logit, and the </a:t>
            </a:r>
            <a:r>
              <a:rPr lang="en-US" dirty="0" err="1"/>
              <a:t>softmax</a:t>
            </a:r>
            <a:r>
              <a:rPr lang="en-US" dirty="0"/>
              <a:t> function (Blackbox) we get a class prediction. </a:t>
            </a:r>
          </a:p>
          <a:p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A00E06B-9ED6-4795-8DB2-1F12B8D76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84" y="2867891"/>
            <a:ext cx="6164309" cy="351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2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5B6AAB-D125-4F1D-9E58-B198FC77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429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Dorothea dataset and Big Data. </a:t>
            </a:r>
            <a:br>
              <a:rPr lang="en-US" sz="4000" dirty="0"/>
            </a:br>
            <a:r>
              <a:rPr lang="en-US" sz="4000" dirty="0"/>
              <a:t>Introduction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0BFAE0-CCAD-4BCB-912D-0BAA54E67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Dorothea dataset was designed and used initially for the 2003 NIPS feature selection challenge. </a:t>
            </a:r>
          </a:p>
          <a:p>
            <a:r>
              <a:rPr lang="en-US" sz="3600" dirty="0"/>
              <a:t>The data is provided by DuPont Pharmaceuticals, which we acknowledge when using this dataset.  </a:t>
            </a:r>
          </a:p>
          <a:p>
            <a:r>
              <a:rPr lang="en-US" sz="3600" dirty="0"/>
              <a:t>It represents the spectrometer results of organic molecules, binding or non-binding to receptors of a targeted molecule, to create new compounds for drug discovery. </a:t>
            </a:r>
          </a:p>
        </p:txBody>
      </p:sp>
    </p:spTree>
    <p:extLst>
      <p:ext uri="{BB962C8B-B14F-4D97-AF65-F5344CB8AC3E}">
        <p14:creationId xmlns:p14="http://schemas.microsoft.com/office/powerpoint/2010/main" val="15049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04BB12-86F0-4F02-82B1-51D5E067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898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Dorothea dataset and Big Data.</a:t>
            </a:r>
            <a:br>
              <a:rPr lang="en-US" sz="3600" dirty="0"/>
            </a:br>
            <a:r>
              <a:rPr lang="en-US" sz="3600" dirty="0"/>
              <a:t>Challenge 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521C42-1212-4B37-9343-106CF50C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Size of the dataset means its impossible for humans to spot trends. </a:t>
            </a:r>
          </a:p>
          <a:p>
            <a:r>
              <a:rPr lang="en-US" sz="3600" dirty="0"/>
              <a:t>Working with full datasets results in hours of code compiling time on modern computers if reduction techniques are not used. </a:t>
            </a:r>
          </a:p>
          <a:p>
            <a:r>
              <a:rPr lang="en-US" sz="3600" dirty="0"/>
              <a:t>Creation, compiling and storage of original dataset would have had considerable cost implications.</a:t>
            </a:r>
          </a:p>
        </p:txBody>
      </p:sp>
    </p:spTree>
    <p:extLst>
      <p:ext uri="{BB962C8B-B14F-4D97-AF65-F5344CB8AC3E}">
        <p14:creationId xmlns:p14="http://schemas.microsoft.com/office/powerpoint/2010/main" val="3208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7A1F35-69C1-41AF-B4DC-11A4D697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Dorothea dataset and Big Data</a:t>
            </a:r>
            <a:br>
              <a:rPr lang="en-US" sz="3600" dirty="0"/>
            </a:br>
            <a:r>
              <a:rPr lang="en-US" sz="3600" dirty="0"/>
              <a:t>Challenge: Modern examples  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4752CD-1283-4322-AAAD-2873F4A45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Modern drug development is often undertaken using </a:t>
            </a:r>
            <a:r>
              <a:rPr lang="en-GB" sz="3600" dirty="0"/>
              <a:t>human genome sequencing.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C574E860-33B8-4D84-B7F7-8029473F0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54927"/>
            <a:ext cx="7573432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777DA4-0D10-420D-BE0D-AF67E1A7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Dorothea dataset and Big Data.</a:t>
            </a:r>
            <a:br>
              <a:rPr lang="en-US" sz="3600" dirty="0"/>
            </a:br>
            <a:r>
              <a:rPr lang="en-US" sz="3600" dirty="0"/>
              <a:t>Challenge: Modern examples 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F71A93-C9E9-42ED-92DF-B4FEE1BB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New techniques can look at biological links, rather than single receptors of molecules as with the Dorothea dataset. </a:t>
            </a:r>
          </a:p>
          <a:p>
            <a:r>
              <a:rPr lang="en-US" sz="3600" dirty="0"/>
              <a:t>Costs of initial drug research is huge. An article published in 2015 by </a:t>
            </a:r>
            <a:r>
              <a:rPr lang="en-US" sz="3600" i="1" dirty="0"/>
              <a:t>pharmaceutical-journal.com </a:t>
            </a:r>
            <a:r>
              <a:rPr lang="en-US" sz="3600" dirty="0"/>
              <a:t>estimates this at £1.15 Billion. Initial research is typically 1/3</a:t>
            </a:r>
            <a:r>
              <a:rPr lang="en-US" sz="3600" baseline="30000" dirty="0"/>
              <a:t>rd</a:t>
            </a:r>
            <a:r>
              <a:rPr lang="en-US" sz="3600" dirty="0"/>
              <a:t> of the cost. </a:t>
            </a:r>
          </a:p>
        </p:txBody>
      </p:sp>
    </p:spTree>
    <p:extLst>
      <p:ext uri="{BB962C8B-B14F-4D97-AF65-F5344CB8AC3E}">
        <p14:creationId xmlns:p14="http://schemas.microsoft.com/office/powerpoint/2010/main" val="4751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Cleaning &amp; Exploration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954" y="1465004"/>
            <a:ext cx="8384445" cy="491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2231923" y="2920181"/>
            <a:ext cx="501445" cy="37362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24465" y="1868129"/>
            <a:ext cx="1179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Full Dataset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66684" y="2191294"/>
            <a:ext cx="865239" cy="728887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4465" y="4301613"/>
            <a:ext cx="1179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 Zero columns</a:t>
            </a:r>
          </a:p>
        </p:txBody>
      </p:sp>
      <p:sp>
        <p:nvSpPr>
          <p:cNvPr id="11" name="Oval 10"/>
          <p:cNvSpPr/>
          <p:nvPr/>
        </p:nvSpPr>
        <p:spPr>
          <a:xfrm>
            <a:off x="2384323" y="3618269"/>
            <a:ext cx="501445" cy="37362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1504335" y="3805081"/>
            <a:ext cx="879988" cy="81969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082117" y="4837466"/>
            <a:ext cx="501445" cy="37362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0240297" y="3605837"/>
            <a:ext cx="1179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Smaller version</a:t>
            </a:r>
          </a:p>
        </p:txBody>
      </p:sp>
      <p:cxnSp>
        <p:nvCxnSpPr>
          <p:cNvPr id="17" name="Straight Arrow Connector 16"/>
          <p:cNvCxnSpPr>
            <a:stCxn id="16" idx="1"/>
            <a:endCxn id="15" idx="7"/>
          </p:cNvCxnSpPr>
          <p:nvPr/>
        </p:nvCxnSpPr>
        <p:spPr>
          <a:xfrm flipH="1">
            <a:off x="8510127" y="3929003"/>
            <a:ext cx="1730170" cy="963179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5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Cleaning &amp; Exploration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32" y="2146813"/>
            <a:ext cx="5562599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840" y="2099188"/>
            <a:ext cx="55340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33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Cleaning &amp; Exploration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47251" y="1208210"/>
            <a:ext cx="107171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“….we </a:t>
            </a:r>
            <a:r>
              <a:rPr lang="en-GB" dirty="0"/>
              <a:t>added a number of distractor feature called 'probes' having no predictive power</a:t>
            </a:r>
            <a:r>
              <a:rPr lang="en-GB" dirty="0" smtClean="0"/>
              <a:t>.”</a:t>
            </a:r>
          </a:p>
          <a:p>
            <a:endParaRPr lang="en-GB" dirty="0"/>
          </a:p>
          <a:p>
            <a:r>
              <a:rPr lang="en-GB" dirty="0"/>
              <a:t>Number of variables/features/attributes: 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Real: </a:t>
            </a:r>
            <a:r>
              <a:rPr lang="en-GB" dirty="0" smtClean="0"/>
              <a:t>50,000</a:t>
            </a:r>
            <a:r>
              <a:rPr lang="en-GB" dirty="0"/>
              <a:t> 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Probes: </a:t>
            </a:r>
            <a:r>
              <a:rPr lang="en-GB" dirty="0" smtClean="0"/>
              <a:t>50,000</a:t>
            </a:r>
            <a:r>
              <a:rPr lang="en-GB" dirty="0"/>
              <a:t> 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Total: </a:t>
            </a:r>
            <a:r>
              <a:rPr lang="en-GB" dirty="0" smtClean="0"/>
              <a:t>100,000 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938" y="2085373"/>
            <a:ext cx="6683372" cy="440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C741C-DB93-47CB-8555-50C2C562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Principle Components Analysis (PCA)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F02639-E334-4325-A596-FBD9F3798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Reforms the data matrix to determine how to keep the maximum amount of data, (variance) in the fewest components,  Using the eigenvector, equates an eigenvalue, or the variance retained in a given Axis.</a:t>
            </a:r>
          </a:p>
          <a:p>
            <a:r>
              <a:rPr lang="en-US" sz="3200" dirty="0"/>
              <a:t>The axis with the highest variance is the first principle component. </a:t>
            </a:r>
          </a:p>
          <a:p>
            <a:r>
              <a:rPr lang="en-US" sz="3200" dirty="0"/>
              <a:t>By choosing multiple components we amass these variance combinations.</a:t>
            </a:r>
          </a:p>
          <a:p>
            <a:r>
              <a:rPr lang="en-US" sz="3200" dirty="0"/>
              <a:t>PCA  then rebuilds a smaller dataset that reflects the original.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6450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Custom</PresentationFormat>
  <Paragraphs>56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Group 3s - Data analysis of the Dorothea dataset. </vt:lpstr>
      <vt:lpstr>Dorothea dataset and Big Data.  Introduction.</vt:lpstr>
      <vt:lpstr>Dorothea dataset and Big Data. Challenge </vt:lpstr>
      <vt:lpstr>Dorothea dataset and Big Data Challenge: Modern examples  </vt:lpstr>
      <vt:lpstr>Dorothea dataset and Big Data. Challenge: Modern examples </vt:lpstr>
      <vt:lpstr>Data Cleaning &amp; Exploration</vt:lpstr>
      <vt:lpstr>Data Cleaning &amp; Exploration</vt:lpstr>
      <vt:lpstr>Data Cleaning &amp; Exploration</vt:lpstr>
      <vt:lpstr>Principle Components Analysis (PCA)</vt:lpstr>
      <vt:lpstr>PCA </vt:lpstr>
      <vt:lpstr>Machine Learning</vt:lpstr>
      <vt:lpstr>Machine Learning - results</vt:lpstr>
      <vt:lpstr>Logistic regression </vt:lpstr>
      <vt:lpstr>Logistic regression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3s data analysis of the Dorothea dataset.</dc:title>
  <dc:creator>paul trimble</dc:creator>
  <cp:lastModifiedBy>WHEATCROFT, Edward</cp:lastModifiedBy>
  <cp:revision>27</cp:revision>
  <dcterms:created xsi:type="dcterms:W3CDTF">2019-06-17T18:04:43Z</dcterms:created>
  <dcterms:modified xsi:type="dcterms:W3CDTF">2019-06-21T11:52:49Z</dcterms:modified>
</cp:coreProperties>
</file>