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60" r:id="rId3"/>
    <p:sldId id="259" r:id="rId4"/>
    <p:sldId id="256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taiintprofile\UPM$\Folders\t25474\Desktop\Copy%20of%20e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372594050743658"/>
          <c:y val="5.2268518518518506E-2"/>
          <c:w val="0.36365944881889761"/>
          <c:h val="0.60609908136482926"/>
        </c:manualLayout>
      </c:layout>
      <c:pieChart>
        <c:varyColors val="1"/>
        <c:ser>
          <c:idx val="0"/>
          <c:order val="0"/>
          <c:tx>
            <c:strRef>
              <c:f>Sheet1!$L$5</c:f>
              <c:strCache>
                <c:ptCount val="1"/>
                <c:pt idx="0">
                  <c:v>Nesne Sayısı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0B-49DC-8830-74418A8671D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0B-49DC-8830-74418A8671D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0B-49DC-8830-74418A8671D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0B-49DC-8830-74418A8671D1}"/>
              </c:ext>
            </c:extLst>
          </c:dPt>
          <c:dPt>
            <c:idx val="4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50B-49DC-8830-74418A8671D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50B-49DC-8830-74418A8671D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50B-49DC-8830-74418A8671D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50B-49DC-8830-74418A8671D1}"/>
              </c:ext>
            </c:extLst>
          </c:dPt>
          <c:dPt>
            <c:idx val="8"/>
            <c:bubble3D val="0"/>
            <c:spPr>
              <a:solidFill>
                <a:srgbClr val="00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50B-49DC-8830-74418A8671D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50B-49DC-8830-74418A8671D1}"/>
              </c:ext>
            </c:extLst>
          </c:dPt>
          <c:dLbls>
            <c:dLbl>
              <c:idx val="0"/>
              <c:layout>
                <c:manualLayout>
                  <c:x val="0.15904932967887697"/>
                  <c:y val="3.1367295756733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50B-49DC-8830-74418A8671D1}"/>
                </c:ext>
              </c:extLst>
            </c:dLbl>
            <c:dLbl>
              <c:idx val="1"/>
              <c:layout>
                <c:manualLayout>
                  <c:x val="2.8262427918304085E-2"/>
                  <c:y val="-3.001271157602320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50B-49DC-8830-74418A8671D1}"/>
                </c:ext>
              </c:extLst>
            </c:dLbl>
            <c:dLbl>
              <c:idx val="2"/>
              <c:layout>
                <c:manualLayout>
                  <c:x val="2.2875255165420872E-2"/>
                  <c:y val="-3.200946086671433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50B-49DC-8830-74418A8671D1}"/>
                </c:ext>
              </c:extLst>
            </c:dLbl>
            <c:dLbl>
              <c:idx val="3"/>
              <c:layout>
                <c:manualLayout>
                  <c:x val="-0.26537335341690865"/>
                  <c:y val="-4.893810406514298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50B-49DC-8830-74418A8671D1}"/>
                </c:ext>
              </c:extLst>
            </c:dLbl>
            <c:dLbl>
              <c:idx val="4"/>
              <c:layout>
                <c:manualLayout>
                  <c:x val="-0.1074390875817412"/>
                  <c:y val="5.598033181823836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50B-49DC-8830-74418A8671D1}"/>
                </c:ext>
              </c:extLst>
            </c:dLbl>
            <c:dLbl>
              <c:idx val="5"/>
              <c:layout>
                <c:manualLayout>
                  <c:x val="-6.0505315795509815E-2"/>
                  <c:y val="1.892319705284634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250B-49DC-8830-74418A8671D1}"/>
                </c:ext>
              </c:extLst>
            </c:dLbl>
            <c:dLbl>
              <c:idx val="6"/>
              <c:layout>
                <c:manualLayout>
                  <c:x val="-0.16708546432596091"/>
                  <c:y val="1.39523634237389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250B-49DC-8830-74418A8671D1}"/>
                </c:ext>
              </c:extLst>
            </c:dLbl>
            <c:dLbl>
              <c:idx val="7"/>
              <c:layout>
                <c:manualLayout>
                  <c:x val="-5.6582637414350052E-2"/>
                  <c:y val="-2.732220442292591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250B-49DC-8830-74418A8671D1}"/>
                </c:ext>
              </c:extLst>
            </c:dLbl>
            <c:dLbl>
              <c:idx val="8"/>
              <c:layout>
                <c:manualLayout>
                  <c:x val="-2.9965613930908144E-2"/>
                  <c:y val="-4.671778618060683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1-250B-49DC-8830-74418A8671D1}"/>
                </c:ext>
              </c:extLst>
            </c:dLbl>
            <c:dLbl>
              <c:idx val="9"/>
              <c:layout>
                <c:manualLayout>
                  <c:x val="1.4215035621739645E-2"/>
                  <c:y val="-2.550804224897564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250B-49DC-8830-74418A8671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Sheet1!$K$6:$K$15</c:f>
              <c:strCache>
                <c:ptCount val="10"/>
                <c:pt idx="0">
                  <c:v>Yaya</c:v>
                </c:pt>
                <c:pt idx="1">
                  <c:v>İnsan</c:v>
                </c:pt>
                <c:pt idx="2">
                  <c:v>Bisiklet</c:v>
                </c:pt>
                <c:pt idx="3">
                  <c:v>Araba</c:v>
                </c:pt>
                <c:pt idx="4">
                  <c:v>Minibüs</c:v>
                </c:pt>
                <c:pt idx="5">
                  <c:v>Kamyon</c:v>
                </c:pt>
                <c:pt idx="6">
                  <c:v>3 Teker Bisiklet</c:v>
                </c:pt>
                <c:pt idx="7">
                  <c:v>Tenteli 3 Tekerli Motor</c:v>
                </c:pt>
                <c:pt idx="8">
                  <c:v>Otobüs</c:v>
                </c:pt>
                <c:pt idx="9">
                  <c:v>Motor</c:v>
                </c:pt>
              </c:strCache>
            </c:strRef>
          </c:cat>
          <c:val>
            <c:numRef>
              <c:f>Sheet1!$L$6:$L$15</c:f>
              <c:numCache>
                <c:formatCode>General</c:formatCode>
                <c:ptCount val="10"/>
                <c:pt idx="0">
                  <c:v>234305</c:v>
                </c:pt>
                <c:pt idx="1">
                  <c:v>94396</c:v>
                </c:pt>
                <c:pt idx="2">
                  <c:v>40225</c:v>
                </c:pt>
                <c:pt idx="3">
                  <c:v>505301</c:v>
                </c:pt>
                <c:pt idx="4">
                  <c:v>4694</c:v>
                </c:pt>
                <c:pt idx="5">
                  <c:v>30498</c:v>
                </c:pt>
                <c:pt idx="6">
                  <c:v>28338</c:v>
                </c:pt>
                <c:pt idx="7">
                  <c:v>13011</c:v>
                </c:pt>
                <c:pt idx="8">
                  <c:v>9653</c:v>
                </c:pt>
                <c:pt idx="9">
                  <c:v>102819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50B-49DC-8830-74418A8671D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329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86422030942419"/>
          <c:y val="0.76861345758526878"/>
          <c:w val="0.77948664083344066"/>
          <c:h val="0.222092528857180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20" b="0" i="0" u="none" strike="noStrike" kern="1200" baseline="0">
              <a:solidFill>
                <a:schemeClr val="bg1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tr-TR" sz="1100" u="sng" smtClean="0">
                <a:solidFill>
                  <a:srgbClr val="000000"/>
                </a:solidFill>
                <a:latin typeface="Calibri" panose="020F0502020204030204" pitchFamily="34" charset="0"/>
              </a:rPr>
              <a:t>TASNİF DIŞI</a:t>
            </a:r>
            <a:endParaRPr lang="tr-TR" sz="1100" u="sng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AB1AA-42FC-4620-972B-C9F89F31C403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01CD0-A4A5-47EF-AD39-2BD9976C8C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594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tr-TR" sz="1100" b="0" i="0" u="sng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8308-D1FB-4383-A7E4-1DB0E28353A0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9902B-8629-422B-9BB5-B8CF358126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68628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902B-8629-422B-9BB5-B8CF358126F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797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902B-8629-422B-9BB5-B8CF358126F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765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>
          <a:xfrm>
            <a:off x="0" y="0"/>
            <a:ext cx="6858000" cy="458788"/>
          </a:xfrm>
        </p:spPr>
        <p:txBody>
          <a:bodyPr/>
          <a:lstStyle/>
          <a:p>
            <a:r>
              <a:rPr lang="tr-TR" smtClean="0"/>
              <a:t>TASNİF DIŞI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902B-8629-422B-9BB5-B8CF358126F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449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41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981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594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57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223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642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105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6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04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14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E24B8-E3CB-4B38-B00D-21304F48FAE9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665D-17C6-47F9-B944-3EAD2F49DC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81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0" r="214" b="23296"/>
          <a:stretch/>
        </p:blipFill>
        <p:spPr>
          <a:xfrm>
            <a:off x="3281273" y="5587782"/>
            <a:ext cx="2968421" cy="781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4867" y="386897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NESNE TESPİT MODELİ </a:t>
            </a:r>
            <a:endParaRPr lang="tr-TR" dirty="0">
              <a:latin typeface="Book Antiqua" panose="020406020503050303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41778"/>
              </p:ext>
            </p:extLst>
          </p:nvPr>
        </p:nvGraphicFramePr>
        <p:xfrm>
          <a:off x="554867" y="1013301"/>
          <a:ext cx="5102226" cy="2541855"/>
        </p:xfrm>
        <a:graphic>
          <a:graphicData uri="http://schemas.openxmlformats.org/drawingml/2006/table">
            <a:tbl>
              <a:tblPr/>
              <a:tblGrid>
                <a:gridCol w="1064906">
                  <a:extLst>
                    <a:ext uri="{9D8B030D-6E8A-4147-A177-3AD203B41FA5}">
                      <a16:colId xmlns:a16="http://schemas.microsoft.com/office/drawing/2014/main" val="2386697174"/>
                    </a:ext>
                  </a:extLst>
                </a:gridCol>
                <a:gridCol w="1452144">
                  <a:extLst>
                    <a:ext uri="{9D8B030D-6E8A-4147-A177-3AD203B41FA5}">
                      <a16:colId xmlns:a16="http://schemas.microsoft.com/office/drawing/2014/main" val="2899661785"/>
                    </a:ext>
                  </a:extLst>
                </a:gridCol>
                <a:gridCol w="1764086">
                  <a:extLst>
                    <a:ext uri="{9D8B030D-6E8A-4147-A177-3AD203B41FA5}">
                      <a16:colId xmlns:a16="http://schemas.microsoft.com/office/drawing/2014/main" val="4085781268"/>
                    </a:ext>
                  </a:extLst>
                </a:gridCol>
                <a:gridCol w="383697">
                  <a:extLst>
                    <a:ext uri="{9D8B030D-6E8A-4147-A177-3AD203B41FA5}">
                      <a16:colId xmlns:a16="http://schemas.microsoft.com/office/drawing/2014/main" val="3473156632"/>
                    </a:ext>
                  </a:extLst>
                </a:gridCol>
                <a:gridCol w="437393">
                  <a:extLst>
                    <a:ext uri="{9D8B030D-6E8A-4147-A177-3AD203B41FA5}">
                      <a16:colId xmlns:a16="http://schemas.microsoft.com/office/drawing/2014/main" val="3425914927"/>
                    </a:ext>
                  </a:extLst>
                </a:gridCol>
              </a:tblGrid>
              <a:tr h="20790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Metot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Sınıflandırma Ağı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Görüntü Girdi Boyutu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FPS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mAP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0432"/>
                  </a:ext>
                </a:extLst>
              </a:tr>
              <a:tr h="3308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YOLOv5s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12818"/>
                  </a:ext>
                </a:extLst>
              </a:tr>
              <a:tr h="3308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YOLOv5m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9045"/>
                  </a:ext>
                </a:extLst>
              </a:tr>
              <a:tr h="3308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29492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25008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54694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89638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YOLOv3+ASFF*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19952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YOLOv3+ASFF*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7919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YOLOv3+ASFF*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82189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239688" y="1952625"/>
            <a:ext cx="396000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Rectangle 23"/>
          <p:cNvSpPr/>
          <p:nvPr/>
        </p:nvSpPr>
        <p:spPr>
          <a:xfrm>
            <a:off x="4862738" y="1301988"/>
            <a:ext cx="324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79717"/>
              </p:ext>
            </p:extLst>
          </p:nvPr>
        </p:nvGraphicFramePr>
        <p:xfrm>
          <a:off x="6687050" y="2162175"/>
          <a:ext cx="5102226" cy="330866"/>
        </p:xfrm>
        <a:graphic>
          <a:graphicData uri="http://schemas.openxmlformats.org/drawingml/2006/table">
            <a:tbl>
              <a:tblPr/>
              <a:tblGrid>
                <a:gridCol w="1064906">
                  <a:extLst>
                    <a:ext uri="{9D8B030D-6E8A-4147-A177-3AD203B41FA5}">
                      <a16:colId xmlns:a16="http://schemas.microsoft.com/office/drawing/2014/main" val="1589941461"/>
                    </a:ext>
                  </a:extLst>
                </a:gridCol>
                <a:gridCol w="1452144">
                  <a:extLst>
                    <a:ext uri="{9D8B030D-6E8A-4147-A177-3AD203B41FA5}">
                      <a16:colId xmlns:a16="http://schemas.microsoft.com/office/drawing/2014/main" val="1099415211"/>
                    </a:ext>
                  </a:extLst>
                </a:gridCol>
                <a:gridCol w="1764086">
                  <a:extLst>
                    <a:ext uri="{9D8B030D-6E8A-4147-A177-3AD203B41FA5}">
                      <a16:colId xmlns:a16="http://schemas.microsoft.com/office/drawing/2014/main" val="3028944209"/>
                    </a:ext>
                  </a:extLst>
                </a:gridCol>
                <a:gridCol w="383697">
                  <a:extLst>
                    <a:ext uri="{9D8B030D-6E8A-4147-A177-3AD203B41FA5}">
                      <a16:colId xmlns:a16="http://schemas.microsoft.com/office/drawing/2014/main" val="3708678185"/>
                    </a:ext>
                  </a:extLst>
                </a:gridCol>
                <a:gridCol w="437393">
                  <a:extLst>
                    <a:ext uri="{9D8B030D-6E8A-4147-A177-3AD203B41FA5}">
                      <a16:colId xmlns:a16="http://schemas.microsoft.com/office/drawing/2014/main" val="2732096829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YOLOv5m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56267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5657093" y="1714500"/>
            <a:ext cx="3581070" cy="44767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60936"/>
              </p:ext>
            </p:extLst>
          </p:nvPr>
        </p:nvGraphicFramePr>
        <p:xfrm>
          <a:off x="554867" y="1013299"/>
          <a:ext cx="5102226" cy="2541855"/>
        </p:xfrm>
        <a:graphic>
          <a:graphicData uri="http://schemas.openxmlformats.org/drawingml/2006/table">
            <a:tbl>
              <a:tblPr/>
              <a:tblGrid>
                <a:gridCol w="1064906">
                  <a:extLst>
                    <a:ext uri="{9D8B030D-6E8A-4147-A177-3AD203B41FA5}">
                      <a16:colId xmlns:a16="http://schemas.microsoft.com/office/drawing/2014/main" val="2386697174"/>
                    </a:ext>
                  </a:extLst>
                </a:gridCol>
                <a:gridCol w="1452144">
                  <a:extLst>
                    <a:ext uri="{9D8B030D-6E8A-4147-A177-3AD203B41FA5}">
                      <a16:colId xmlns:a16="http://schemas.microsoft.com/office/drawing/2014/main" val="2899661785"/>
                    </a:ext>
                  </a:extLst>
                </a:gridCol>
                <a:gridCol w="1764086">
                  <a:extLst>
                    <a:ext uri="{9D8B030D-6E8A-4147-A177-3AD203B41FA5}">
                      <a16:colId xmlns:a16="http://schemas.microsoft.com/office/drawing/2014/main" val="4085781268"/>
                    </a:ext>
                  </a:extLst>
                </a:gridCol>
                <a:gridCol w="383697">
                  <a:extLst>
                    <a:ext uri="{9D8B030D-6E8A-4147-A177-3AD203B41FA5}">
                      <a16:colId xmlns:a16="http://schemas.microsoft.com/office/drawing/2014/main" val="3473156632"/>
                    </a:ext>
                  </a:extLst>
                </a:gridCol>
                <a:gridCol w="437393">
                  <a:extLst>
                    <a:ext uri="{9D8B030D-6E8A-4147-A177-3AD203B41FA5}">
                      <a16:colId xmlns:a16="http://schemas.microsoft.com/office/drawing/2014/main" val="3425914927"/>
                    </a:ext>
                  </a:extLst>
                </a:gridCol>
              </a:tblGrid>
              <a:tr h="20790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Metot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Sınıflandırma Ağı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Görüntü Girdi Boyutu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FPS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>
                          <a:solidFill>
                            <a:srgbClr val="FFFFFF"/>
                          </a:solidFill>
                          <a:effectLst/>
                          <a:latin typeface="Book Antiqua" panose="02040602050305030304" pitchFamily="18" charset="0"/>
                        </a:rPr>
                        <a:t>mAP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0432"/>
                  </a:ext>
                </a:extLst>
              </a:tr>
              <a:tr h="3308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YOLOv5s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912818"/>
                  </a:ext>
                </a:extLst>
              </a:tr>
              <a:tr h="330866">
                <a:tc>
                  <a:txBody>
                    <a:bodyPr/>
                    <a:lstStyle/>
                    <a:p>
                      <a:pPr algn="ctr" fontAlgn="ctr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29045"/>
                  </a:ext>
                </a:extLst>
              </a:tr>
              <a:tr h="330866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YOLOv5l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57150" marB="571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429492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25008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554694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CSPDarknet-53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389638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YOLOv3+ASFF*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19952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YOLOv3+ASFF*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87919"/>
                  </a:ext>
                </a:extLst>
              </a:tr>
              <a:tr h="223558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YOLOv3+ASFF*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Darknet-53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82189"/>
                  </a:ext>
                </a:extLst>
              </a:tr>
            </a:tbl>
          </a:graphicData>
        </a:graphic>
      </p:graphicFrame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9" t="10419" r="8852" b="15474"/>
          <a:stretch/>
        </p:blipFill>
        <p:spPr>
          <a:xfrm>
            <a:off x="8272367" y="5370046"/>
            <a:ext cx="1931592" cy="76030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77" y="4281558"/>
            <a:ext cx="4079838" cy="108848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6" y="4256353"/>
            <a:ext cx="1121167" cy="111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3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55875" y="63790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VERİ-SETİ</a:t>
            </a:r>
            <a:endParaRPr lang="tr-TR" dirty="0">
              <a:latin typeface="Book Antiqua" panose="02040602050305030304" pitchFamily="18" charset="0"/>
            </a:endParaRPr>
          </a:p>
        </p:txBody>
      </p:sp>
      <p:graphicFrame>
        <p:nvGraphicFramePr>
          <p:cNvPr id="32" name="Char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266965"/>
              </p:ext>
            </p:extLst>
          </p:nvPr>
        </p:nvGraphicFramePr>
        <p:xfrm>
          <a:off x="491950" y="3094225"/>
          <a:ext cx="4438274" cy="264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91950" y="1084006"/>
            <a:ext cx="40438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ook Antiqua" panose="02040602050305030304" pitchFamily="18" charset="0"/>
              </a:rPr>
              <a:t>VisDrone</a:t>
            </a:r>
            <a:r>
              <a:rPr lang="en-US" dirty="0" smtClean="0">
                <a:latin typeface="Book Antiqua" panose="02040602050305030304" pitchFamily="18" charset="0"/>
              </a:rPr>
              <a:t>:</a:t>
            </a:r>
            <a:endParaRPr lang="en-US" dirty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ook Antiqua" panose="02040602050305030304" pitchFamily="18" charset="0"/>
              </a:rPr>
              <a:t>Drone </a:t>
            </a:r>
            <a:r>
              <a:rPr lang="en-US" sz="1600" dirty="0" err="1" smtClean="0">
                <a:latin typeface="Book Antiqua" panose="02040602050305030304" pitchFamily="18" charset="0"/>
              </a:rPr>
              <a:t>görüntüleri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ook Antiqua" panose="02040602050305030304" pitchFamily="18" charset="0"/>
              </a:rPr>
              <a:t>10,209 </a:t>
            </a:r>
            <a:r>
              <a:rPr lang="en-US" sz="1600" dirty="0" err="1" smtClean="0">
                <a:latin typeface="Book Antiqua" panose="02040602050305030304" pitchFamily="18" charset="0"/>
              </a:rPr>
              <a:t>görüntü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ook Antiqua" panose="02040602050305030304" pitchFamily="18" charset="0"/>
              </a:rPr>
              <a:t>10 </a:t>
            </a:r>
            <a:r>
              <a:rPr lang="en-US" sz="1600" dirty="0" err="1" smtClean="0">
                <a:latin typeface="Book Antiqua" panose="02040602050305030304" pitchFamily="18" charset="0"/>
              </a:rPr>
              <a:t>sınıf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ook Antiqua" panose="02040602050305030304" pitchFamily="18" charset="0"/>
              </a:rPr>
              <a:t>K</a:t>
            </a:r>
            <a:r>
              <a:rPr lang="en-US" sz="1600" dirty="0" err="1" smtClean="0">
                <a:latin typeface="Book Antiqua" panose="02040602050305030304" pitchFamily="18" charset="0"/>
              </a:rPr>
              <a:t>ategori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 err="1" smtClean="0">
                <a:latin typeface="Book Antiqua" panose="02040602050305030304" pitchFamily="18" charset="0"/>
              </a:rPr>
              <a:t>başına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>
                <a:latin typeface="Book Antiqua" panose="02040602050305030304" pitchFamily="18" charset="0"/>
              </a:rPr>
              <a:t>54,200 </a:t>
            </a:r>
            <a:r>
              <a:rPr lang="en-US" sz="1600" dirty="0" err="1" smtClean="0">
                <a:latin typeface="Book Antiqua" panose="02040602050305030304" pitchFamily="18" charset="0"/>
              </a:rPr>
              <a:t>etiket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Book Antiqua" panose="02040602050305030304" pitchFamily="18" charset="0"/>
              </a:rPr>
              <a:t>2000 </a:t>
            </a:r>
            <a:r>
              <a:rPr lang="en-US" sz="1600" dirty="0">
                <a:latin typeface="Book Antiqua" panose="02040602050305030304" pitchFamily="18" charset="0"/>
              </a:rPr>
              <a:t>× </a:t>
            </a:r>
            <a:r>
              <a:rPr lang="en-US" sz="1600" dirty="0" smtClean="0">
                <a:latin typeface="Book Antiqua" panose="02040602050305030304" pitchFamily="18" charset="0"/>
              </a:rPr>
              <a:t>1500 </a:t>
            </a:r>
            <a:r>
              <a:rPr lang="en-US" sz="1600" dirty="0" err="1" smtClean="0">
                <a:latin typeface="Book Antiqua" panose="02040602050305030304" pitchFamily="18" charset="0"/>
              </a:rPr>
              <a:t>çözünürlük</a:t>
            </a:r>
            <a:endParaRPr lang="en-US" sz="1600" dirty="0" smtClean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32047"/>
          <a:stretch/>
        </p:blipFill>
        <p:spPr>
          <a:xfrm>
            <a:off x="5656729" y="1014041"/>
            <a:ext cx="6113930" cy="4638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38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869"/>
            <a:ext cx="6335999" cy="47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7055"/>
          <a:stretch/>
        </p:blipFill>
        <p:spPr>
          <a:xfrm>
            <a:off x="6233219" y="1057833"/>
            <a:ext cx="5796562" cy="475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766" y="38730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n w="0"/>
                <a:latin typeface="Book Antiqua" panose="02040602050305030304" pitchFamily="18" charset="0"/>
              </a:rPr>
              <a:t>MODELIN TAHMIN BAŞARI GRAFIĞI</a:t>
            </a:r>
            <a:endParaRPr lang="en-US" dirty="0">
              <a:ln w="0"/>
              <a:latin typeface="Book Antiqua" panose="0204060205030503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3900" y="2438400"/>
            <a:ext cx="42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3900" y="4152900"/>
            <a:ext cx="42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563150" y="3289908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179925" y="3304266"/>
            <a:ext cx="43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5764499" y="3155324"/>
            <a:ext cx="684287" cy="302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/>
          <p:cNvSpPr/>
          <p:nvPr/>
        </p:nvSpPr>
        <p:spPr>
          <a:xfrm>
            <a:off x="2438663" y="2874943"/>
            <a:ext cx="828000" cy="828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/>
          <p:cNvSpPr/>
          <p:nvPr/>
        </p:nvSpPr>
        <p:spPr>
          <a:xfrm>
            <a:off x="8452033" y="2705100"/>
            <a:ext cx="1188000" cy="1188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/>
          <p:cNvSpPr/>
          <p:nvPr/>
        </p:nvSpPr>
        <p:spPr>
          <a:xfrm>
            <a:off x="723900" y="1159755"/>
            <a:ext cx="828000" cy="828000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/>
          <p:nvPr/>
        </p:nvSpPr>
        <p:spPr>
          <a:xfrm>
            <a:off x="7025295" y="1271999"/>
            <a:ext cx="1188000" cy="1188000"/>
          </a:xfrm>
          <a:prstGeom prst="ellipse">
            <a:avLst/>
          </a:prstGeom>
          <a:noFill/>
          <a:ln w="190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3b2a402a-7aa0-470f-8732-c65458ab17ee" origin="userSelected">
  <element uid="d4613254-63f1-4b12-8c89-ea1ca2a88f12" value=""/>
</sisl>
</file>

<file path=customXml/itemProps1.xml><?xml version="1.0" encoding="utf-8"?>
<ds:datastoreItem xmlns:ds="http://schemas.openxmlformats.org/officeDocument/2006/customXml" ds:itemID="{7FB09454-F2B9-4825-A867-B98266342F96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173</Words>
  <Application>Microsoft Office PowerPoint</Application>
  <PresentationFormat>Widescreen</PresentationFormat>
  <Paragraphs>125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Eda Kalabak</dc:creator>
  <cp:lastModifiedBy>Eda Kalabak</cp:lastModifiedBy>
  <cp:revision>49</cp:revision>
  <dcterms:created xsi:type="dcterms:W3CDTF">2021-07-08T06:56:52Z</dcterms:created>
  <dcterms:modified xsi:type="dcterms:W3CDTF">2021-07-12T11:54:25Z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cf25ccf1-32bf-4bb3-b7ca-69e1bbedcf72</vt:lpwstr>
  </property>
  <property fmtid="{D5CDD505-2E9C-101B-9397-08002B2CF9AE}" pid="3" name="bjSaver">
    <vt:lpwstr>wSTDXrcw771iKPY7CF8lVFAmny+e5v9e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policy="3b2a402a-7aa0-470f-8732-c65458ab17ee" origin="userSelected" xmlns="http://www.boldonj</vt:lpwstr>
  </property>
  <property fmtid="{D5CDD505-2E9C-101B-9397-08002B2CF9AE}" pid="5" name="bjDocumentLabelXML-0">
    <vt:lpwstr>ames.com/2008/01/sie/internal/label"&gt;&lt;element uid="d4613254-63f1-4b12-8c89-ea1ca2a88f12" value="" /&gt;&lt;/sisl&gt;</vt:lpwstr>
  </property>
  <property fmtid="{D5CDD505-2E9C-101B-9397-08002B2CF9AE}" pid="6" name="bjDocumentSecurityLabel">
    <vt:lpwstr>TASNİF DIŞI</vt:lpwstr>
  </property>
</Properties>
</file>