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997E9-4652-6945-A586-5FFDF6D6954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63664-2C59-9847-A7AF-A2899C20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/>
              <a:t>command</a:t>
            </a:r>
            <a:r>
              <a:rPr lang="tr-TR" dirty="0"/>
              <a:t> - a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input</a:t>
            </a:r>
            <a:r>
              <a:rPr lang="tr-TR" dirty="0"/>
              <a:t>, </a:t>
            </a:r>
            <a:r>
              <a:rPr lang="tr-TR" dirty="0" err="1"/>
              <a:t>typically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in a terminal,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instructs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63664-2C59-9847-A7AF-A2899C20A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CEBBA-C8C4-D04D-86C7-E0AA24CC0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FEA4058-AE68-EE43-8B22-B15A84AF3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ABDED5-3337-5E4F-B56F-DB80A99C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4A488A-6A1D-314E-A7DC-EA140CE3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B0ACE5-367E-E041-B999-3F4316D3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2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F50AF-2433-B745-B448-84A15214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F57D91-EC1E-3342-9984-9F70FF25D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C9D3C1-1A10-684C-8AD3-6043DBE0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BF01BF-3798-684F-B60B-C123B06B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6CFA8D-B662-E548-A26F-D7C871EC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7A27485-D688-F646-9A9A-52A92135E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74B837-A190-1942-818E-810A652D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D173FD-57DA-E341-9ECE-2E7DD28D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EAFD18-EAF2-1A4D-94AB-787469A4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ADCDAC-C437-4245-8594-88FF9647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484BA-6D34-5545-B668-46D5123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68FA1-FC37-904A-8F4E-4C669929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8DAAAF-A711-EF45-81AF-22DE01CA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B909B0-AA9F-1948-BBB6-B85146B9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C24497-DE27-9546-9C63-72176329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903425-7734-334B-89D8-6F52D5C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FF0774D-17B0-0441-AEBD-EBE0CF17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373500-121E-504D-8439-742D0EE6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C6E2F3-283F-B849-8FF2-B4CC3800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E5DFCB-1EAC-344F-8075-EE50A21B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CF40FA-2B4F-5943-AD52-57F21F3D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613DBB-DC35-A44F-BCE9-A45BC4D05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E9F1136-C1D9-5041-A366-2FBD3B7C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6F1DCC-C56A-CB45-99F0-467C560D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68C220C-3F75-424B-8535-E60FFFAF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C5D59A-9DA1-C24A-9A1E-5C4E9E3F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5AD653-FD26-AD45-8960-A56AF568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09D7AE-513C-E946-99D5-E26399F1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F0CB481-08DC-C448-B6A4-31D579CC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9BF1F26-C825-1846-8B34-D8A4F25E4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696987-4264-8C46-BBBC-E05183434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69910B5-63DC-9E41-92F2-9C0D802B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77BBAD0-1219-4C43-8BB0-FD09986B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5192E84-648F-624B-9C6B-73488BF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0337DD-DFD2-DD41-9B76-49ABFBE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84255C0-88C0-8642-A9D6-5ACA68B1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1A31BE-377A-3C4D-8770-AEA7C694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4D40243-44EB-134D-B61B-9B78208D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BAFB23A-D9FF-4041-A2FE-0CB767A3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A7D3F0-277C-6E4F-8920-10FB7246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A140BC-E7A3-6B4F-9EBA-E4868CCA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3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E1EC8A-67F8-D841-84AD-D3C4B37A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84C97B-0958-A647-A6F2-654D263F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EB82A6-3C34-C443-9216-4EACA7CA4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69C5FA-F0BE-7646-BEDD-AA268E48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C4CACE-0BBB-D043-9805-C8EEAA36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53B06A-CB59-004D-A860-517C21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F4EC27-A2E1-D74F-B880-7824177F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F37185B-E112-F741-8B7C-30D77D9D3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3A402B-5A0D-274D-87FC-F878322E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67A6EC-D991-9147-A358-23D4BA84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8DE177-15CF-7540-8173-E21FABC8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3359EB-41C4-2047-8243-DC4DB5C5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C5E145B-CD45-2C46-8C65-5780CB9B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1DE8DE-D5B9-A940-8A49-5A999682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93C080-D2F8-D248-9EAE-2F62CC2B0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AB9C-DD08-1749-941F-B16972F285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F69726-64C4-C24B-9FC1-1B190C43A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BB1FE-0CC4-9244-A861-9D4BDFDEF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7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uturelearn.com/courses/linux-for-bioinformat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FAD32B-F29B-014C-9376-2244A40CE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069" y="27828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RSG – Turkey 2021 Student Symposium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Command Line Basics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089B2A-7A82-3640-8F2E-7349195E7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5615" y="5076522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Eda </a:t>
            </a:r>
            <a:r>
              <a:rPr lang="en-US" dirty="0" err="1"/>
              <a:t>Şamiloğlu</a:t>
            </a:r>
            <a:endParaRPr lang="en-US" dirty="0"/>
          </a:p>
        </p:txBody>
      </p:sp>
      <p:pic>
        <p:nvPicPr>
          <p:cNvPr id="6" name="Resim 5" descr="metin, küçük resim, yemek takımı, tabak çanak içeren bir resim&#10;&#10;Açıklama otomatik olarak oluşturuldu">
            <a:extLst>
              <a:ext uri="{FF2B5EF4-FFF2-40B4-BE49-F238E27FC236}">
                <a16:creationId xmlns:a16="http://schemas.microsoft.com/office/drawing/2014/main" id="{D4DD43EA-2EDA-0848-9284-084A8662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5867107"/>
            <a:ext cx="2650164" cy="876593"/>
          </a:xfrm>
          <a:prstGeom prst="rect">
            <a:avLst/>
          </a:prstGeom>
        </p:spPr>
      </p:pic>
      <p:pic>
        <p:nvPicPr>
          <p:cNvPr id="8" name="Resim 7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76A8C9B9-B00D-5C41-89C7-85B12FCE7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02" y="5965351"/>
            <a:ext cx="2075598" cy="77834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D072B3B-85CD-F241-87C5-879F50515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3" y="114300"/>
            <a:ext cx="2405902" cy="21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Working with FASTA file - </a:t>
            </a:r>
            <a:r>
              <a:rPr lang="en-US" b="1" dirty="0" err="1"/>
              <a:t>sequence.fasta</a:t>
            </a:r>
            <a:endParaRPr lang="en-US" b="1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6256256-7671-174D-B86A-520D0CFD0A88}"/>
              </a:ext>
            </a:extLst>
          </p:cNvPr>
          <p:cNvSpPr/>
          <p:nvPr/>
        </p:nvSpPr>
        <p:spPr>
          <a:xfrm>
            <a:off x="1568738" y="2101334"/>
            <a:ext cx="816576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cp: </a:t>
            </a:r>
            <a:r>
              <a:rPr lang="tr-TR" sz="2600" dirty="0" err="1"/>
              <a:t>Copies</a:t>
            </a:r>
            <a:r>
              <a:rPr lang="tr-TR" sz="2600" dirty="0"/>
              <a:t> </a:t>
            </a:r>
            <a:r>
              <a:rPr lang="tr-TR" sz="2600" dirty="0" err="1"/>
              <a:t>the</a:t>
            </a:r>
            <a:r>
              <a:rPr lang="tr-TR" sz="2600" dirty="0"/>
              <a:t> </a:t>
            </a:r>
            <a:r>
              <a:rPr lang="tr-TR" sz="2600" dirty="0" err="1"/>
              <a:t>contents</a:t>
            </a:r>
            <a:r>
              <a:rPr lang="tr-TR" sz="2600" dirty="0"/>
              <a:t> of </a:t>
            </a:r>
            <a:r>
              <a:rPr lang="tr-TR" sz="2600" dirty="0" err="1"/>
              <a:t>the</a:t>
            </a:r>
            <a:r>
              <a:rPr lang="tr-TR" sz="2600" dirty="0"/>
              <a:t> </a:t>
            </a:r>
            <a:r>
              <a:rPr lang="tr-TR" sz="2600" dirty="0" err="1"/>
              <a:t>source</a:t>
            </a:r>
            <a:r>
              <a:rPr lang="tr-TR" sz="2600" dirty="0"/>
              <a:t>-file </a:t>
            </a:r>
            <a:r>
              <a:rPr lang="tr-TR" sz="2600" dirty="0" err="1"/>
              <a:t>to</a:t>
            </a:r>
            <a:r>
              <a:rPr lang="tr-TR" sz="2600" dirty="0"/>
              <a:t> </a:t>
            </a:r>
            <a:r>
              <a:rPr lang="tr-TR" sz="2600" dirty="0" err="1"/>
              <a:t>the</a:t>
            </a:r>
            <a:r>
              <a:rPr lang="tr-TR" sz="2600" dirty="0"/>
              <a:t> </a:t>
            </a:r>
            <a:r>
              <a:rPr lang="tr-TR" sz="2600" dirty="0" err="1"/>
              <a:t>target</a:t>
            </a:r>
            <a:r>
              <a:rPr lang="tr-TR" sz="2600" dirty="0"/>
              <a:t>-file. </a:t>
            </a:r>
          </a:p>
          <a:p>
            <a:endParaRPr lang="en-US" sz="2600" b="1" dirty="0"/>
          </a:p>
          <a:p>
            <a:r>
              <a:rPr lang="en-US" sz="2600" b="1" dirty="0"/>
              <a:t>cp </a:t>
            </a:r>
            <a:r>
              <a:rPr lang="en-US" sz="2600" dirty="0" err="1">
                <a:solidFill>
                  <a:schemeClr val="accent6"/>
                </a:solidFill>
              </a:rPr>
              <a:t>sequence.fasta</a:t>
            </a:r>
            <a:r>
              <a:rPr lang="en-US" sz="2600" dirty="0">
                <a:solidFill>
                  <a:schemeClr val="accent6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sequence.fasta_copy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36191D1-0AA2-5C43-A9D2-164658EF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28" y="3796797"/>
            <a:ext cx="10871200" cy="8763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10A706C6-7783-EE48-A59E-D273FAA662F5}"/>
              </a:ext>
            </a:extLst>
          </p:cNvPr>
          <p:cNvSpPr txBox="1"/>
          <p:nvPr/>
        </p:nvSpPr>
        <p:spPr>
          <a:xfrm>
            <a:off x="1568738" y="5100035"/>
            <a:ext cx="9492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ls</a:t>
            </a:r>
          </a:p>
          <a:p>
            <a:r>
              <a:rPr lang="en-US" sz="2800" b="1" dirty="0"/>
              <a:t>ls –l</a:t>
            </a:r>
          </a:p>
          <a:p>
            <a:r>
              <a:rPr lang="en-US" sz="2800" b="1" dirty="0"/>
              <a:t>ls -</a:t>
            </a:r>
            <a:r>
              <a:rPr lang="en-US" sz="2800" b="1" dirty="0" err="1"/>
              <a:t>lrt</a:t>
            </a:r>
            <a:endParaRPr lang="en-US" sz="2800" b="1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BB07F54-6B77-A04B-A273-C9E206E2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Working with FASTA file - </a:t>
            </a:r>
            <a:r>
              <a:rPr lang="en-US" b="1" dirty="0" err="1"/>
              <a:t>sequence.fasta</a:t>
            </a:r>
            <a:endParaRPr lang="en-US" b="1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198DDD4D-BE6A-A44F-922B-5E2D82865B74}"/>
              </a:ext>
            </a:extLst>
          </p:cNvPr>
          <p:cNvSpPr/>
          <p:nvPr/>
        </p:nvSpPr>
        <p:spPr>
          <a:xfrm>
            <a:off x="1918997" y="1913460"/>
            <a:ext cx="333033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cat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sequence.fasta</a:t>
            </a:r>
            <a:endParaRPr lang="tr-TR" sz="2800" dirty="0">
              <a:latin typeface="Cambria" panose="02040503050406030204" pitchFamily="18" charset="0"/>
            </a:endParaRPr>
          </a:p>
          <a:p>
            <a:r>
              <a:rPr lang="tr-TR" sz="2800" b="1" dirty="0" err="1">
                <a:latin typeface="Cambria" panose="02040503050406030204" pitchFamily="18" charset="0"/>
              </a:rPr>
              <a:t>nano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sequence.fasta</a:t>
            </a:r>
            <a:endParaRPr lang="tr-TR" sz="2800" dirty="0">
              <a:latin typeface="Cambria" panose="02040503050406030204" pitchFamily="18" charset="0"/>
            </a:endParaRPr>
          </a:p>
          <a:p>
            <a:endParaRPr lang="tr-TR" sz="2800" dirty="0">
              <a:latin typeface="Cambria" panose="02040503050406030204" pitchFamily="18" charset="0"/>
            </a:endParaRP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3837CB58-C852-694D-ACE2-77D6F7C9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53" y="3102015"/>
            <a:ext cx="7648247" cy="35856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4F29BB5-B0D7-D54C-A63C-FD907612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Working with FASTA file - </a:t>
            </a:r>
            <a:r>
              <a:rPr lang="en-US" b="1" dirty="0" err="1"/>
              <a:t>sequence.fasta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E625909-0180-7D4C-89A4-47958FB1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2870200"/>
            <a:ext cx="7315200" cy="55880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787FCABC-60E3-0A43-95F5-DBC555873D42}"/>
              </a:ext>
            </a:extLst>
          </p:cNvPr>
          <p:cNvSpPr/>
          <p:nvPr/>
        </p:nvSpPr>
        <p:spPr>
          <a:xfrm>
            <a:off x="1918997" y="1913460"/>
            <a:ext cx="6670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>
                <a:latin typeface="Cambria" panose="02040503050406030204" pitchFamily="18" charset="0"/>
              </a:rPr>
              <a:t>mv </a:t>
            </a:r>
            <a:r>
              <a:rPr lang="tr-TR" sz="2800" b="1" dirty="0" err="1">
                <a:solidFill>
                  <a:schemeClr val="accent6"/>
                </a:solidFill>
                <a:latin typeface="Cambria" panose="02040503050406030204" pitchFamily="18" charset="0"/>
              </a:rPr>
              <a:t>sequence.fasta</a:t>
            </a:r>
            <a:r>
              <a:rPr lang="tr-TR" sz="2800" b="1" dirty="0">
                <a:solidFill>
                  <a:schemeClr val="accent6"/>
                </a:solidFill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surface_glycoprotein</a:t>
            </a:r>
            <a:endParaRPr lang="tr-TR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350F956-9C67-9D40-A1EE-A7950DEBEE51}"/>
              </a:ext>
            </a:extLst>
          </p:cNvPr>
          <p:cNvSpPr/>
          <p:nvPr/>
        </p:nvSpPr>
        <p:spPr>
          <a:xfrm>
            <a:off x="1918997" y="3862520"/>
            <a:ext cx="4716419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head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surface_glycoprotein</a:t>
            </a:r>
            <a:endParaRPr lang="tr-TR" sz="2800" dirty="0"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300" dirty="0" err="1">
                <a:latin typeface="Cambria" panose="02040503050406030204" pitchFamily="18" charset="0"/>
              </a:rPr>
              <a:t>head</a:t>
            </a:r>
            <a:r>
              <a:rPr lang="tr-TR" sz="2300" dirty="0">
                <a:latin typeface="Cambria" panose="02040503050406030204" pitchFamily="18" charset="0"/>
              </a:rPr>
              <a:t> -1 </a:t>
            </a:r>
            <a:r>
              <a:rPr lang="tr-TR" sz="2300" dirty="0" err="1">
                <a:latin typeface="Cambria" panose="02040503050406030204" pitchFamily="18" charset="0"/>
              </a:rPr>
              <a:t>surface_glycoprotein</a:t>
            </a:r>
            <a:endParaRPr lang="tr-TR" sz="2300" dirty="0"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r-TR" sz="2300" dirty="0"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r-TR" sz="2300" dirty="0">
              <a:latin typeface="Cambria" panose="02040503050406030204" pitchFamily="18" charset="0"/>
            </a:endParaRPr>
          </a:p>
          <a:p>
            <a:r>
              <a:rPr lang="tr-TR" sz="2800" b="1" dirty="0" err="1">
                <a:latin typeface="Cambria" panose="02040503050406030204" pitchFamily="18" charset="0"/>
              </a:rPr>
              <a:t>tail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surface_glycoprotein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endParaRPr lang="tr-TR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B9EEE25-2F62-054D-B102-F6BD3D5FB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28" y="4889491"/>
            <a:ext cx="4419600" cy="3302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BEF88C2-1321-9340-A269-EF85AFC6C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Bonus: git version control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87FCABC-60E3-0A43-95F5-DBC555873D42}"/>
              </a:ext>
            </a:extLst>
          </p:cNvPr>
          <p:cNvSpPr/>
          <p:nvPr/>
        </p:nvSpPr>
        <p:spPr>
          <a:xfrm>
            <a:off x="2045225" y="1492896"/>
            <a:ext cx="456240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mkdir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latin typeface="Cambria" panose="02040503050406030204" pitchFamily="18" charset="0"/>
              </a:rPr>
              <a:t>my_project</a:t>
            </a:r>
            <a:endParaRPr lang="tr-TR" sz="2800" b="1" dirty="0">
              <a:latin typeface="Cambria" panose="02040503050406030204" pitchFamily="18" charset="0"/>
            </a:endParaRPr>
          </a:p>
          <a:p>
            <a:r>
              <a:rPr lang="tr-TR" sz="2800" b="1" dirty="0">
                <a:latin typeface="Cambria" panose="02040503050406030204" pitchFamily="18" charset="0"/>
              </a:rPr>
              <a:t>cd </a:t>
            </a:r>
            <a:r>
              <a:rPr lang="tr-TR" sz="2800" b="1" dirty="0" err="1">
                <a:latin typeface="Cambria" panose="02040503050406030204" pitchFamily="18" charset="0"/>
              </a:rPr>
              <a:t>my_project</a:t>
            </a:r>
            <a:r>
              <a:rPr lang="tr-TR" sz="2800" b="1" dirty="0">
                <a:latin typeface="Cambria" panose="02040503050406030204" pitchFamily="18" charset="0"/>
              </a:rPr>
              <a:t>/</a:t>
            </a:r>
          </a:p>
          <a:p>
            <a:r>
              <a:rPr lang="tr-TR" sz="2800" b="1" dirty="0" err="1">
                <a:latin typeface="Cambria" panose="02040503050406030204" pitchFamily="18" charset="0"/>
              </a:rPr>
              <a:t>cp</a:t>
            </a:r>
            <a:r>
              <a:rPr lang="tr-TR" sz="2800" b="1" dirty="0">
                <a:latin typeface="Cambria" panose="02040503050406030204" pitchFamily="18" charset="0"/>
              </a:rPr>
              <a:t> ../</a:t>
            </a:r>
            <a:r>
              <a:rPr lang="tr-TR" sz="2800" b="1" dirty="0" err="1">
                <a:latin typeface="Cambria" panose="02040503050406030204" pitchFamily="18" charset="0"/>
              </a:rPr>
              <a:t>surface_glycoprotein</a:t>
            </a:r>
            <a:r>
              <a:rPr lang="tr-TR" sz="2800" b="1" dirty="0">
                <a:latin typeface="Cambria" panose="02040503050406030204" pitchFamily="18" charset="0"/>
              </a:rPr>
              <a:t> .</a:t>
            </a:r>
          </a:p>
          <a:p>
            <a:r>
              <a:rPr lang="tr-TR" sz="2800" b="1" dirty="0" err="1">
                <a:latin typeface="Cambria" panose="02040503050406030204" pitchFamily="18" charset="0"/>
              </a:rPr>
              <a:t>ls</a:t>
            </a:r>
            <a:endParaRPr lang="tr-TR" sz="2800" b="1" dirty="0">
              <a:latin typeface="Cambria" panose="02040503050406030204" pitchFamily="18" charset="0"/>
            </a:endParaRPr>
          </a:p>
          <a:p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init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</a:p>
          <a:p>
            <a:endParaRPr lang="tr-TR" sz="2800" b="1" dirty="0">
              <a:latin typeface="Cambria" panose="020405030504060302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7FB882-D054-1C48-9045-46BFBD86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817982"/>
            <a:ext cx="1349829" cy="134982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7719178-FD55-474D-90E4-A9211595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3852560"/>
            <a:ext cx="11950700" cy="59690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3F46B295-4838-5D40-996E-C3C4E68FF290}"/>
              </a:ext>
            </a:extLst>
          </p:cNvPr>
          <p:cNvSpPr/>
          <p:nvPr/>
        </p:nvSpPr>
        <p:spPr>
          <a:xfrm>
            <a:off x="468993" y="5198020"/>
            <a:ext cx="11495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add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  <a:r>
              <a:rPr lang="tr-TR" sz="2800" dirty="0" err="1">
                <a:latin typeface="Cambria" panose="02040503050406030204" pitchFamily="18" charset="0"/>
              </a:rPr>
              <a:t>The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command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used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to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add</a:t>
            </a:r>
            <a:r>
              <a:rPr lang="tr-TR" sz="2800" dirty="0">
                <a:latin typeface="Cambria" panose="02040503050406030204" pitchFamily="18" charset="0"/>
              </a:rPr>
              <a:t> a file </a:t>
            </a:r>
            <a:r>
              <a:rPr lang="tr-TR" sz="2800" dirty="0" err="1">
                <a:latin typeface="Cambria" panose="02040503050406030204" pitchFamily="18" charset="0"/>
              </a:rPr>
              <a:t>that</a:t>
            </a:r>
            <a:r>
              <a:rPr lang="tr-TR" sz="2800" dirty="0">
                <a:latin typeface="Cambria" panose="02040503050406030204" pitchFamily="18" charset="0"/>
              </a:rPr>
              <a:t> is in </a:t>
            </a:r>
            <a:r>
              <a:rPr lang="tr-TR" sz="2800" dirty="0" err="1">
                <a:latin typeface="Cambria" panose="02040503050406030204" pitchFamily="18" charset="0"/>
              </a:rPr>
              <a:t>the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working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directory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to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the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staging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area</a:t>
            </a:r>
            <a:r>
              <a:rPr lang="tr-TR" sz="2800" dirty="0">
                <a:latin typeface="Cambria" panose="02040503050406030204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add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latin typeface="Cambria" panose="02040503050406030204" pitchFamily="18" charset="0"/>
              </a:rPr>
              <a:t>surface_glycoprotein</a:t>
            </a:r>
            <a:endParaRPr lang="tr-TR" sz="2800" b="1" dirty="0">
              <a:latin typeface="Cambria" panose="02040503050406030204" pitchFamily="18" charset="0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E48D7138-CC24-4745-B215-772DB241D8F3}"/>
              </a:ext>
            </a:extLst>
          </p:cNvPr>
          <p:cNvSpPr/>
          <p:nvPr/>
        </p:nvSpPr>
        <p:spPr>
          <a:xfrm>
            <a:off x="2045225" y="4486946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ls</a:t>
            </a:r>
            <a:r>
              <a:rPr lang="tr-TR" sz="2800" b="1" dirty="0">
                <a:latin typeface="Cambria" panose="02040503050406030204" pitchFamily="18" charset="0"/>
              </a:rPr>
              <a:t> -la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2D0A02A-A209-0041-888F-B91D458F3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0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Bonus: git version control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7FB882-D054-1C48-9045-46BFBD86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817982"/>
            <a:ext cx="1349829" cy="1349829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3F46B295-4838-5D40-996E-C3C4E68FF290}"/>
              </a:ext>
            </a:extLst>
          </p:cNvPr>
          <p:cNvSpPr/>
          <p:nvPr/>
        </p:nvSpPr>
        <p:spPr>
          <a:xfrm>
            <a:off x="1732189" y="1763200"/>
            <a:ext cx="9871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status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  <a:r>
              <a:rPr lang="tr-TR" sz="2800" dirty="0" err="1">
                <a:latin typeface="Cambria" panose="02040503050406030204" pitchFamily="18" charset="0"/>
              </a:rPr>
              <a:t>Lists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all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new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or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modified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files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to</a:t>
            </a:r>
            <a:r>
              <a:rPr lang="tr-TR" sz="2800" dirty="0">
                <a:latin typeface="Cambria" panose="02040503050406030204" pitchFamily="18" charset="0"/>
              </a:rPr>
              <a:t> be </a:t>
            </a:r>
            <a:r>
              <a:rPr lang="tr-TR" sz="2800" dirty="0" err="1">
                <a:latin typeface="Cambria" panose="02040503050406030204" pitchFamily="18" charset="0"/>
              </a:rPr>
              <a:t>committed</a:t>
            </a:r>
            <a:endParaRPr lang="tr-TR" sz="2800" dirty="0">
              <a:latin typeface="Cambria" panose="02040503050406030204" pitchFamily="18" charset="0"/>
            </a:endParaRPr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7EC3C991-9399-B74F-B11D-CC6C94A8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189" y="2430263"/>
            <a:ext cx="8489497" cy="2368061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AF2F057A-CC58-F442-B09C-E20EC76A0391}"/>
              </a:ext>
            </a:extLst>
          </p:cNvPr>
          <p:cNvSpPr/>
          <p:nvPr/>
        </p:nvSpPr>
        <p:spPr>
          <a:xfrm>
            <a:off x="1732189" y="5010971"/>
            <a:ext cx="4878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git commit -m "new file added"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D5197A9-07D1-3142-B45D-18D461CAE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189" y="5685520"/>
            <a:ext cx="8173811" cy="79951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5ACB778-275E-8A49-A8DE-EAC36B405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7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Bonus: git version control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7FB882-D054-1C48-9045-46BFBD86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817982"/>
            <a:ext cx="1349829" cy="1349829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3F46B295-4838-5D40-996E-C3C4E68FF290}"/>
              </a:ext>
            </a:extLst>
          </p:cNvPr>
          <p:cNvSpPr/>
          <p:nvPr/>
        </p:nvSpPr>
        <p:spPr>
          <a:xfrm>
            <a:off x="1732189" y="1763200"/>
            <a:ext cx="9186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nano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latin typeface="Cambria" panose="02040503050406030204" pitchFamily="18" charset="0"/>
              </a:rPr>
              <a:t>surface_glycoprotein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and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remove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first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line</a:t>
            </a:r>
            <a:endParaRPr lang="tr-TR" sz="2800" b="1" dirty="0">
              <a:latin typeface="Cambria" panose="02040503050406030204" pitchFamily="18" charset="0"/>
            </a:endParaRP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A065E947-BAA4-2640-A382-9CF0F368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69" y="2357472"/>
            <a:ext cx="7212693" cy="153503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480FF1B-7B26-4D47-BF31-8CB2872D1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69" y="5981613"/>
            <a:ext cx="9034545" cy="848266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9930BB62-3AF0-E640-9DC5-B23C6FB8AB5A}"/>
              </a:ext>
            </a:extLst>
          </p:cNvPr>
          <p:cNvSpPr/>
          <p:nvPr/>
        </p:nvSpPr>
        <p:spPr>
          <a:xfrm>
            <a:off x="1492250" y="5432270"/>
            <a:ext cx="9186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Cambria" panose="02040503050406030204" pitchFamily="18" charset="0"/>
              </a:rPr>
              <a:t>To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save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changes</a:t>
            </a:r>
            <a:r>
              <a:rPr lang="tr-TR" sz="28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27F6108E-EB63-6246-8AEF-1828BBECFC46}"/>
              </a:ext>
            </a:extLst>
          </p:cNvPr>
          <p:cNvSpPr/>
          <p:nvPr/>
        </p:nvSpPr>
        <p:spPr>
          <a:xfrm>
            <a:off x="1836591" y="3978097"/>
            <a:ext cx="1157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git diff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9D6B993-3996-374F-9062-20E3185A0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69" y="4875683"/>
            <a:ext cx="9207500" cy="609600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C3C65571-4AA2-E643-BCD1-866947F9B514}"/>
              </a:ext>
            </a:extLst>
          </p:cNvPr>
          <p:cNvSpPr/>
          <p:nvPr/>
        </p:nvSpPr>
        <p:spPr>
          <a:xfrm>
            <a:off x="1836591" y="4405475"/>
            <a:ext cx="1997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git checkout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254FEA4-C3CF-B34A-ADA0-5E8ED294A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7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Bonus: git version control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7FB882-D054-1C48-9045-46BFBD86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761882"/>
            <a:ext cx="1349829" cy="1349829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3F46B295-4838-5D40-996E-C3C4E68FF290}"/>
              </a:ext>
            </a:extLst>
          </p:cNvPr>
          <p:cNvSpPr/>
          <p:nvPr/>
        </p:nvSpPr>
        <p:spPr>
          <a:xfrm>
            <a:off x="1732189" y="1763200"/>
            <a:ext cx="9186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log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  <a:r>
              <a:rPr lang="tr-TR" sz="2800" dirty="0"/>
              <a:t> 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see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history</a:t>
            </a:r>
            <a:r>
              <a:rPr lang="tr-TR" sz="2800" dirty="0"/>
              <a:t> of </a:t>
            </a:r>
            <a:r>
              <a:rPr lang="tr-TR" sz="2800" dirty="0" err="1"/>
              <a:t>commit</a:t>
            </a:r>
            <a:r>
              <a:rPr lang="tr-TR" sz="2800" dirty="0"/>
              <a:t> </a:t>
            </a:r>
            <a:r>
              <a:rPr lang="tr-TR" sz="2800" dirty="0" err="1"/>
              <a:t>you</a:t>
            </a:r>
            <a:r>
              <a:rPr lang="tr-TR" sz="2800" dirty="0"/>
              <a:t> </a:t>
            </a:r>
            <a:r>
              <a:rPr lang="tr-TR" sz="2800" dirty="0" err="1"/>
              <a:t>made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your</a:t>
            </a:r>
            <a:r>
              <a:rPr lang="tr-TR" sz="2800" dirty="0"/>
              <a:t> </a:t>
            </a:r>
            <a:r>
              <a:rPr lang="tr-TR" sz="2800" dirty="0" err="1"/>
              <a:t>files</a:t>
            </a:r>
            <a:r>
              <a:rPr lang="tr-TR" sz="2800" dirty="0"/>
              <a:t>.</a:t>
            </a:r>
            <a:endParaRPr lang="tr-TR" sz="2800" dirty="0">
              <a:latin typeface="Cambria" panose="02040503050406030204" pitchFamily="18" charset="0"/>
            </a:endParaRPr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DF0E816F-943E-3043-9C6F-E2B3FB4F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2612823"/>
            <a:ext cx="9220200" cy="32004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93BEC8D-F8A0-5D4B-BDBB-0EC71545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559AF1E9-E8E1-4443-8C24-1B4EAC4E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82367" cy="222885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C6DAAEC-A879-9F4F-8FDC-52E369D7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450" y="452252"/>
            <a:ext cx="5990288" cy="5990288"/>
          </a:xfrm>
          <a:prstGeom prst="rect">
            <a:avLst/>
          </a:prstGeom>
        </p:spPr>
      </p:pic>
      <p:pic>
        <p:nvPicPr>
          <p:cNvPr id="13" name="Resim 12" descr="metin, küçük resim, yemek takımı, tabak çanak içeren bir resim&#10;&#10;Açıklama otomatik olarak oluşturuldu">
            <a:extLst>
              <a:ext uri="{FF2B5EF4-FFF2-40B4-BE49-F238E27FC236}">
                <a16:creationId xmlns:a16="http://schemas.microsoft.com/office/drawing/2014/main" id="{81B18FA8-BDDD-ED49-B15B-EA240C40C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5867107"/>
            <a:ext cx="2650164" cy="876593"/>
          </a:xfrm>
          <a:prstGeom prst="rect">
            <a:avLst/>
          </a:prstGeom>
        </p:spPr>
      </p:pic>
      <p:pic>
        <p:nvPicPr>
          <p:cNvPr id="14" name="Resim 13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8AC079DA-7A13-274D-B34D-9A62C3316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002" y="5965351"/>
            <a:ext cx="2075598" cy="7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1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559AF1E9-E8E1-4443-8C24-1B4EAC4E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82367" cy="2228850"/>
          </a:xfrm>
          <a:prstGeom prst="rect">
            <a:avLst/>
          </a:prstGeom>
        </p:spPr>
      </p:pic>
      <p:pic>
        <p:nvPicPr>
          <p:cNvPr id="13" name="Resim 12" descr="metin, küçük resim, yemek takımı, tabak çanak içeren bir resim&#10;&#10;Açıklama otomatik olarak oluşturuldu">
            <a:extLst>
              <a:ext uri="{FF2B5EF4-FFF2-40B4-BE49-F238E27FC236}">
                <a16:creationId xmlns:a16="http://schemas.microsoft.com/office/drawing/2014/main" id="{81B18FA8-BDDD-ED49-B15B-EA240C40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3" y="5867107"/>
            <a:ext cx="2650164" cy="876593"/>
          </a:xfrm>
          <a:prstGeom prst="rect">
            <a:avLst/>
          </a:prstGeom>
        </p:spPr>
      </p:pic>
      <p:pic>
        <p:nvPicPr>
          <p:cNvPr id="14" name="Resim 13" descr="metin, küçük resim içeren bir resim&#10;&#10;Açıklama otomatik olarak oluşturuldu">
            <a:extLst>
              <a:ext uri="{FF2B5EF4-FFF2-40B4-BE49-F238E27FC236}">
                <a16:creationId xmlns:a16="http://schemas.microsoft.com/office/drawing/2014/main" id="{8AC079DA-7A13-274D-B34D-9A62C3316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002" y="5965351"/>
            <a:ext cx="2075598" cy="77834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C51F6A2-0E5E-6240-9C42-4D41E7AFB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064" y="600074"/>
            <a:ext cx="8985824" cy="504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4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4B720439-7D8E-3745-A64B-30E5C9BB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38" y="573046"/>
            <a:ext cx="4837339" cy="516803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5C03517-760A-D045-9007-66DC4102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69802">
            <a:off x="220788" y="220788"/>
            <a:ext cx="1325563" cy="1325563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27AF864B-2465-F143-948F-26F9D14C1FB8}"/>
              </a:ext>
            </a:extLst>
          </p:cNvPr>
          <p:cNvSpPr/>
          <p:nvPr/>
        </p:nvSpPr>
        <p:spPr>
          <a:xfrm>
            <a:off x="1500618" y="5915622"/>
            <a:ext cx="6043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https://www.futurelearn.com/courses/linux-for-bioinformatics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018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603527-6B08-7C4F-89AC-D1BB5FB7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Command Line Basics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1711BD-B4CB-8E48-8330-882191EF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terminal </a:t>
            </a:r>
            <a:r>
              <a:rPr lang="tr-TR" dirty="0" err="1"/>
              <a:t>which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commands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a </a:t>
            </a:r>
            <a:r>
              <a:rPr lang="tr-TR" dirty="0" err="1"/>
              <a:t>vast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of </a:t>
            </a:r>
            <a:r>
              <a:rPr lang="tr-TR" dirty="0" err="1"/>
              <a:t>commands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 </a:t>
            </a:r>
            <a:r>
              <a:rPr lang="tr-TR" dirty="0" err="1"/>
              <a:t>facilities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successive</a:t>
            </a:r>
            <a:r>
              <a:rPr lang="tr-TR" dirty="0"/>
              <a:t> </a:t>
            </a:r>
            <a:r>
              <a:rPr lang="tr-TR" dirty="0" err="1"/>
              <a:t>commands</a:t>
            </a:r>
            <a:r>
              <a:rPr lang="tr-TR" dirty="0"/>
              <a:t> as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fed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bioinformatics</a:t>
            </a:r>
            <a:r>
              <a:rPr lang="tr-TR" dirty="0"/>
              <a:t> software.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D99BC1-AFBA-BA45-A60E-E08112034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0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0A2D0-13C3-CB4A-84AB-7EA94C62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Directories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879" y="1253331"/>
            <a:ext cx="10515600" cy="1164624"/>
          </a:xfrm>
        </p:spPr>
        <p:txBody>
          <a:bodyPr>
            <a:normAutofit/>
          </a:bodyPr>
          <a:lstStyle/>
          <a:p>
            <a:endParaRPr lang="tr-TR" b="1" dirty="0"/>
          </a:p>
          <a:p>
            <a:pPr marL="0" indent="0">
              <a:buNone/>
            </a:pPr>
            <a:r>
              <a:rPr lang="tr-TR" dirty="0" err="1"/>
              <a:t>In</a:t>
            </a:r>
            <a:r>
              <a:rPr lang="tr-TR" dirty="0"/>
              <a:t> Linux, as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operating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, </a:t>
            </a:r>
            <a:r>
              <a:rPr lang="tr-TR" dirty="0" err="1"/>
              <a:t>information</a:t>
            </a:r>
            <a:r>
              <a:rPr lang="tr-TR" dirty="0"/>
              <a:t> is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files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45070F8-401A-9A48-BE1B-BD781665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8" y="3124110"/>
            <a:ext cx="5491163" cy="347172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90101B1-6463-A44F-B0C6-6DC2A280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5807904-557B-1D45-AC08-6D42214210E5}"/>
              </a:ext>
            </a:extLst>
          </p:cNvPr>
          <p:cNvSpPr txBox="1"/>
          <p:nvPr/>
        </p:nvSpPr>
        <p:spPr>
          <a:xfrm>
            <a:off x="85489" y="3574378"/>
            <a:ext cx="2381999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Cooper Black" panose="0208090404030B020404" pitchFamily="18" charset="0"/>
              </a:rPr>
              <a:t>Your file organization </a:t>
            </a:r>
          </a:p>
          <a:p>
            <a:pPr algn="ctr"/>
            <a:r>
              <a:rPr lang="en-US" sz="1500" dirty="0">
                <a:latin typeface="Cooper Black" panose="0208090404030B020404" pitchFamily="18" charset="0"/>
              </a:rPr>
              <a:t>might be different</a:t>
            </a:r>
          </a:p>
        </p:txBody>
      </p:sp>
      <p:cxnSp>
        <p:nvCxnSpPr>
          <p:cNvPr id="9" name="Eğri Bağlayıcı 8">
            <a:extLst>
              <a:ext uri="{FF2B5EF4-FFF2-40B4-BE49-F238E27FC236}">
                <a16:creationId xmlns:a16="http://schemas.microsoft.com/office/drawing/2014/main" id="{E215C164-A82A-EB45-A4E8-9CB24ECBCE8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67488" y="3851377"/>
            <a:ext cx="562211" cy="4995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İçerik Yer Tutucusu 5">
            <a:extLst>
              <a:ext uri="{FF2B5EF4-FFF2-40B4-BE49-F238E27FC236}">
                <a16:creationId xmlns:a16="http://schemas.microsoft.com/office/drawing/2014/main" id="{E9DDC425-4AB3-4845-8F68-33D8913A56DE}"/>
              </a:ext>
            </a:extLst>
          </p:cNvPr>
          <p:cNvSpPr txBox="1">
            <a:spLocks/>
          </p:cNvSpPr>
          <p:nvPr/>
        </p:nvSpPr>
        <p:spPr>
          <a:xfrm>
            <a:off x="6962775" y="2963752"/>
            <a:ext cx="4442704" cy="116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8B22C17-F379-4D4A-A9AD-96F22CDE5146}"/>
              </a:ext>
            </a:extLst>
          </p:cNvPr>
          <p:cNvSpPr txBox="1"/>
          <p:nvPr/>
        </p:nvSpPr>
        <p:spPr>
          <a:xfrm>
            <a:off x="5072064" y="3051158"/>
            <a:ext cx="661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 your terminal or an online cloud shell!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A1107673-C426-6649-B5F3-E7FA96458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833" y="3769493"/>
            <a:ext cx="2385499" cy="1254311"/>
          </a:xfrm>
          <a:prstGeom prst="rect">
            <a:avLst/>
          </a:prstGeom>
        </p:spPr>
      </p:pic>
      <p:pic>
        <p:nvPicPr>
          <p:cNvPr id="19" name="Resim 18" descr="metin, kol saati içeren bir resim&#10;&#10;Açıklama otomatik olarak oluşturuldu">
            <a:extLst>
              <a:ext uri="{FF2B5EF4-FFF2-40B4-BE49-F238E27FC236}">
                <a16:creationId xmlns:a16="http://schemas.microsoft.com/office/drawing/2014/main" id="{479CD908-3D95-A14D-A649-ED6C6B689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007" y="4558739"/>
            <a:ext cx="2689535" cy="104593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DC91340B-DE5F-2F4D-9182-CA174F5DC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171" y="3445767"/>
            <a:ext cx="1130323" cy="11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5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0A2D0-13C3-CB4A-84AB-7EA94C62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Directories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endParaRPr lang="en-US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879" y="1253331"/>
            <a:ext cx="10515600" cy="4351338"/>
          </a:xfrm>
        </p:spPr>
        <p:txBody>
          <a:bodyPr>
            <a:normAutofit/>
          </a:bodyPr>
          <a:lstStyle/>
          <a:p>
            <a:endParaRPr lang="tr-TR" b="1" dirty="0"/>
          </a:p>
          <a:p>
            <a:pPr marL="0" indent="0">
              <a:buNone/>
            </a:pPr>
            <a:r>
              <a:rPr lang="tr-TR" dirty="0" err="1"/>
              <a:t>In</a:t>
            </a:r>
            <a:r>
              <a:rPr lang="tr-TR" dirty="0"/>
              <a:t> Linux, as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operating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, </a:t>
            </a:r>
            <a:r>
              <a:rPr lang="tr-TR" dirty="0" err="1"/>
              <a:t>information</a:t>
            </a:r>
            <a:r>
              <a:rPr lang="tr-TR" dirty="0"/>
              <a:t> is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files</a:t>
            </a:r>
            <a:r>
              <a:rPr lang="tr-TR" dirty="0"/>
              <a:t>.</a:t>
            </a:r>
          </a:p>
          <a:p>
            <a:pPr marL="0" indent="0">
              <a:buNone/>
            </a:pPr>
            <a:br>
              <a:rPr lang="tr-TR" dirty="0"/>
            </a:b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45070F8-401A-9A48-BE1B-BD781665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8" y="3124110"/>
            <a:ext cx="5491163" cy="347172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C3995CB-C4A0-1B44-A041-B36F15A05C82}"/>
              </a:ext>
            </a:extLst>
          </p:cNvPr>
          <p:cNvSpPr txBox="1"/>
          <p:nvPr/>
        </p:nvSpPr>
        <p:spPr>
          <a:xfrm>
            <a:off x="6096000" y="3181963"/>
            <a:ext cx="42228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pwd</a:t>
            </a:r>
            <a:r>
              <a:rPr lang="tr-TR" sz="1500" dirty="0"/>
              <a:t> </a:t>
            </a:r>
            <a:r>
              <a:rPr lang="tr-TR" sz="1500" dirty="0" err="1"/>
              <a:t>command</a:t>
            </a:r>
            <a:r>
              <a:rPr lang="tr-TR" sz="1500" dirty="0"/>
              <a:t> </a:t>
            </a:r>
            <a:r>
              <a:rPr lang="tr-TR" sz="1500" dirty="0" err="1"/>
              <a:t>displays</a:t>
            </a:r>
            <a:r>
              <a:rPr lang="tr-TR" sz="1500" dirty="0"/>
              <a:t> (“</a:t>
            </a:r>
            <a:r>
              <a:rPr lang="tr-TR" sz="1500" dirty="0" err="1"/>
              <a:t>prints</a:t>
            </a:r>
            <a:r>
              <a:rPr lang="tr-TR" sz="1500" dirty="0"/>
              <a:t>” </a:t>
            </a:r>
            <a:r>
              <a:rPr lang="tr-TR" sz="1500" dirty="0" err="1"/>
              <a:t>to</a:t>
            </a:r>
            <a:r>
              <a:rPr lang="tr-TR" sz="1500" dirty="0"/>
              <a:t> </a:t>
            </a: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screen</a:t>
            </a:r>
            <a:r>
              <a:rPr lang="tr-TR" sz="1500" dirty="0"/>
              <a:t>) </a:t>
            </a:r>
          </a:p>
          <a:p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current</a:t>
            </a:r>
            <a:r>
              <a:rPr lang="tr-TR" sz="1500" dirty="0"/>
              <a:t> </a:t>
            </a:r>
            <a:r>
              <a:rPr lang="tr-TR" sz="1500" dirty="0" err="1"/>
              <a:t>working</a:t>
            </a:r>
            <a:r>
              <a:rPr lang="tr-TR" sz="1500" dirty="0"/>
              <a:t> </a:t>
            </a:r>
            <a:r>
              <a:rPr lang="tr-TR" sz="1500" dirty="0" err="1"/>
              <a:t>directory</a:t>
            </a:r>
            <a:r>
              <a:rPr lang="tr-TR" sz="1500" dirty="0"/>
              <a:t>. </a:t>
            </a:r>
          </a:p>
          <a:p>
            <a:endParaRPr lang="en-US" sz="1500" b="1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E57DFD67-F5FD-E84C-97EC-4A604EA82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8" y="3889489"/>
            <a:ext cx="5448300" cy="50800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FC0F098C-D038-A341-9FC1-F50AA1B0E989}"/>
              </a:ext>
            </a:extLst>
          </p:cNvPr>
          <p:cNvSpPr/>
          <p:nvPr/>
        </p:nvSpPr>
        <p:spPr>
          <a:xfrm>
            <a:off x="5482110" y="3136057"/>
            <a:ext cx="71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pwd</a:t>
            </a:r>
            <a:r>
              <a:rPr lang="en-US" b="1" dirty="0"/>
              <a:t>: 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D72BF9D5-75E7-1845-873A-0F78BE534D4F}"/>
              </a:ext>
            </a:extLst>
          </p:cNvPr>
          <p:cNvSpPr/>
          <p:nvPr/>
        </p:nvSpPr>
        <p:spPr>
          <a:xfrm>
            <a:off x="5477156" y="478408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whoami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2717E3F7-B0F4-C348-86F8-6E8E92DBC17C}"/>
              </a:ext>
            </a:extLst>
          </p:cNvPr>
          <p:cNvSpPr/>
          <p:nvPr/>
        </p:nvSpPr>
        <p:spPr>
          <a:xfrm>
            <a:off x="6437675" y="4808856"/>
            <a:ext cx="26330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500" dirty="0">
                <a:latin typeface="Calibri" panose="020F0502020204030204" pitchFamily="34" charset="0"/>
              </a:rPr>
              <a:t>Displays </a:t>
            </a:r>
            <a:r>
              <a:rPr lang="tr-TR" sz="1500" dirty="0" err="1">
                <a:latin typeface="Calibri" panose="020F0502020204030204" pitchFamily="34" charset="0"/>
              </a:rPr>
              <a:t>your</a:t>
            </a:r>
            <a:r>
              <a:rPr lang="tr-TR" sz="1500" dirty="0">
                <a:latin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</a:rPr>
              <a:t>logged</a:t>
            </a:r>
            <a:r>
              <a:rPr lang="tr-TR" sz="1500" dirty="0">
                <a:latin typeface="Calibri" panose="020F0502020204030204" pitchFamily="34" charset="0"/>
              </a:rPr>
              <a:t> in </a:t>
            </a:r>
            <a:r>
              <a:rPr lang="tr-TR" sz="1500" dirty="0" err="1">
                <a:latin typeface="Calibri" panose="020F0502020204030204" pitchFamily="34" charset="0"/>
              </a:rPr>
              <a:t>user</a:t>
            </a:r>
            <a:r>
              <a:rPr lang="tr-TR" sz="1500" dirty="0">
                <a:latin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</a:rPr>
              <a:t>id</a:t>
            </a:r>
            <a:r>
              <a:rPr lang="tr-TR" sz="1500" dirty="0">
                <a:latin typeface="Calibri" panose="020F0502020204030204" pitchFamily="34" charset="0"/>
              </a:rPr>
              <a:t>. 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F403A8C7-1E3E-3648-AF76-A1FD2ACB8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358" y="5394005"/>
            <a:ext cx="5491163" cy="5461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90101B1-6463-A44F-B0C6-6DC2A2800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5807904-557B-1D45-AC08-6D42214210E5}"/>
              </a:ext>
            </a:extLst>
          </p:cNvPr>
          <p:cNvSpPr txBox="1"/>
          <p:nvPr/>
        </p:nvSpPr>
        <p:spPr>
          <a:xfrm>
            <a:off x="85489" y="3574378"/>
            <a:ext cx="2381999" cy="553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Cooper Black" panose="0208090404030B020404" pitchFamily="18" charset="0"/>
              </a:rPr>
              <a:t>Your file organization </a:t>
            </a:r>
          </a:p>
          <a:p>
            <a:pPr algn="ctr"/>
            <a:r>
              <a:rPr lang="en-US" sz="1500" dirty="0">
                <a:latin typeface="Cooper Black" panose="0208090404030B020404" pitchFamily="18" charset="0"/>
              </a:rPr>
              <a:t>might be different</a:t>
            </a:r>
          </a:p>
        </p:txBody>
      </p:sp>
      <p:cxnSp>
        <p:nvCxnSpPr>
          <p:cNvPr id="9" name="Eğri Bağlayıcı 8">
            <a:extLst>
              <a:ext uri="{FF2B5EF4-FFF2-40B4-BE49-F238E27FC236}">
                <a16:creationId xmlns:a16="http://schemas.microsoft.com/office/drawing/2014/main" id="{E215C164-A82A-EB45-A4E8-9CB24ECBCE8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67488" y="3851377"/>
            <a:ext cx="562211" cy="49952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6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153"/>
            <a:ext cx="10515600" cy="6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ls</a:t>
            </a:r>
            <a:r>
              <a:rPr lang="tr-TR" b="1" dirty="0"/>
              <a:t>: </a:t>
            </a:r>
            <a:r>
              <a:rPr lang="tr-TR" dirty="0"/>
              <a:t>Directory </a:t>
            </a:r>
            <a:r>
              <a:rPr lang="tr-TR" dirty="0" err="1"/>
              <a:t>listing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Changing the current directory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3AF208B4-9509-A64B-BC0C-174BBE2AD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9" y="3135885"/>
            <a:ext cx="11789229" cy="1953176"/>
          </a:xfrm>
          <a:prstGeom prst="rect">
            <a:avLst/>
          </a:prstGeom>
        </p:spPr>
      </p:pic>
      <p:sp>
        <p:nvSpPr>
          <p:cNvPr id="16" name="Çerçeve 15">
            <a:extLst>
              <a:ext uri="{FF2B5EF4-FFF2-40B4-BE49-F238E27FC236}">
                <a16:creationId xmlns:a16="http://schemas.microsoft.com/office/drawing/2014/main" id="{70A63257-E3BF-3E4E-B4A3-342D4E408F66}"/>
              </a:ext>
            </a:extLst>
          </p:cNvPr>
          <p:cNvSpPr/>
          <p:nvPr/>
        </p:nvSpPr>
        <p:spPr>
          <a:xfrm>
            <a:off x="215844" y="3570514"/>
            <a:ext cx="2255213" cy="29586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4045011E-E068-734A-930C-65BB337E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9" y="5727793"/>
            <a:ext cx="6908800" cy="546100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31695D13-2D00-C74B-9686-90429E3F18D1}"/>
              </a:ext>
            </a:extLst>
          </p:cNvPr>
          <p:cNvSpPr/>
          <p:nvPr/>
        </p:nvSpPr>
        <p:spPr>
          <a:xfrm>
            <a:off x="838200" y="5120727"/>
            <a:ext cx="57057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cd: </a:t>
            </a:r>
            <a:r>
              <a:rPr lang="tr-TR" sz="2800" dirty="0" err="1"/>
              <a:t>Change</a:t>
            </a:r>
            <a:r>
              <a:rPr lang="tr-TR" sz="2800" dirty="0"/>
              <a:t> </a:t>
            </a:r>
            <a:r>
              <a:rPr lang="tr-TR" sz="2800" dirty="0" err="1"/>
              <a:t>current</a:t>
            </a:r>
            <a:r>
              <a:rPr lang="tr-TR" sz="2800" dirty="0"/>
              <a:t> </a:t>
            </a:r>
            <a:r>
              <a:rPr lang="tr-TR" sz="2800" dirty="0" err="1"/>
              <a:t>working</a:t>
            </a:r>
            <a:r>
              <a:rPr lang="tr-TR" sz="2800" dirty="0"/>
              <a:t> </a:t>
            </a:r>
            <a:r>
              <a:rPr lang="tr-TR" sz="2800" dirty="0" err="1"/>
              <a:t>directory</a:t>
            </a:r>
            <a:r>
              <a:rPr lang="tr-TR" sz="2800" dirty="0"/>
              <a:t>. </a:t>
            </a:r>
          </a:p>
          <a:p>
            <a:endParaRPr lang="tr-TR" sz="28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88FFE456-5E5F-E543-9B4F-143043B7E7BF}"/>
              </a:ext>
            </a:extLst>
          </p:cNvPr>
          <p:cNvSpPr/>
          <p:nvPr/>
        </p:nvSpPr>
        <p:spPr>
          <a:xfrm>
            <a:off x="838200" y="6343412"/>
            <a:ext cx="425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cd : </a:t>
            </a:r>
            <a:r>
              <a:rPr lang="tr-TR" sz="2800" dirty="0" err="1"/>
              <a:t>Back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home</a:t>
            </a:r>
            <a:r>
              <a:rPr lang="tr-TR" sz="2800" dirty="0"/>
              <a:t> </a:t>
            </a:r>
            <a:r>
              <a:rPr lang="tr-TR" sz="2800" dirty="0" err="1"/>
              <a:t>directory</a:t>
            </a:r>
            <a:r>
              <a:rPr lang="tr-TR" sz="2800" dirty="0"/>
              <a:t>.</a:t>
            </a:r>
            <a:endParaRPr lang="en-US" sz="28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7E21AAB-0EEC-7E42-A4D9-0E6AA9AEC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6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153"/>
            <a:ext cx="10515600" cy="6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clear</a:t>
            </a:r>
            <a:r>
              <a:rPr lang="tr-TR" b="1" dirty="0"/>
              <a:t>: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terminal </a:t>
            </a:r>
            <a:r>
              <a:rPr lang="tr-TR" dirty="0" err="1"/>
              <a:t>screen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5" y="31805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Clear the terminal screen and explore </a:t>
            </a:r>
            <a:r>
              <a:rPr lang="en-US" b="1" i="1" dirty="0"/>
              <a:t>man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9E162EA8-C3C8-8A4A-A1A9-B57DFCEC143B}"/>
              </a:ext>
            </a:extLst>
          </p:cNvPr>
          <p:cNvSpPr/>
          <p:nvPr/>
        </p:nvSpPr>
        <p:spPr>
          <a:xfrm>
            <a:off x="716057" y="3366309"/>
            <a:ext cx="542007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man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  <a:r>
              <a:rPr lang="tr-TR" sz="2800" dirty="0">
                <a:latin typeface="Cambria" panose="02040503050406030204" pitchFamily="18" charset="0"/>
              </a:rPr>
              <a:t>Man </a:t>
            </a:r>
            <a:r>
              <a:rPr lang="tr-TR" sz="2800" dirty="0" err="1">
                <a:latin typeface="Cambria" panose="02040503050406030204" pitchFamily="18" charset="0"/>
              </a:rPr>
              <a:t>pages</a:t>
            </a:r>
            <a:r>
              <a:rPr lang="tr-TR" sz="2800" dirty="0">
                <a:latin typeface="Cambria" panose="02040503050406030204" pitchFamily="18" charset="0"/>
              </a:rPr>
              <a:t>, </a:t>
            </a:r>
            <a:r>
              <a:rPr lang="tr-TR" sz="2800" dirty="0" err="1">
                <a:latin typeface="Cambria" panose="02040503050406030204" pitchFamily="18" charset="0"/>
              </a:rPr>
              <a:t>the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user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manual</a:t>
            </a:r>
            <a:r>
              <a:rPr lang="tr-TR" sz="2800" dirty="0">
                <a:latin typeface="Cambria" panose="02040503050406030204" pitchFamily="18" charset="0"/>
              </a:rPr>
              <a:t>.</a:t>
            </a:r>
          </a:p>
          <a:p>
            <a:endParaRPr lang="tr-TR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b="1" dirty="0" err="1">
                <a:latin typeface="Cambria" panose="02040503050406030204" pitchFamily="18" charset="0"/>
              </a:rPr>
              <a:t>man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latin typeface="Cambria" panose="02040503050406030204" pitchFamily="18" charset="0"/>
              </a:rPr>
              <a:t>clear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27A33C4-0903-B74E-BB59-941DDB503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153"/>
            <a:ext cx="10515600" cy="6881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/>
              <a:t>mkdir</a:t>
            </a:r>
            <a:r>
              <a:rPr lang="tr-TR" b="1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mkdir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a </a:t>
            </a:r>
            <a:r>
              <a:rPr lang="tr-TR" dirty="0" err="1"/>
              <a:t>directory</a:t>
            </a:r>
            <a:r>
              <a:rPr lang="tr-TR" dirty="0"/>
              <a:t>. </a:t>
            </a:r>
          </a:p>
          <a:p>
            <a:pPr lvl="2"/>
            <a:r>
              <a:rPr lang="tr-TR" b="1" dirty="0" err="1"/>
              <a:t>mkdir</a:t>
            </a:r>
            <a:r>
              <a:rPr lang="tr-TR" b="1" dirty="0"/>
              <a:t> </a:t>
            </a:r>
            <a:r>
              <a:rPr lang="tr-TR" b="1" dirty="0" err="1"/>
              <a:t>example</a:t>
            </a:r>
            <a:endParaRPr lang="tr-TR" b="1" dirty="0"/>
          </a:p>
          <a:p>
            <a:pPr marL="914400" lvl="2" indent="0">
              <a:buNone/>
            </a:pP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Create a directory and using text editor nano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8B3F7273-F25F-B940-8A39-9FB7BB93880F}"/>
              </a:ext>
            </a:extLst>
          </p:cNvPr>
          <p:cNvSpPr/>
          <p:nvPr/>
        </p:nvSpPr>
        <p:spPr>
          <a:xfrm>
            <a:off x="838200" y="3152662"/>
            <a:ext cx="2479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/>
              <a:t>cd </a:t>
            </a:r>
            <a:r>
              <a:rPr lang="tr-TR" b="1" dirty="0" err="1"/>
              <a:t>example</a:t>
            </a:r>
            <a:endParaRPr lang="tr-TR" b="1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FACEFF-BF77-2C4B-B066-8DE66F9EE01B}"/>
              </a:ext>
            </a:extLst>
          </p:cNvPr>
          <p:cNvSpPr/>
          <p:nvPr/>
        </p:nvSpPr>
        <p:spPr>
          <a:xfrm>
            <a:off x="838200" y="3456997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err="1"/>
              <a:t>ls</a:t>
            </a:r>
            <a:endParaRPr lang="tr-TR" b="1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84ECFB0F-3B2B-FA45-97B5-48C0AFC28767}"/>
              </a:ext>
            </a:extLst>
          </p:cNvPr>
          <p:cNvSpPr/>
          <p:nvPr/>
        </p:nvSpPr>
        <p:spPr>
          <a:xfrm>
            <a:off x="838200" y="3840828"/>
            <a:ext cx="52792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err="1"/>
              <a:t>touch</a:t>
            </a:r>
            <a:r>
              <a:rPr lang="tr-TR" b="1" dirty="0"/>
              <a:t>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err="1"/>
              <a:t>open</a:t>
            </a:r>
            <a:r>
              <a:rPr lang="tr-TR" b="1" dirty="0"/>
              <a:t>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err="1"/>
              <a:t>nano</a:t>
            </a:r>
            <a:r>
              <a:rPr lang="tr-TR" b="1" dirty="0"/>
              <a:t> file</a:t>
            </a:r>
          </a:p>
          <a:p>
            <a:pPr lvl="2"/>
            <a:endParaRPr lang="tr-TR" b="1" dirty="0"/>
          </a:p>
          <a:p>
            <a:pPr lvl="2"/>
            <a:r>
              <a:rPr lang="tr-TR" dirty="0"/>
              <a:t>name: Eda</a:t>
            </a:r>
          </a:p>
          <a:p>
            <a:pPr lvl="2"/>
            <a:r>
              <a:rPr lang="tr-TR" dirty="0" err="1"/>
              <a:t>surname</a:t>
            </a:r>
            <a:r>
              <a:rPr lang="tr-TR" dirty="0"/>
              <a:t>: Şamiloğlu</a:t>
            </a:r>
          </a:p>
          <a:p>
            <a:pPr lvl="2"/>
            <a:r>
              <a:rPr lang="tr-TR" dirty="0"/>
              <a:t>workshop: RSG-</a:t>
            </a:r>
            <a:r>
              <a:rPr lang="tr-TR" dirty="0" err="1"/>
              <a:t>Turkey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Tools</a:t>
            </a:r>
          </a:p>
          <a:p>
            <a:pPr lvl="2"/>
            <a:r>
              <a:rPr lang="tr-TR" dirty="0" err="1"/>
              <a:t>session</a:t>
            </a:r>
            <a:r>
              <a:rPr lang="tr-TR" dirty="0"/>
              <a:t> name: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Basics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010AC37-5E07-F341-90EB-FBC5CA2B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8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153"/>
            <a:ext cx="11353800" cy="6881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3600" b="1" dirty="0" err="1"/>
              <a:t>cat</a:t>
            </a:r>
            <a:r>
              <a:rPr lang="tr-TR" sz="3600" b="1" dirty="0"/>
              <a:t> :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cat</a:t>
            </a:r>
            <a:r>
              <a:rPr lang="tr-TR" sz="3600" dirty="0"/>
              <a:t> </a:t>
            </a:r>
            <a:r>
              <a:rPr lang="tr-TR" sz="3600" dirty="0" err="1"/>
              <a:t>utility</a:t>
            </a:r>
            <a:r>
              <a:rPr lang="tr-TR" sz="3600" dirty="0"/>
              <a:t> </a:t>
            </a:r>
            <a:r>
              <a:rPr lang="tr-TR" sz="3600" dirty="0" err="1"/>
              <a:t>reads</a:t>
            </a:r>
            <a:r>
              <a:rPr lang="tr-TR" sz="3600" dirty="0"/>
              <a:t> </a:t>
            </a:r>
            <a:r>
              <a:rPr lang="tr-TR" sz="3600" dirty="0" err="1"/>
              <a:t>files</a:t>
            </a:r>
            <a:r>
              <a:rPr lang="tr-TR" sz="3600" dirty="0"/>
              <a:t> </a:t>
            </a:r>
            <a:r>
              <a:rPr lang="tr-TR" sz="3600" dirty="0" err="1"/>
              <a:t>sequentially</a:t>
            </a:r>
            <a:r>
              <a:rPr lang="tr-TR" sz="3600" dirty="0"/>
              <a:t>, </a:t>
            </a:r>
            <a:r>
              <a:rPr lang="tr-TR" sz="3600" dirty="0" err="1"/>
              <a:t>writing</a:t>
            </a:r>
            <a:r>
              <a:rPr lang="tr-TR" sz="3600" dirty="0"/>
              <a:t> </a:t>
            </a:r>
            <a:r>
              <a:rPr lang="tr-TR" sz="3600" dirty="0" err="1"/>
              <a:t>them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standard</a:t>
            </a:r>
            <a:r>
              <a:rPr lang="tr-TR" sz="3600" dirty="0"/>
              <a:t> </a:t>
            </a:r>
            <a:r>
              <a:rPr lang="tr-TR" sz="3600" dirty="0" err="1"/>
              <a:t>output</a:t>
            </a:r>
            <a:r>
              <a:rPr lang="tr-TR" sz="3600" dirty="0"/>
              <a:t>. </a:t>
            </a:r>
            <a:endParaRPr lang="en-US" sz="3600" b="1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Display file content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C6248CC-0F88-A841-81C9-3A04B0134D39}"/>
              </a:ext>
            </a:extLst>
          </p:cNvPr>
          <p:cNvSpPr/>
          <p:nvPr/>
        </p:nvSpPr>
        <p:spPr>
          <a:xfrm>
            <a:off x="784369" y="3185319"/>
            <a:ext cx="15376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sz="2500" b="1" dirty="0" err="1"/>
              <a:t>cat</a:t>
            </a:r>
            <a:r>
              <a:rPr lang="tr-TR" sz="2500" b="1" dirty="0"/>
              <a:t> file</a:t>
            </a:r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DC3929EB-E477-3343-845B-3B122DFB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3873485"/>
            <a:ext cx="7416800" cy="14478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F45F55D-6773-8E41-86FD-B1195AA5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0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593"/>
            <a:ext cx="11353800" cy="6881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3600" b="1" dirty="0" err="1"/>
              <a:t>cat</a:t>
            </a:r>
            <a:r>
              <a:rPr lang="tr-TR" sz="3600" b="1" dirty="0"/>
              <a:t> :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cat</a:t>
            </a:r>
            <a:r>
              <a:rPr lang="tr-TR" sz="3600" dirty="0"/>
              <a:t> </a:t>
            </a:r>
            <a:r>
              <a:rPr lang="tr-TR" sz="3600" dirty="0" err="1"/>
              <a:t>utility</a:t>
            </a:r>
            <a:r>
              <a:rPr lang="tr-TR" sz="3600" dirty="0"/>
              <a:t> </a:t>
            </a:r>
            <a:r>
              <a:rPr lang="tr-TR" sz="3600" dirty="0" err="1"/>
              <a:t>reads</a:t>
            </a:r>
            <a:r>
              <a:rPr lang="tr-TR" sz="3600" dirty="0"/>
              <a:t> </a:t>
            </a:r>
            <a:r>
              <a:rPr lang="tr-TR" sz="3600" dirty="0" err="1"/>
              <a:t>files</a:t>
            </a:r>
            <a:r>
              <a:rPr lang="tr-TR" sz="3600" dirty="0"/>
              <a:t> </a:t>
            </a:r>
            <a:r>
              <a:rPr lang="tr-TR" sz="3600" dirty="0" err="1"/>
              <a:t>sequentially</a:t>
            </a:r>
            <a:r>
              <a:rPr lang="tr-TR" sz="3600" dirty="0"/>
              <a:t>, </a:t>
            </a:r>
            <a:r>
              <a:rPr lang="tr-TR" sz="3600" dirty="0" err="1"/>
              <a:t>writing</a:t>
            </a:r>
            <a:r>
              <a:rPr lang="tr-TR" sz="3600" dirty="0"/>
              <a:t> </a:t>
            </a:r>
            <a:r>
              <a:rPr lang="tr-TR" sz="3600" dirty="0" err="1"/>
              <a:t>them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standard</a:t>
            </a:r>
            <a:r>
              <a:rPr lang="tr-TR" sz="3600" dirty="0"/>
              <a:t> </a:t>
            </a:r>
            <a:r>
              <a:rPr lang="tr-TR" sz="3600" dirty="0" err="1"/>
              <a:t>output</a:t>
            </a:r>
            <a:r>
              <a:rPr lang="tr-TR" sz="3600" dirty="0"/>
              <a:t>. </a:t>
            </a:r>
            <a:endParaRPr lang="en-US" sz="3600" b="1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Combining command lines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C6248CC-0F88-A841-81C9-3A04B0134D39}"/>
              </a:ext>
            </a:extLst>
          </p:cNvPr>
          <p:cNvSpPr/>
          <p:nvPr/>
        </p:nvSpPr>
        <p:spPr>
          <a:xfrm>
            <a:off x="784369" y="2155432"/>
            <a:ext cx="15376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sz="2500" b="1" dirty="0" err="1"/>
              <a:t>cat</a:t>
            </a:r>
            <a:r>
              <a:rPr lang="tr-TR" sz="2500" b="1" dirty="0"/>
              <a:t> file</a:t>
            </a:r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DC3929EB-E477-3343-845B-3B122DFB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8" y="2643139"/>
            <a:ext cx="7416800" cy="1447800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3C1C9AFA-FA9E-5949-B8EA-7243B1D7C469}"/>
              </a:ext>
            </a:extLst>
          </p:cNvPr>
          <p:cNvSpPr/>
          <p:nvPr/>
        </p:nvSpPr>
        <p:spPr>
          <a:xfrm>
            <a:off x="838200" y="4090939"/>
            <a:ext cx="4497065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endParaRPr lang="tr-TR" sz="2500" b="1" dirty="0"/>
          </a:p>
          <a:p>
            <a:pPr lvl="1"/>
            <a:r>
              <a:rPr lang="tr-TR" sz="2500" b="1" dirty="0" err="1"/>
              <a:t>cp</a:t>
            </a:r>
            <a:r>
              <a:rPr lang="tr-TR" sz="2500" b="1" dirty="0"/>
              <a:t> file </a:t>
            </a:r>
            <a:r>
              <a:rPr lang="tr-TR" sz="2500" b="1" dirty="0" err="1"/>
              <a:t>first_nano_experience</a:t>
            </a:r>
            <a:endParaRPr lang="tr-TR" sz="2500" b="1" dirty="0"/>
          </a:p>
          <a:p>
            <a:pPr lvl="1"/>
            <a:r>
              <a:rPr lang="tr-TR" sz="2500" b="1" dirty="0"/>
              <a:t>mv </a:t>
            </a:r>
            <a:r>
              <a:rPr lang="tr-TR" sz="2500" b="1" dirty="0" err="1"/>
              <a:t>first_nano_experience</a:t>
            </a:r>
            <a:r>
              <a:rPr lang="tr-TR" sz="2500" b="1" dirty="0"/>
              <a:t> ..</a:t>
            </a:r>
          </a:p>
          <a:p>
            <a:pPr lvl="1"/>
            <a:r>
              <a:rPr lang="tr-TR" sz="2500" b="1" dirty="0" err="1"/>
              <a:t>rm</a:t>
            </a:r>
            <a:r>
              <a:rPr lang="tr-TR" sz="2500" b="1" dirty="0"/>
              <a:t> file</a:t>
            </a:r>
          </a:p>
          <a:p>
            <a:pPr lvl="1"/>
            <a:r>
              <a:rPr lang="tr-TR" sz="2500" b="1" dirty="0" err="1"/>
              <a:t>ls</a:t>
            </a:r>
            <a:endParaRPr lang="tr-TR" sz="2500" b="1" dirty="0"/>
          </a:p>
          <a:p>
            <a:pPr lvl="1"/>
            <a:r>
              <a:rPr lang="tr-TR" sz="2500" b="1" dirty="0"/>
              <a:t>cd ..</a:t>
            </a:r>
          </a:p>
          <a:p>
            <a:pPr lvl="1"/>
            <a:r>
              <a:rPr lang="tr-TR" sz="2500" b="1" dirty="0" err="1"/>
              <a:t>rmdir</a:t>
            </a:r>
            <a:r>
              <a:rPr lang="tr-TR" sz="2500" b="1" dirty="0"/>
              <a:t> </a:t>
            </a:r>
            <a:r>
              <a:rPr lang="tr-TR" sz="2500" b="1" dirty="0" err="1"/>
              <a:t>example</a:t>
            </a:r>
            <a:r>
              <a:rPr lang="tr-TR" sz="2500" b="1" dirty="0"/>
              <a:t>  (</a:t>
            </a:r>
            <a:r>
              <a:rPr lang="tr-TR" sz="2500" b="1" dirty="0" err="1"/>
              <a:t>rm</a:t>
            </a:r>
            <a:r>
              <a:rPr lang="tr-TR" sz="2500" b="1" dirty="0"/>
              <a:t> –r)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E276BEA-5AF6-5646-8B1A-6DC8C2329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763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1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567</Words>
  <Application>Microsoft Macintosh PowerPoint</Application>
  <PresentationFormat>Geniş ekran</PresentationFormat>
  <Paragraphs>99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Cooper Black</vt:lpstr>
      <vt:lpstr>Office Teması</vt:lpstr>
      <vt:lpstr>RSG – Turkey 2021 Student Symposium  Command Line Basics</vt:lpstr>
      <vt:lpstr>Command Line Basics</vt:lpstr>
      <vt:lpstr>Directories and Files</vt:lpstr>
      <vt:lpstr>Directories and Files</vt:lpstr>
      <vt:lpstr>Changing the current directory</vt:lpstr>
      <vt:lpstr>Clear the terminal screen and explore man</vt:lpstr>
      <vt:lpstr>Create a directory and using text editor nano</vt:lpstr>
      <vt:lpstr>Display file content</vt:lpstr>
      <vt:lpstr>Combining command lines</vt:lpstr>
      <vt:lpstr>Working with FASTA file - sequence.fasta</vt:lpstr>
      <vt:lpstr>Working with FASTA file - sequence.fasta</vt:lpstr>
      <vt:lpstr>Working with FASTA file - sequence.fasta</vt:lpstr>
      <vt:lpstr>Bonus: git version control</vt:lpstr>
      <vt:lpstr>Bonus: git version control</vt:lpstr>
      <vt:lpstr>Bonus: git version control</vt:lpstr>
      <vt:lpstr>Bonus: git version control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eda.smlgl11@gmail.com</dc:creator>
  <cp:lastModifiedBy>eda.smlgl11@gmail.com</cp:lastModifiedBy>
  <cp:revision>6</cp:revision>
  <dcterms:created xsi:type="dcterms:W3CDTF">2021-09-10T08:08:14Z</dcterms:created>
  <dcterms:modified xsi:type="dcterms:W3CDTF">2021-09-12T06:08:31Z</dcterms:modified>
</cp:coreProperties>
</file>