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6" autoAdjust="0"/>
    <p:restoredTop sz="94660"/>
  </p:normalViewPr>
  <p:slideViewPr>
    <p:cSldViewPr>
      <p:cViewPr varScale="1">
        <p:scale>
          <a:sx n="85" d="100"/>
          <a:sy n="85" d="100"/>
        </p:scale>
        <p:origin x="-748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2.01.2023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9900CC"/>
                </a:solidFill>
              </a:rPr>
              <a:t>PARAMETRİK OLMAYAN İSTATİSTİKSEL YÖNTEMLER ÖDEVİ</a:t>
            </a:r>
            <a:endParaRPr lang="tr-TR" dirty="0">
              <a:solidFill>
                <a:srgbClr val="9900CC"/>
              </a:solidFill>
            </a:endParaRPr>
          </a:p>
        </p:txBody>
      </p:sp>
      <p:sp>
        <p:nvSpPr>
          <p:cNvPr id="4" name="2 Alt Başlık"/>
          <p:cNvSpPr txBox="1">
            <a:spLocks/>
          </p:cNvSpPr>
          <p:nvPr/>
        </p:nvSpPr>
        <p:spPr>
          <a:xfrm>
            <a:off x="2843808" y="3219822"/>
            <a:ext cx="352839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DOÇ.</a:t>
            </a:r>
            <a:r>
              <a:rPr kumimoji="0" lang="tr-TR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 DR. SEMRA TÜRKAN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Alt Başlık"/>
          <p:cNvSpPr txBox="1">
            <a:spLocks/>
          </p:cNvSpPr>
          <p:nvPr/>
        </p:nvSpPr>
        <p:spPr>
          <a:xfrm>
            <a:off x="6191672" y="4299942"/>
            <a:ext cx="2952328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EDA YAREN ÖZEL</a:t>
            </a:r>
            <a:b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</a:b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</a:rPr>
              <a:t>2200329007</a:t>
            </a:r>
            <a:endParaRPr kumimoji="0" lang="tr-TR" sz="1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omic Sans MS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6 Resim" descr="14 Maddede Hacettepe Üniversitesi'nde Öğrenci Olmak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5486"/>
            <a:ext cx="4464496" cy="1491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etin Yer Tutucusu"/>
          <p:cNvSpPr txBox="1">
            <a:spLocks/>
          </p:cNvSpPr>
          <p:nvPr/>
        </p:nvSpPr>
        <p:spPr>
          <a:xfrm>
            <a:off x="467544" y="339502"/>
            <a:ext cx="3826767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Budama yöntemleri arasında hangi yöntemin farklılık yarattığını bulmak için post-hoc testlerinden </a:t>
            </a:r>
            <a:r>
              <a:rPr kumimoji="0" lang="tr-T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Nemenyi</a:t>
            </a: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testi uygulandı.</a:t>
            </a:r>
            <a:endParaRPr kumimoji="0" lang="tr-T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7" name="6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63638"/>
            <a:ext cx="2016224" cy="26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51670"/>
            <a:ext cx="2592288" cy="278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3 Metin Yer Tutucusu"/>
          <p:cNvSpPr txBox="1">
            <a:spLocks noGrp="1"/>
          </p:cNvSpPr>
          <p:nvPr>
            <p:ph type="body" sz="half" idx="2"/>
          </p:nvPr>
        </p:nvSpPr>
        <p:spPr>
          <a:xfrm>
            <a:off x="5292080" y="3003798"/>
            <a:ext cx="3467100" cy="137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err="1" smtClean="0">
                <a:latin typeface="Comic Sans MS" pitchFamily="66" charset="0"/>
              </a:rPr>
              <a:t>Nemenyi</a:t>
            </a:r>
            <a:r>
              <a:rPr lang="tr-TR" sz="1100" dirty="0" smtClean="0">
                <a:latin typeface="Comic Sans MS" pitchFamily="66" charset="0"/>
              </a:rPr>
              <a:t> testinin </a:t>
            </a:r>
            <a:r>
              <a:rPr lang="tr-TR" sz="1100" dirty="0" smtClean="0">
                <a:latin typeface="Comic Sans MS" pitchFamily="66" charset="0"/>
              </a:rPr>
              <a:t>sonucunda </a:t>
            </a:r>
            <a:r>
              <a:rPr lang="tr-TR" sz="1100" dirty="0" smtClean="0">
                <a:latin typeface="Comic Sans MS" pitchFamily="66" charset="0"/>
              </a:rPr>
              <a:t>A-D, B-C ve B-D  budama yöntemlerine ait p değerleri </a:t>
            </a:r>
            <a:r>
              <a:rPr lang="tr-TR" sz="1100" dirty="0" smtClean="0">
                <a:latin typeface="Comic Sans MS" pitchFamily="66" charset="0"/>
              </a:rPr>
              <a:t>verilen anlamlılık düzeyinden </a:t>
            </a:r>
            <a:r>
              <a:rPr lang="tr-TR" sz="1100" dirty="0" smtClean="0">
                <a:latin typeface="Comic Sans MS" pitchFamily="66" charset="0"/>
              </a:rPr>
              <a:t>küçük olduğu </a:t>
            </a:r>
            <a:r>
              <a:rPr lang="tr-TR" sz="1100" dirty="0" smtClean="0">
                <a:latin typeface="Comic Sans MS" pitchFamily="66" charset="0"/>
              </a:rPr>
              <a:t>için yokluk hipotezi </a:t>
            </a:r>
            <a:r>
              <a:rPr lang="tr-TR" sz="1100" dirty="0" smtClean="0">
                <a:latin typeface="Comic Sans MS" pitchFamily="66" charset="0"/>
              </a:rPr>
              <a:t>reddedilip, bu gruplar arasında </a:t>
            </a:r>
            <a:r>
              <a:rPr lang="tr-TR" sz="1100" dirty="0" smtClean="0">
                <a:latin typeface="Comic Sans MS" pitchFamily="66" charset="0"/>
              </a:rPr>
              <a:t>%5 anlamlılık düzeyinde </a:t>
            </a:r>
            <a:r>
              <a:rPr lang="tr-TR" sz="1100" dirty="0" smtClean="0">
                <a:latin typeface="Comic Sans MS" pitchFamily="66" charset="0"/>
              </a:rPr>
              <a:t>farklılık olduğu görüldü.</a:t>
            </a:r>
            <a:endParaRPr lang="tr-TR" sz="1100" dirty="0" smtClean="0"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467544" y="1347614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latin typeface="Comic Sans MS" pitchFamily="66" charset="0"/>
              </a:rPr>
              <a:t>NEMENYİ TESTİ;</a:t>
            </a:r>
            <a:endParaRPr lang="tr-TR" sz="900" dirty="0">
              <a:latin typeface="Comic Sans MS" pitchFamily="66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9502"/>
            <a:ext cx="400685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851670"/>
            <a:ext cx="2616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63638"/>
            <a:ext cx="55846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4008" y="771550"/>
            <a:ext cx="4258815" cy="1440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sz="1100" dirty="0" smtClean="0">
                <a:latin typeface="Comic Sans MS" pitchFamily="66" charset="0"/>
              </a:rPr>
              <a:t> Uzmanların salam çeşitlerine  verdikleri puanların dağılımı ile normal dağılım arasında fark olup olmadığını test etmek için bütün salam çeşitlerinin puan verilerine </a:t>
            </a:r>
            <a:r>
              <a:rPr lang="tr-TR" sz="1100" dirty="0" err="1" smtClean="0">
                <a:latin typeface="Comic Sans MS" pitchFamily="66" charset="0"/>
              </a:rPr>
              <a:t>shapiro</a:t>
            </a: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err="1" smtClean="0">
                <a:latin typeface="Comic Sans MS" pitchFamily="66" charset="0"/>
              </a:rPr>
              <a:t>wilk</a:t>
            </a:r>
            <a:r>
              <a:rPr lang="tr-TR" sz="1100" dirty="0" smtClean="0">
                <a:latin typeface="Comic Sans MS" pitchFamily="66" charset="0"/>
              </a:rPr>
              <a:t> testi uygulandı ve testlerin sonucunda sadece A salam çeşidine verilen puanların p değeri istenilen anlamlılık düzeyinden küçük olduğu için yokluk hipotezi reddedilip, verilerin %5 anlamlılık düzeyinde normal dağılıma sahip olmadığı görüldü. </a:t>
            </a:r>
            <a:endParaRPr lang="tr-TR" sz="11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39502"/>
            <a:ext cx="432667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363838"/>
            <a:ext cx="4104456" cy="98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15766"/>
            <a:ext cx="381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3 Metin Yer Tutucusu"/>
          <p:cNvSpPr txBox="1">
            <a:spLocks/>
          </p:cNvSpPr>
          <p:nvPr/>
        </p:nvSpPr>
        <p:spPr>
          <a:xfrm>
            <a:off x="4716016" y="2643758"/>
            <a:ext cx="4258815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Salam çeşitlerinden biri</a:t>
            </a:r>
            <a:r>
              <a:rPr kumimoji="0" lang="tr-T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normal dağılıma sahip olmadığı için parametrik olmayan istatistiksel yöntemler kullanılarak hesaplamalar yapılır.</a:t>
            </a:r>
            <a:endParaRPr kumimoji="0" lang="tr-T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95536" y="339502"/>
            <a:ext cx="4608512" cy="7920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sz="1100" dirty="0" smtClean="0">
                <a:latin typeface="Comic Sans MS" pitchFamily="66" charset="0"/>
              </a:rPr>
              <a:t> Tek örneklem testi olan işaret testi ve </a:t>
            </a:r>
            <a:r>
              <a:rPr lang="tr-TR" sz="1100" dirty="0" err="1" smtClean="0">
                <a:latin typeface="Comic Sans MS" pitchFamily="66" charset="0"/>
              </a:rPr>
              <a:t>wilcoxon</a:t>
            </a:r>
            <a:r>
              <a:rPr lang="tr-TR" sz="1100" dirty="0" smtClean="0">
                <a:latin typeface="Comic Sans MS" pitchFamily="66" charset="0"/>
              </a:rPr>
              <a:t> işaretli sıra sayıları testini uygulayabilmek için A salam çeşidine ait puanların ortalamasının 7’den büyük olduğu iddiası test edildi.</a:t>
            </a:r>
            <a:endParaRPr lang="tr-TR" sz="11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11510"/>
            <a:ext cx="24066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91630"/>
            <a:ext cx="388843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67694"/>
            <a:ext cx="4410130" cy="135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etin kutusu"/>
          <p:cNvSpPr txBox="1"/>
          <p:nvPr/>
        </p:nvSpPr>
        <p:spPr>
          <a:xfrm>
            <a:off x="395536" y="1203598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latin typeface="Comic Sans MS" pitchFamily="66" charset="0"/>
              </a:rPr>
              <a:t>İŞARET TESTİ;</a:t>
            </a:r>
            <a:endParaRPr lang="tr-TR" sz="900" dirty="0">
              <a:latin typeface="Comic Sans MS" pitchFamily="66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4572000" y="1779662"/>
            <a:ext cx="13003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latin typeface="Comic Sans MS" pitchFamily="66" charset="0"/>
              </a:rPr>
              <a:t>WİLCOXON TESTİ;</a:t>
            </a:r>
            <a:endParaRPr lang="tr-TR" sz="900" dirty="0">
              <a:latin typeface="Comic Sans MS" pitchFamily="66" charset="0"/>
            </a:endParaRPr>
          </a:p>
        </p:txBody>
      </p:sp>
      <p:sp>
        <p:nvSpPr>
          <p:cNvPr id="10" name="3 Metin Yer Tutucusu"/>
          <p:cNvSpPr txBox="1">
            <a:spLocks/>
          </p:cNvSpPr>
          <p:nvPr/>
        </p:nvSpPr>
        <p:spPr>
          <a:xfrm>
            <a:off x="467544" y="3867894"/>
            <a:ext cx="842493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Tek örneklem testlerinin</a:t>
            </a:r>
            <a:r>
              <a:rPr kumimoji="0" lang="tr-T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sonucunda bulunan p değerleri verilen anlamlılık düzeyinden büyük oldukları için yokluk hipotezi reddedilemeyip, uzmanların A salam çeşidine verdikleri </a:t>
            </a:r>
            <a:r>
              <a:rPr lang="tr-TR" sz="1100" dirty="0" smtClean="0">
                <a:latin typeface="Comic Sans MS" pitchFamily="66" charset="0"/>
              </a:rPr>
              <a:t>puanların ortalamasının %5 anlamlılık düzeyinde 7 </a:t>
            </a:r>
            <a:r>
              <a:rPr kumimoji="0" lang="tr-TR" sz="1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olduğu görüldü.</a:t>
            </a:r>
            <a:endParaRPr kumimoji="0" lang="tr-TR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7544" y="699542"/>
            <a:ext cx="4330823" cy="919360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İki bağımsız örneklem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testi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olan </a:t>
            </a:r>
            <a:r>
              <a:rPr lang="tr-TR" sz="1100" dirty="0" err="1" smtClean="0">
                <a:solidFill>
                  <a:prstClr val="black"/>
                </a:solidFill>
                <a:latin typeface="Comic Sans MS" pitchFamily="66" charset="0"/>
              </a:rPr>
              <a:t>Mann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tr-TR" sz="1100" dirty="0" err="1" smtClean="0">
                <a:solidFill>
                  <a:prstClr val="black"/>
                </a:solidFill>
                <a:latin typeface="Comic Sans MS" pitchFamily="66" charset="0"/>
              </a:rPr>
              <a:t>Whitney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testini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uygulayabilmek için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B ve D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salam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çeşitlerine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ait puanların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birbirlerinden farklı olduğu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iddiası test edildi.</a:t>
            </a:r>
          </a:p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39502"/>
            <a:ext cx="2712087" cy="149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7734"/>
            <a:ext cx="446449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395536" y="213970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latin typeface="Comic Sans MS" pitchFamily="66" charset="0"/>
              </a:rPr>
              <a:t>MANN-WHİTNEY TESTİ;</a:t>
            </a:r>
            <a:endParaRPr lang="tr-TR" sz="900" dirty="0">
              <a:latin typeface="Comic Sans MS" pitchFamily="66" charset="0"/>
            </a:endParaRPr>
          </a:p>
        </p:txBody>
      </p:sp>
      <p:sp>
        <p:nvSpPr>
          <p:cNvPr id="8" name="3 Metin Yer Tutucusu"/>
          <p:cNvSpPr txBox="1">
            <a:spLocks/>
          </p:cNvSpPr>
          <p:nvPr/>
        </p:nvSpPr>
        <p:spPr>
          <a:xfrm>
            <a:off x="5364088" y="2643758"/>
            <a:ext cx="3322711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err="1" smtClean="0">
                <a:latin typeface="Comic Sans MS" pitchFamily="66" charset="0"/>
              </a:rPr>
              <a:t>Mann</a:t>
            </a:r>
            <a:r>
              <a:rPr lang="tr-TR" sz="1100" dirty="0" smtClean="0">
                <a:latin typeface="Comic Sans MS" pitchFamily="66" charset="0"/>
              </a:rPr>
              <a:t>-</a:t>
            </a:r>
            <a:r>
              <a:rPr lang="tr-TR" sz="1100" dirty="0" err="1" smtClean="0">
                <a:latin typeface="Comic Sans MS" pitchFamily="66" charset="0"/>
              </a:rPr>
              <a:t>Whitney</a:t>
            </a:r>
            <a:r>
              <a:rPr lang="tr-TR" sz="1100" dirty="0" smtClean="0">
                <a:latin typeface="Comic Sans MS" pitchFamily="66" charset="0"/>
              </a:rPr>
              <a:t> testinin </a:t>
            </a:r>
            <a:r>
              <a:rPr lang="tr-TR" sz="1100" dirty="0" smtClean="0">
                <a:latin typeface="Comic Sans MS" pitchFamily="66" charset="0"/>
              </a:rPr>
              <a:t>sonucunda bulunan p </a:t>
            </a:r>
            <a:r>
              <a:rPr lang="tr-TR" sz="1100" dirty="0" smtClean="0">
                <a:latin typeface="Comic Sans MS" pitchFamily="66" charset="0"/>
              </a:rPr>
              <a:t>değeri </a:t>
            </a:r>
            <a:r>
              <a:rPr lang="tr-TR" sz="1100" dirty="0" smtClean="0">
                <a:latin typeface="Comic Sans MS" pitchFamily="66" charset="0"/>
              </a:rPr>
              <a:t>verilen anlamlılık düzeyinden büyük </a:t>
            </a:r>
            <a:r>
              <a:rPr lang="tr-TR" sz="1100" dirty="0" smtClean="0">
                <a:latin typeface="Comic Sans MS" pitchFamily="66" charset="0"/>
              </a:rPr>
              <a:t>olduğu </a:t>
            </a:r>
            <a:r>
              <a:rPr lang="tr-TR" sz="1100" dirty="0" smtClean="0">
                <a:latin typeface="Comic Sans MS" pitchFamily="66" charset="0"/>
              </a:rPr>
              <a:t>için yokluk hipotezi reddedilemeyip, uzmanların </a:t>
            </a:r>
            <a:r>
              <a:rPr lang="tr-TR" sz="1100" dirty="0" smtClean="0">
                <a:latin typeface="Comic Sans MS" pitchFamily="66" charset="0"/>
              </a:rPr>
              <a:t>B ve D </a:t>
            </a:r>
            <a:r>
              <a:rPr lang="tr-TR" sz="1100" dirty="0" smtClean="0">
                <a:latin typeface="Comic Sans MS" pitchFamily="66" charset="0"/>
              </a:rPr>
              <a:t>salam </a:t>
            </a:r>
            <a:r>
              <a:rPr lang="tr-TR" sz="1100" dirty="0" smtClean="0">
                <a:latin typeface="Comic Sans MS" pitchFamily="66" charset="0"/>
              </a:rPr>
              <a:t>çeşitlerine </a:t>
            </a:r>
            <a:r>
              <a:rPr lang="tr-TR" sz="1100" dirty="0" smtClean="0">
                <a:latin typeface="Comic Sans MS" pitchFamily="66" charset="0"/>
              </a:rPr>
              <a:t>verdikleri puanların </a:t>
            </a:r>
            <a:r>
              <a:rPr lang="tr-TR" sz="1100" dirty="0" smtClean="0">
                <a:latin typeface="Comic Sans MS" pitchFamily="66" charset="0"/>
              </a:rPr>
              <a:t>arasında </a:t>
            </a:r>
            <a:r>
              <a:rPr lang="tr-TR" sz="1100" dirty="0" smtClean="0">
                <a:latin typeface="Comic Sans MS" pitchFamily="66" charset="0"/>
              </a:rPr>
              <a:t>%5 anlamlılık düzeyinde </a:t>
            </a:r>
            <a:r>
              <a:rPr lang="tr-TR" sz="1100" dirty="0" smtClean="0">
                <a:latin typeface="Comic Sans MS" pitchFamily="66" charset="0"/>
              </a:rPr>
              <a:t>fark olmadığı görüldü.</a:t>
            </a:r>
            <a:endParaRPr lang="tr-TR" sz="1100" dirty="0" smtClean="0"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95536" y="699542"/>
            <a:ext cx="4114799" cy="93610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K bağımsız örneklem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testi olan </a:t>
            </a:r>
            <a:r>
              <a:rPr lang="tr-TR" sz="1100" dirty="0" err="1" smtClean="0">
                <a:solidFill>
                  <a:prstClr val="black"/>
                </a:solidFill>
                <a:latin typeface="Comic Sans MS" pitchFamily="66" charset="0"/>
              </a:rPr>
              <a:t>Kruskal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tr-TR" sz="1100" dirty="0" err="1" smtClean="0">
                <a:solidFill>
                  <a:prstClr val="black"/>
                </a:solidFill>
                <a:latin typeface="Comic Sans MS" pitchFamily="66" charset="0"/>
              </a:rPr>
              <a:t>Wallis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testini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uygulayabilmek için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bütün salam çeşitlerine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ait puanların birbirlerinden farklı olduğu iddiası test edildi.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5486"/>
            <a:ext cx="40703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23678"/>
            <a:ext cx="4165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6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643758"/>
            <a:ext cx="3843157" cy="151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etin kutusu"/>
          <p:cNvSpPr txBox="1"/>
          <p:nvPr/>
        </p:nvSpPr>
        <p:spPr>
          <a:xfrm>
            <a:off x="251520" y="2283718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latin typeface="Comic Sans MS" pitchFamily="66" charset="0"/>
              </a:rPr>
              <a:t>KRUSKAL-WALLİS TESTİ;</a:t>
            </a:r>
            <a:endParaRPr lang="tr-TR" sz="900" dirty="0">
              <a:latin typeface="Comic Sans MS" pitchFamily="66" charset="0"/>
            </a:endParaRPr>
          </a:p>
        </p:txBody>
      </p:sp>
      <p:sp>
        <p:nvSpPr>
          <p:cNvPr id="9" name="3 Metin Yer Tutucusu"/>
          <p:cNvSpPr txBox="1">
            <a:spLocks/>
          </p:cNvSpPr>
          <p:nvPr/>
        </p:nvSpPr>
        <p:spPr>
          <a:xfrm>
            <a:off x="4932040" y="3075806"/>
            <a:ext cx="3322711" cy="146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err="1" smtClean="0">
                <a:latin typeface="Comic Sans MS" pitchFamily="66" charset="0"/>
              </a:rPr>
              <a:t>Kruskal</a:t>
            </a:r>
            <a:r>
              <a:rPr lang="tr-TR" sz="1100" dirty="0" smtClean="0">
                <a:latin typeface="Comic Sans MS" pitchFamily="66" charset="0"/>
              </a:rPr>
              <a:t>-</a:t>
            </a:r>
            <a:r>
              <a:rPr lang="tr-TR" sz="1100" dirty="0" err="1" smtClean="0">
                <a:latin typeface="Comic Sans MS" pitchFamily="66" charset="0"/>
              </a:rPr>
              <a:t>Wallis</a:t>
            </a:r>
            <a:r>
              <a:rPr lang="tr-TR" sz="1100" dirty="0" smtClean="0">
                <a:latin typeface="Comic Sans MS" pitchFamily="66" charset="0"/>
              </a:rPr>
              <a:t> testinin </a:t>
            </a:r>
            <a:r>
              <a:rPr lang="tr-TR" sz="1100" dirty="0" smtClean="0">
                <a:latin typeface="Comic Sans MS" pitchFamily="66" charset="0"/>
              </a:rPr>
              <a:t>sonucunda bulunan p </a:t>
            </a:r>
            <a:r>
              <a:rPr lang="tr-TR" sz="1100" dirty="0" smtClean="0">
                <a:latin typeface="Comic Sans MS" pitchFamily="66" charset="0"/>
              </a:rPr>
              <a:t>değeri </a:t>
            </a:r>
            <a:r>
              <a:rPr lang="tr-TR" sz="1100" dirty="0" smtClean="0">
                <a:latin typeface="Comic Sans MS" pitchFamily="66" charset="0"/>
              </a:rPr>
              <a:t>verilen anlamlılık düzeyinden </a:t>
            </a:r>
            <a:r>
              <a:rPr lang="tr-TR" sz="1100" dirty="0" smtClean="0">
                <a:latin typeface="Comic Sans MS" pitchFamily="66" charset="0"/>
              </a:rPr>
              <a:t>küçük olduğu </a:t>
            </a:r>
            <a:r>
              <a:rPr lang="tr-TR" sz="1100" dirty="0" smtClean="0">
                <a:latin typeface="Comic Sans MS" pitchFamily="66" charset="0"/>
              </a:rPr>
              <a:t>için yokluk hipotezi </a:t>
            </a:r>
            <a:r>
              <a:rPr lang="tr-TR" sz="1100" dirty="0" smtClean="0">
                <a:latin typeface="Comic Sans MS" pitchFamily="66" charset="0"/>
              </a:rPr>
              <a:t>reddedilip, </a:t>
            </a:r>
            <a:r>
              <a:rPr lang="tr-TR" sz="1100" dirty="0" smtClean="0">
                <a:latin typeface="Comic Sans MS" pitchFamily="66" charset="0"/>
              </a:rPr>
              <a:t>uzmanların </a:t>
            </a:r>
            <a:r>
              <a:rPr lang="tr-TR" sz="1100" dirty="0" smtClean="0">
                <a:latin typeface="Comic Sans MS" pitchFamily="66" charset="0"/>
              </a:rPr>
              <a:t>farklı salam çeşitlerine </a:t>
            </a:r>
            <a:r>
              <a:rPr lang="tr-TR" sz="1100" dirty="0" smtClean="0">
                <a:latin typeface="Comic Sans MS" pitchFamily="66" charset="0"/>
              </a:rPr>
              <a:t>verdikleri puanların </a:t>
            </a:r>
            <a:r>
              <a:rPr lang="tr-TR" sz="1100" dirty="0" smtClean="0">
                <a:latin typeface="Comic Sans MS" pitchFamily="66" charset="0"/>
              </a:rPr>
              <a:t>arasında </a:t>
            </a:r>
            <a:r>
              <a:rPr lang="tr-TR" sz="1100" dirty="0" smtClean="0">
                <a:latin typeface="Comic Sans MS" pitchFamily="66" charset="0"/>
              </a:rPr>
              <a:t>%5 anlamlılık düzeyinde </a:t>
            </a:r>
            <a:r>
              <a:rPr lang="tr-TR" sz="1100" dirty="0" smtClean="0">
                <a:latin typeface="Comic Sans MS" pitchFamily="66" charset="0"/>
              </a:rPr>
              <a:t>farklılık olduğu görüldü.</a:t>
            </a:r>
            <a:endParaRPr lang="tr-TR" sz="1100" dirty="0" smtClean="0"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7544" y="339502"/>
            <a:ext cx="3826767" cy="1063376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 </a:t>
            </a:r>
            <a:r>
              <a:rPr lang="tr-TR" sz="1100" dirty="0" smtClean="0">
                <a:latin typeface="Comic Sans MS" pitchFamily="66" charset="0"/>
              </a:rPr>
              <a:t>Salam çeşitleri arasında hangi salam çeşidinin farklılık yarattığını bulmak için post-hoc testlerinden </a:t>
            </a:r>
            <a:r>
              <a:rPr lang="tr-TR" sz="1100" dirty="0" err="1" smtClean="0">
                <a:latin typeface="Comic Sans MS" pitchFamily="66" charset="0"/>
              </a:rPr>
              <a:t>Dunn</a:t>
            </a:r>
            <a:r>
              <a:rPr lang="tr-TR" sz="1100" dirty="0" smtClean="0">
                <a:latin typeface="Comic Sans MS" pitchFamily="66" charset="0"/>
              </a:rPr>
              <a:t> testi uygulandı.</a:t>
            </a:r>
            <a:endParaRPr lang="tr-TR" sz="1100" dirty="0"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95686"/>
            <a:ext cx="2616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7494"/>
            <a:ext cx="40703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7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635646"/>
            <a:ext cx="1944216" cy="21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923678"/>
            <a:ext cx="2736304" cy="279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etin kutusu"/>
          <p:cNvSpPr txBox="1"/>
          <p:nvPr/>
        </p:nvSpPr>
        <p:spPr>
          <a:xfrm>
            <a:off x="539552" y="1347614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latin typeface="Comic Sans MS" pitchFamily="66" charset="0"/>
              </a:rPr>
              <a:t>DUNN TESTİ;</a:t>
            </a:r>
            <a:endParaRPr lang="tr-TR" sz="900" dirty="0">
              <a:latin typeface="Comic Sans MS" pitchFamily="66" charset="0"/>
            </a:endParaRPr>
          </a:p>
        </p:txBody>
      </p:sp>
      <p:sp>
        <p:nvSpPr>
          <p:cNvPr id="11" name="3 Metin Yer Tutucusu"/>
          <p:cNvSpPr txBox="1">
            <a:spLocks/>
          </p:cNvSpPr>
          <p:nvPr/>
        </p:nvSpPr>
        <p:spPr>
          <a:xfrm>
            <a:off x="4788024" y="3291830"/>
            <a:ext cx="396044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tr-T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err="1" smtClean="0">
                <a:latin typeface="Comic Sans MS" pitchFamily="66" charset="0"/>
              </a:rPr>
              <a:t>Dunn</a:t>
            </a:r>
            <a:r>
              <a:rPr lang="tr-TR" sz="1100" dirty="0" smtClean="0">
                <a:latin typeface="Comic Sans MS" pitchFamily="66" charset="0"/>
              </a:rPr>
              <a:t> testinin </a:t>
            </a:r>
            <a:r>
              <a:rPr lang="tr-TR" sz="1100" dirty="0" smtClean="0">
                <a:latin typeface="Comic Sans MS" pitchFamily="66" charset="0"/>
              </a:rPr>
              <a:t>sonucunda </a:t>
            </a:r>
            <a:r>
              <a:rPr lang="tr-TR" sz="1100" dirty="0" smtClean="0">
                <a:latin typeface="Comic Sans MS" pitchFamily="66" charset="0"/>
              </a:rPr>
              <a:t>A-C</a:t>
            </a: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smtClean="0">
                <a:latin typeface="Comic Sans MS" pitchFamily="66" charset="0"/>
              </a:rPr>
              <a:t>ve B-C salam çeşitlerine ait p değerleri </a:t>
            </a:r>
            <a:r>
              <a:rPr lang="tr-TR" sz="1100" dirty="0" smtClean="0">
                <a:latin typeface="Comic Sans MS" pitchFamily="66" charset="0"/>
              </a:rPr>
              <a:t>verilen anlamlılık düzeyinden </a:t>
            </a:r>
            <a:r>
              <a:rPr lang="tr-TR" sz="1100" dirty="0" smtClean="0">
                <a:latin typeface="Comic Sans MS" pitchFamily="66" charset="0"/>
              </a:rPr>
              <a:t>küçük olduğu </a:t>
            </a:r>
            <a:r>
              <a:rPr lang="tr-TR" sz="1100" dirty="0" smtClean="0">
                <a:latin typeface="Comic Sans MS" pitchFamily="66" charset="0"/>
              </a:rPr>
              <a:t>için yokluk hipotezi </a:t>
            </a:r>
            <a:r>
              <a:rPr lang="tr-TR" sz="1100" dirty="0" smtClean="0">
                <a:latin typeface="Comic Sans MS" pitchFamily="66" charset="0"/>
              </a:rPr>
              <a:t>reddedilip, bu arasında </a:t>
            </a:r>
            <a:r>
              <a:rPr lang="tr-TR" sz="1100" dirty="0" smtClean="0">
                <a:latin typeface="Comic Sans MS" pitchFamily="66" charset="0"/>
              </a:rPr>
              <a:t>%5 anlamlılık düzeyinde </a:t>
            </a:r>
            <a:r>
              <a:rPr lang="tr-TR" sz="1100" dirty="0" smtClean="0">
                <a:latin typeface="Comic Sans MS" pitchFamily="66" charset="0"/>
              </a:rPr>
              <a:t>farklılık olduğu görüldü.</a:t>
            </a:r>
            <a:endParaRPr lang="tr-TR" sz="1100" dirty="0" smtClean="0"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724128" y="411511"/>
            <a:ext cx="3024336" cy="2232248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Budama yöntemlerine ait kavun ağırlıklarının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dağılımı ile normal dağılım arasında fark olup olmadığını test etmek için bütün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budama yöntemlerinin ağırlık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verilerine </a:t>
            </a:r>
            <a:r>
              <a:rPr lang="tr-TR" sz="1100" dirty="0" err="1" smtClean="0">
                <a:solidFill>
                  <a:prstClr val="black"/>
                </a:solidFill>
                <a:latin typeface="Comic Sans MS" pitchFamily="66" charset="0"/>
              </a:rPr>
              <a:t>shapiro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tr-TR" sz="1100" dirty="0" err="1" smtClean="0">
                <a:solidFill>
                  <a:prstClr val="black"/>
                </a:solidFill>
                <a:latin typeface="Comic Sans MS" pitchFamily="66" charset="0"/>
              </a:rPr>
              <a:t>wilk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testi uygulandı ve testlerin sonucunda sadece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D budama yöntemine ait ağırlıkların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p değeri istenilen anlamlılık düzeyinden küçük olduğu için yokluk hipotezi reddedilip, verilerin %5 anlamlılık düzeyinde normal dağılıma sahip olmadığı görüldü. </a:t>
            </a:r>
          </a:p>
          <a:p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9502"/>
            <a:ext cx="43688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99742"/>
            <a:ext cx="47752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6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435846"/>
            <a:ext cx="446449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Dikdörtgen"/>
          <p:cNvSpPr/>
          <p:nvPr/>
        </p:nvSpPr>
        <p:spPr>
          <a:xfrm>
            <a:off x="5687616" y="2859782"/>
            <a:ext cx="31328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tr-TR" sz="1100" dirty="0" smtClean="0">
                <a:latin typeface="Comic Sans MS" pitchFamily="66" charset="0"/>
              </a:rPr>
              <a:t> Budama yöntemlerinden </a:t>
            </a:r>
            <a:r>
              <a:rPr lang="tr-TR" sz="1100" dirty="0" smtClean="0">
                <a:latin typeface="Comic Sans MS" pitchFamily="66" charset="0"/>
              </a:rPr>
              <a:t>biri normal dağılıma sahip olmadığı için parametrik olmayan istatistiksel yöntemler kullanılarak hesaplamalar yapılır.</a:t>
            </a:r>
            <a:endParaRPr lang="tr-TR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7544" y="627534"/>
            <a:ext cx="3466727" cy="99136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İki bağımlı örneklem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testi olan </a:t>
            </a:r>
            <a:r>
              <a:rPr lang="tr-TR" sz="1100" dirty="0" err="1" smtClean="0">
                <a:latin typeface="Comic Sans MS" pitchFamily="66" charset="0"/>
              </a:rPr>
              <a:t>wilcoxon</a:t>
            </a:r>
            <a:r>
              <a:rPr lang="tr-TR" sz="1100" dirty="0" smtClean="0">
                <a:latin typeface="Comic Sans MS" pitchFamily="66" charset="0"/>
              </a:rPr>
              <a:t> işaretli </a:t>
            </a:r>
            <a:r>
              <a:rPr lang="tr-TR" sz="1100" dirty="0" smtClean="0">
                <a:latin typeface="Comic Sans MS" pitchFamily="66" charset="0"/>
              </a:rPr>
              <a:t>sıra sayıları testini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uygulayabilmek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için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A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ve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C budama yöntemlerine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ait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ağırlık farklarının birbirlerinden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farklı olduğu iddiası test edildi.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11510"/>
            <a:ext cx="27622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2427735"/>
            <a:ext cx="46805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179512" y="2139702"/>
            <a:ext cx="13003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latin typeface="Comic Sans MS" pitchFamily="66" charset="0"/>
              </a:rPr>
              <a:t>WİLCOXON TESTİ;</a:t>
            </a:r>
            <a:endParaRPr lang="tr-TR" sz="900" dirty="0">
              <a:latin typeface="Comic Sans MS" pitchFamily="66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436096" y="2571750"/>
            <a:ext cx="34563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err="1" smtClean="0">
                <a:latin typeface="Comic Sans MS" pitchFamily="66" charset="0"/>
              </a:rPr>
              <a:t>Wilcoxon</a:t>
            </a:r>
            <a:r>
              <a:rPr lang="tr-TR" sz="1100" dirty="0" smtClean="0">
                <a:latin typeface="Comic Sans MS" pitchFamily="66" charset="0"/>
              </a:rPr>
              <a:t> işaretli sıra sayıları </a:t>
            </a:r>
            <a:r>
              <a:rPr lang="tr-TR" sz="1100" dirty="0" smtClean="0">
                <a:latin typeface="Comic Sans MS" pitchFamily="66" charset="0"/>
              </a:rPr>
              <a:t>testinin sonucunda bulunan p değeri verilen anlamlılık düzeyinden büyük olduğu için yokluk hipotezi reddedilemeyip, A</a:t>
            </a: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smtClean="0">
                <a:latin typeface="Comic Sans MS" pitchFamily="66" charset="0"/>
              </a:rPr>
              <a:t>ve </a:t>
            </a:r>
            <a:r>
              <a:rPr lang="tr-TR" sz="1100" dirty="0" smtClean="0">
                <a:latin typeface="Comic Sans MS" pitchFamily="66" charset="0"/>
              </a:rPr>
              <a:t>C budama yöntemlerinin ağırlık verileri </a:t>
            </a:r>
            <a:r>
              <a:rPr lang="tr-TR" sz="1100" dirty="0" smtClean="0">
                <a:latin typeface="Comic Sans MS" pitchFamily="66" charset="0"/>
              </a:rPr>
              <a:t>arasında %5 anlamlılık düzeyinde fark olmadığı görüldü.</a:t>
            </a:r>
            <a:endParaRPr lang="tr-TR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7544" y="483518"/>
            <a:ext cx="3466727" cy="1279400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K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bağımlı örneklem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testi olan </a:t>
            </a:r>
            <a:r>
              <a:rPr lang="tr-TR" sz="1100" dirty="0" err="1" smtClean="0">
                <a:solidFill>
                  <a:prstClr val="black"/>
                </a:solidFill>
                <a:latin typeface="Comic Sans MS" pitchFamily="66" charset="0"/>
              </a:rPr>
              <a:t>Friedman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 testini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uygulayabilmek için bütün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budama yöntemlerine ait ağırlıkların birbirlerinden </a:t>
            </a:r>
            <a:r>
              <a:rPr lang="tr-TR" sz="1100" dirty="0" smtClean="0">
                <a:solidFill>
                  <a:prstClr val="black"/>
                </a:solidFill>
                <a:latin typeface="Comic Sans MS" pitchFamily="66" charset="0"/>
              </a:rPr>
              <a:t>farklı olduğu iddiası test edildi.</a:t>
            </a:r>
            <a:endParaRPr lang="tr-TR" dirty="0" smtClean="0">
              <a:solidFill>
                <a:prstClr val="black"/>
              </a:solidFill>
            </a:endParaRPr>
          </a:p>
          <a:p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3478"/>
            <a:ext cx="40894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83718"/>
            <a:ext cx="4148247" cy="187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251520" y="2067694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latin typeface="Comic Sans MS" pitchFamily="66" charset="0"/>
              </a:rPr>
              <a:t>FRİEDMAN TESTİ;</a:t>
            </a:r>
            <a:endParaRPr lang="tr-TR" sz="900" dirty="0">
              <a:latin typeface="Comic Sans MS" pitchFamily="66" charset="0"/>
            </a:endParaRPr>
          </a:p>
        </p:txBody>
      </p:sp>
      <p:sp>
        <p:nvSpPr>
          <p:cNvPr id="8" name="3 Metin Yer Tutucusu"/>
          <p:cNvSpPr txBox="1">
            <a:spLocks/>
          </p:cNvSpPr>
          <p:nvPr/>
        </p:nvSpPr>
        <p:spPr>
          <a:xfrm>
            <a:off x="4932040" y="2715766"/>
            <a:ext cx="3322711" cy="146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lang="tr-TR" sz="1100" dirty="0" smtClean="0">
                <a:latin typeface="Comic Sans MS" pitchFamily="66" charset="0"/>
              </a:rPr>
              <a:t> </a:t>
            </a:r>
            <a:r>
              <a:rPr lang="tr-TR" sz="1100" dirty="0" err="1" smtClean="0">
                <a:latin typeface="Comic Sans MS" pitchFamily="66" charset="0"/>
              </a:rPr>
              <a:t>Friedman</a:t>
            </a:r>
            <a:r>
              <a:rPr lang="tr-TR" sz="1100" dirty="0" smtClean="0">
                <a:latin typeface="Comic Sans MS" pitchFamily="66" charset="0"/>
              </a:rPr>
              <a:t> testinin </a:t>
            </a:r>
            <a:r>
              <a:rPr lang="tr-TR" sz="1100" dirty="0" smtClean="0">
                <a:latin typeface="Comic Sans MS" pitchFamily="66" charset="0"/>
              </a:rPr>
              <a:t>sonucunda bulunan p </a:t>
            </a:r>
            <a:r>
              <a:rPr lang="tr-TR" sz="1100" dirty="0" smtClean="0">
                <a:latin typeface="Comic Sans MS" pitchFamily="66" charset="0"/>
              </a:rPr>
              <a:t>değeri </a:t>
            </a:r>
            <a:r>
              <a:rPr lang="tr-TR" sz="1100" dirty="0" smtClean="0">
                <a:latin typeface="Comic Sans MS" pitchFamily="66" charset="0"/>
              </a:rPr>
              <a:t>verilen anlamlılık düzeyinden </a:t>
            </a:r>
            <a:r>
              <a:rPr lang="tr-TR" sz="1100" dirty="0" smtClean="0">
                <a:latin typeface="Comic Sans MS" pitchFamily="66" charset="0"/>
              </a:rPr>
              <a:t>küçük olduğu </a:t>
            </a:r>
            <a:r>
              <a:rPr lang="tr-TR" sz="1100" dirty="0" smtClean="0">
                <a:latin typeface="Comic Sans MS" pitchFamily="66" charset="0"/>
              </a:rPr>
              <a:t>için yokluk hipotezi </a:t>
            </a:r>
            <a:r>
              <a:rPr lang="tr-TR" sz="1100" dirty="0" smtClean="0">
                <a:latin typeface="Comic Sans MS" pitchFamily="66" charset="0"/>
              </a:rPr>
              <a:t>reddedilip, farklı budama yöntemlerine ait ağırlıkların arasında </a:t>
            </a:r>
            <a:r>
              <a:rPr lang="tr-TR" sz="1100" dirty="0" smtClean="0">
                <a:latin typeface="Comic Sans MS" pitchFamily="66" charset="0"/>
              </a:rPr>
              <a:t>%5 anlamlılık düzeyinde </a:t>
            </a:r>
            <a:r>
              <a:rPr lang="tr-TR" sz="1100" dirty="0" smtClean="0">
                <a:latin typeface="Comic Sans MS" pitchFamily="66" charset="0"/>
              </a:rPr>
              <a:t>farklılık olduğu görüldü.</a:t>
            </a:r>
            <a:endParaRPr lang="tr-TR" sz="1100" dirty="0" smtClean="0"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578</Words>
  <Application>Microsoft Office PowerPoint</Application>
  <PresentationFormat>Ekran Gösterisi (16:9)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PARAMETRİK OLMAYAN İSTATİSTİKSEL YÖNTEMLER ÖDEVİ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PARAMETRİK OLMAYAN İSTATİSTİKSEL YÖNTEMLER ÖDEVİ</dc:title>
  <dc:creator>Yaren</dc:creator>
  <cp:lastModifiedBy>Yaren</cp:lastModifiedBy>
  <cp:revision>19</cp:revision>
  <dcterms:created xsi:type="dcterms:W3CDTF">2022-12-19T09:25:09Z</dcterms:created>
  <dcterms:modified xsi:type="dcterms:W3CDTF">2023-01-02T14:13:30Z</dcterms:modified>
</cp:coreProperties>
</file>