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F9A23-069E-8D20-4CFA-5EE52BAF6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8CE132D-4553-DB07-5268-E6D86E7F8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27FD89A-B77A-9B5D-9E94-1E43568C07EB}"/>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5" name="Footer Placeholder 4">
            <a:extLst>
              <a:ext uri="{FF2B5EF4-FFF2-40B4-BE49-F238E27FC236}">
                <a16:creationId xmlns:a16="http://schemas.microsoft.com/office/drawing/2014/main" xmlns="" id="{D3478516-375E-0AAB-CEF7-56A9DCFF3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48F030-2239-A62A-829B-D1450A866AA3}"/>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301383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7AF57-5177-0F04-3C1F-9606F32178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EC509C-5AC8-33C6-1271-D351E4449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3FAF8E-C690-0736-9979-B2ED7C65800B}"/>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5" name="Footer Placeholder 4">
            <a:extLst>
              <a:ext uri="{FF2B5EF4-FFF2-40B4-BE49-F238E27FC236}">
                <a16:creationId xmlns:a16="http://schemas.microsoft.com/office/drawing/2014/main" xmlns="" id="{B6505756-62F2-6A47-BC42-2A239F54E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63171C7-4EE0-9E25-AF1E-26408256A804}"/>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406458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D7C225-04AE-8AAD-20D3-2725C6CD9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7A33FA-B8BC-CD40-380D-07643CFDE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29F387-6C2E-FB98-4870-C722EAF63408}"/>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5" name="Footer Placeholder 4">
            <a:extLst>
              <a:ext uri="{FF2B5EF4-FFF2-40B4-BE49-F238E27FC236}">
                <a16:creationId xmlns:a16="http://schemas.microsoft.com/office/drawing/2014/main" xmlns="" id="{8D4C46DE-C8AE-260B-5862-DBB0308AB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69D8DA-52EF-A5E8-D2F3-68DFE5875930}"/>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1470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2E2FD-8D4E-44C8-1FB7-D693FF110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E05A39-3732-C12B-7B7D-C45B3CD96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93479B-EE2E-B544-1F5B-1B8D5E3071A8}"/>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5" name="Footer Placeholder 4">
            <a:extLst>
              <a:ext uri="{FF2B5EF4-FFF2-40B4-BE49-F238E27FC236}">
                <a16:creationId xmlns:a16="http://schemas.microsoft.com/office/drawing/2014/main" xmlns="" id="{09E79C3F-C124-0C59-230E-296A244EE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1CC5C9-BE84-8CE0-D967-8268B7A492C9}"/>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26632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AA708-2494-3F51-4B28-BD17CAF8B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27C63A1-5223-C879-37AF-3D82CD38C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D4C6512-3AAC-A141-7CAA-C9B9DDD56569}"/>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5" name="Footer Placeholder 4">
            <a:extLst>
              <a:ext uri="{FF2B5EF4-FFF2-40B4-BE49-F238E27FC236}">
                <a16:creationId xmlns:a16="http://schemas.microsoft.com/office/drawing/2014/main" xmlns="" id="{39ADD388-D3D2-DF94-3530-92EC9E79B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E4361E-1B00-161A-FE64-1A93CCD40747}"/>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82743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1DEEFE-0577-CEFB-191A-E1ABCF34FC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1D3560A-6C71-84D5-BAB2-35502CB71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852A067-43FF-99A1-71DA-EB3526C94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C19F30E-E270-BD0C-6F3F-F189DD462B18}"/>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6" name="Footer Placeholder 5">
            <a:extLst>
              <a:ext uri="{FF2B5EF4-FFF2-40B4-BE49-F238E27FC236}">
                <a16:creationId xmlns:a16="http://schemas.microsoft.com/office/drawing/2014/main" xmlns="" id="{E1FC46FB-4922-8526-D54D-E38569DEA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E884F5-0B24-A92F-6421-A968F11E6F0B}"/>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225359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A5FD2-84AE-6282-1F47-BB2EC4B615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AD1D506-D58A-2315-E9D9-58220E235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CED28B-5646-F264-DC56-88E8BAB3C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F245877-3630-8FAB-EF79-8B93A3BE4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3F683DB-4AB1-13EA-CD5F-916480D859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6F5F6CC-C450-A12B-DF85-4F4120CCE58A}"/>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8" name="Footer Placeholder 7">
            <a:extLst>
              <a:ext uri="{FF2B5EF4-FFF2-40B4-BE49-F238E27FC236}">
                <a16:creationId xmlns:a16="http://schemas.microsoft.com/office/drawing/2014/main" xmlns="" id="{EE213EBC-C7A0-345A-C32B-D97CEAAF30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D1B3F63-442D-ADD7-F2ED-F683D2FA1A28}"/>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346970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FF91-4637-216A-84C8-469BD000AF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EA4679A-F2C8-4C1B-C3B2-B2338AE2FBFB}"/>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4" name="Footer Placeholder 3">
            <a:extLst>
              <a:ext uri="{FF2B5EF4-FFF2-40B4-BE49-F238E27FC236}">
                <a16:creationId xmlns:a16="http://schemas.microsoft.com/office/drawing/2014/main" xmlns="" id="{5F4E73B1-30AE-7FB7-CAC0-B3A698DC81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B92C471-E853-F5DB-23CE-B7AF6E1AEF5E}"/>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241669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1F7AAC-FD2F-00F8-28A5-A06637195462}"/>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3" name="Footer Placeholder 2">
            <a:extLst>
              <a:ext uri="{FF2B5EF4-FFF2-40B4-BE49-F238E27FC236}">
                <a16:creationId xmlns:a16="http://schemas.microsoft.com/office/drawing/2014/main" xmlns="" id="{D71506E7-0E63-CB63-518E-674BEA2A8C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7A13A49-D037-8678-A2E8-0C65C52D904D}"/>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95984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EFC54-F2CE-635D-D6F1-75AC8B5BA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F0CED6-12EB-41D8-735F-7C15987D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E97E9AF-C519-0612-8694-135F4D75B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DB7F4DF-C17B-E920-C4C0-B54F50A91C97}"/>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6" name="Footer Placeholder 5">
            <a:extLst>
              <a:ext uri="{FF2B5EF4-FFF2-40B4-BE49-F238E27FC236}">
                <a16:creationId xmlns:a16="http://schemas.microsoft.com/office/drawing/2014/main" xmlns="" id="{F8C9C7C8-2574-489C-4800-3A515B9E8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8D2FA4C-6B3A-1997-AD84-AC31790E81D2}"/>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240529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51900-C12A-9A02-095B-290AE2B90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F4ABC56-E670-1EA5-A37B-2FF4AEE7F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F7A748C-B9EE-C653-3565-329E8B78D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6A19EF5-AA73-F932-E6A9-2BF45CA5080C}"/>
              </a:ext>
            </a:extLst>
          </p:cNvPr>
          <p:cNvSpPr>
            <a:spLocks noGrp="1"/>
          </p:cNvSpPr>
          <p:nvPr>
            <p:ph type="dt" sz="half" idx="10"/>
          </p:nvPr>
        </p:nvSpPr>
        <p:spPr/>
        <p:txBody>
          <a:bodyPr/>
          <a:lstStyle/>
          <a:p>
            <a:fld id="{D8D1482C-DD06-4128-B0B6-E183AE932D2A}" type="datetimeFigureOut">
              <a:rPr lang="en-IN" smtClean="0"/>
              <a:t>06-03-2024</a:t>
            </a:fld>
            <a:endParaRPr lang="en-IN"/>
          </a:p>
        </p:txBody>
      </p:sp>
      <p:sp>
        <p:nvSpPr>
          <p:cNvPr id="6" name="Footer Placeholder 5">
            <a:extLst>
              <a:ext uri="{FF2B5EF4-FFF2-40B4-BE49-F238E27FC236}">
                <a16:creationId xmlns:a16="http://schemas.microsoft.com/office/drawing/2014/main" xmlns="" id="{60652646-FA25-F903-C439-ED4BC5DBE3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0586305-6E23-C7A2-7536-DE382221E44A}"/>
              </a:ext>
            </a:extLst>
          </p:cNvPr>
          <p:cNvSpPr>
            <a:spLocks noGrp="1"/>
          </p:cNvSpPr>
          <p:nvPr>
            <p:ph type="sldNum" sz="quarter" idx="12"/>
          </p:nvPr>
        </p:nvSpPr>
        <p:spPr/>
        <p:txBody>
          <a:bodyPr/>
          <a:lstStyle/>
          <a:p>
            <a:fld id="{5C83C019-3C68-49B3-A7F7-D832CED6DD3B}" type="slidenum">
              <a:rPr lang="en-IN" smtClean="0"/>
              <a:t>‹#›</a:t>
            </a:fld>
            <a:endParaRPr lang="en-IN"/>
          </a:p>
        </p:txBody>
      </p:sp>
    </p:spTree>
    <p:extLst>
      <p:ext uri="{BB962C8B-B14F-4D97-AF65-F5344CB8AC3E}">
        <p14:creationId xmlns:p14="http://schemas.microsoft.com/office/powerpoint/2010/main" val="141667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F9C811F-F362-BF0E-D947-402574B3E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C853E69-1D34-46C6-508D-A935D2A5B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D054A1-10F6-24E6-A21D-4B647692B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1482C-DD06-4128-B0B6-E183AE932D2A}" type="datetimeFigureOut">
              <a:rPr lang="en-IN" smtClean="0"/>
              <a:t>06-03-2024</a:t>
            </a:fld>
            <a:endParaRPr lang="en-IN"/>
          </a:p>
        </p:txBody>
      </p:sp>
      <p:sp>
        <p:nvSpPr>
          <p:cNvPr id="5" name="Footer Placeholder 4">
            <a:extLst>
              <a:ext uri="{FF2B5EF4-FFF2-40B4-BE49-F238E27FC236}">
                <a16:creationId xmlns:a16="http://schemas.microsoft.com/office/drawing/2014/main" xmlns="" id="{57875E98-DB62-1788-C225-0694ED05D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8674D6A-A39B-8793-AD40-5805FC84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3C019-3C68-49B3-A7F7-D832CED6DD3B}" type="slidenum">
              <a:rPr lang="en-IN" smtClean="0"/>
              <a:t>‹#›</a:t>
            </a:fld>
            <a:endParaRPr lang="en-IN"/>
          </a:p>
        </p:txBody>
      </p:sp>
    </p:spTree>
    <p:extLst>
      <p:ext uri="{BB962C8B-B14F-4D97-AF65-F5344CB8AC3E}">
        <p14:creationId xmlns:p14="http://schemas.microsoft.com/office/powerpoint/2010/main" val="275800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A6352-CCF5-0661-91C0-5FEB002D6E42}"/>
              </a:ext>
            </a:extLst>
          </p:cNvPr>
          <p:cNvSpPr>
            <a:spLocks noGrp="1"/>
          </p:cNvSpPr>
          <p:nvPr>
            <p:ph type="ctrTitle"/>
          </p:nvPr>
        </p:nvSpPr>
        <p:spPr>
          <a:xfrm>
            <a:off x="1524000" y="83976"/>
            <a:ext cx="9144000" cy="755779"/>
          </a:xfrm>
        </p:spPr>
        <p:txBody>
          <a:bodyPr>
            <a:normAutofit fontScale="90000"/>
          </a:bodyPr>
          <a:lstStyle/>
          <a:p>
            <a:r>
              <a:rPr lang="en-US" dirty="0"/>
              <a:t>Programming steps</a:t>
            </a:r>
            <a:endParaRPr lang="en-IN" dirty="0"/>
          </a:p>
        </p:txBody>
      </p:sp>
      <p:sp>
        <p:nvSpPr>
          <p:cNvPr id="3" name="Subtitle 2">
            <a:extLst>
              <a:ext uri="{FF2B5EF4-FFF2-40B4-BE49-F238E27FC236}">
                <a16:creationId xmlns:a16="http://schemas.microsoft.com/office/drawing/2014/main" xmlns="" id="{AFB009E1-29F1-6AAB-BDCD-D2764E2B4DD2}"/>
              </a:ext>
            </a:extLst>
          </p:cNvPr>
          <p:cNvSpPr>
            <a:spLocks noGrp="1"/>
          </p:cNvSpPr>
          <p:nvPr>
            <p:ph type="subTitle" idx="1"/>
          </p:nvPr>
        </p:nvSpPr>
        <p:spPr>
          <a:xfrm>
            <a:off x="195943" y="979715"/>
            <a:ext cx="3946849" cy="550506"/>
          </a:xfrm>
        </p:spPr>
        <p:txBody>
          <a:bodyPr>
            <a:normAutofit/>
          </a:bodyPr>
          <a:lstStyle/>
          <a:p>
            <a:r>
              <a:rPr lang="en-US" sz="2800" b="1" dirty="0"/>
              <a:t>Burn the bootloader</a:t>
            </a:r>
            <a:endParaRPr lang="en-IN" sz="2800" b="1" dirty="0"/>
          </a:p>
        </p:txBody>
      </p:sp>
      <p:sp>
        <p:nvSpPr>
          <p:cNvPr id="5" name="TextBox 4">
            <a:extLst>
              <a:ext uri="{FF2B5EF4-FFF2-40B4-BE49-F238E27FC236}">
                <a16:creationId xmlns:a16="http://schemas.microsoft.com/office/drawing/2014/main" xmlns="" id="{64E04364-8CE5-F481-5A5E-B625346E97E0}"/>
              </a:ext>
            </a:extLst>
          </p:cNvPr>
          <p:cNvSpPr txBox="1"/>
          <p:nvPr/>
        </p:nvSpPr>
        <p:spPr>
          <a:xfrm>
            <a:off x="345233" y="1399592"/>
            <a:ext cx="12438931" cy="830997"/>
          </a:xfrm>
          <a:prstGeom prst="rect">
            <a:avLst/>
          </a:prstGeom>
          <a:noFill/>
        </p:spPr>
        <p:txBody>
          <a:bodyPr wrap="square" rtlCol="0">
            <a:spAutoFit/>
          </a:bodyPr>
          <a:lstStyle/>
          <a:p>
            <a:r>
              <a:rPr lang="en-US" sz="1600" b="0" i="0" dirty="0">
                <a:solidFill>
                  <a:srgbClr val="333333"/>
                </a:solidFill>
                <a:effectLst/>
                <a:latin typeface="Helvetica Neue"/>
              </a:rPr>
              <a:t>First, below you have the general connections for the ATmega328p-AU with the basic configuration.</a:t>
            </a:r>
          </a:p>
          <a:p>
            <a:r>
              <a:rPr lang="en-US" sz="1600" b="0" i="0" dirty="0">
                <a:solidFill>
                  <a:srgbClr val="333333"/>
                </a:solidFill>
                <a:effectLst/>
                <a:latin typeface="Helvetica Neue"/>
              </a:rPr>
              <a:t> Then, later you will have connections to the PCB. But just in case, if you have a different PCB,</a:t>
            </a:r>
          </a:p>
          <a:p>
            <a:r>
              <a:rPr lang="en-US" sz="1600" b="0" i="0" dirty="0">
                <a:solidFill>
                  <a:srgbClr val="333333"/>
                </a:solidFill>
                <a:effectLst/>
                <a:latin typeface="Helvetica Neue"/>
              </a:rPr>
              <a:t> make sure you have the connections below before you try burning the bootloader.</a:t>
            </a:r>
            <a:endParaRPr lang="en-IN" sz="1600" dirty="0"/>
          </a:p>
        </p:txBody>
      </p:sp>
      <p:sp>
        <p:nvSpPr>
          <p:cNvPr id="6" name="TextBox 5">
            <a:extLst>
              <a:ext uri="{FF2B5EF4-FFF2-40B4-BE49-F238E27FC236}">
                <a16:creationId xmlns:a16="http://schemas.microsoft.com/office/drawing/2014/main" xmlns="" id="{FD82C4CC-DDA6-9FC7-73A1-5006959C6A09}"/>
              </a:ext>
            </a:extLst>
          </p:cNvPr>
          <p:cNvSpPr txBox="1"/>
          <p:nvPr/>
        </p:nvSpPr>
        <p:spPr>
          <a:xfrm>
            <a:off x="345233" y="2659224"/>
            <a:ext cx="2099387" cy="646331"/>
          </a:xfrm>
          <a:prstGeom prst="rect">
            <a:avLst/>
          </a:prstGeom>
          <a:noFill/>
        </p:spPr>
        <p:txBody>
          <a:bodyPr wrap="square" rtlCol="0">
            <a:spAutoFit/>
          </a:bodyPr>
          <a:lstStyle/>
          <a:p>
            <a:r>
              <a:rPr lang="en-US" b="1" dirty="0"/>
              <a:t>Circuit connection</a:t>
            </a:r>
          </a:p>
          <a:p>
            <a:endParaRPr lang="en-IN" dirty="0"/>
          </a:p>
        </p:txBody>
      </p:sp>
      <p:pic>
        <p:nvPicPr>
          <p:cNvPr id="8" name="Picture 7">
            <a:extLst>
              <a:ext uri="{FF2B5EF4-FFF2-40B4-BE49-F238E27FC236}">
                <a16:creationId xmlns:a16="http://schemas.microsoft.com/office/drawing/2014/main" xmlns="" id="{FED3A766-92AC-A03B-AED5-42895853F1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7628" y="2715209"/>
            <a:ext cx="6596743" cy="3710668"/>
          </a:xfrm>
          <a:prstGeom prst="rect">
            <a:avLst/>
          </a:prstGeom>
        </p:spPr>
      </p:pic>
    </p:spTree>
    <p:extLst>
      <p:ext uri="{BB962C8B-B14F-4D97-AF65-F5344CB8AC3E}">
        <p14:creationId xmlns:p14="http://schemas.microsoft.com/office/powerpoint/2010/main" val="74943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0F4414E-2B84-E972-5ABD-8CE10B22A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75" y="876057"/>
            <a:ext cx="9077131" cy="5105886"/>
          </a:xfrm>
          <a:prstGeom prst="rect">
            <a:avLst/>
          </a:prstGeom>
        </p:spPr>
      </p:pic>
      <p:sp>
        <p:nvSpPr>
          <p:cNvPr id="5" name="TextBox 4">
            <a:extLst>
              <a:ext uri="{FF2B5EF4-FFF2-40B4-BE49-F238E27FC236}">
                <a16:creationId xmlns:a16="http://schemas.microsoft.com/office/drawing/2014/main" xmlns="" id="{5BF167BB-CAEE-1D3A-5809-F2FB2BBFF8CD}"/>
              </a:ext>
            </a:extLst>
          </p:cNvPr>
          <p:cNvSpPr txBox="1"/>
          <p:nvPr/>
        </p:nvSpPr>
        <p:spPr>
          <a:xfrm>
            <a:off x="1490353" y="6371113"/>
            <a:ext cx="7784276" cy="646331"/>
          </a:xfrm>
          <a:prstGeom prst="rect">
            <a:avLst/>
          </a:prstGeom>
          <a:noFill/>
        </p:spPr>
        <p:txBody>
          <a:bodyPr wrap="square" rtlCol="0">
            <a:spAutoFit/>
          </a:bodyPr>
          <a:lstStyle/>
          <a:p>
            <a:r>
              <a:rPr lang="en-US" dirty="0">
                <a:solidFill>
                  <a:srgbClr val="FF0000"/>
                </a:solidFill>
              </a:rPr>
              <a:t>             Information display popup now device is configuration set successfully </a:t>
            </a:r>
          </a:p>
          <a:p>
            <a:endParaRPr lang="en-IN" dirty="0">
              <a:solidFill>
                <a:srgbClr val="FF0000"/>
              </a:solidFill>
            </a:endParaRPr>
          </a:p>
        </p:txBody>
      </p:sp>
    </p:spTree>
    <p:extLst>
      <p:ext uri="{BB962C8B-B14F-4D97-AF65-F5344CB8AC3E}">
        <p14:creationId xmlns:p14="http://schemas.microsoft.com/office/powerpoint/2010/main" val="260838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C8AF9-5D42-FEB3-EE97-2B9735339EDD}"/>
              </a:ext>
            </a:extLst>
          </p:cNvPr>
          <p:cNvSpPr>
            <a:spLocks noGrp="1"/>
          </p:cNvSpPr>
          <p:nvPr>
            <p:ph type="title"/>
          </p:nvPr>
        </p:nvSpPr>
        <p:spPr>
          <a:xfrm>
            <a:off x="838200" y="365126"/>
            <a:ext cx="4601547" cy="194712"/>
          </a:xfrm>
        </p:spPr>
        <p:txBody>
          <a:bodyPr>
            <a:noAutofit/>
          </a:bodyPr>
          <a:lstStyle/>
          <a:p>
            <a:r>
              <a:rPr lang="en-IN" sz="3600" b="1" i="0" dirty="0">
                <a:solidFill>
                  <a:srgbClr val="000000"/>
                </a:solidFill>
                <a:effectLst/>
                <a:latin typeface="Helvetica Neue"/>
              </a:rPr>
              <a:t>Arduino as ISP</a:t>
            </a:r>
            <a:endParaRPr lang="en-IN" sz="3600" dirty="0"/>
          </a:p>
        </p:txBody>
      </p:sp>
      <p:sp>
        <p:nvSpPr>
          <p:cNvPr id="4" name="TextBox 3">
            <a:extLst>
              <a:ext uri="{FF2B5EF4-FFF2-40B4-BE49-F238E27FC236}">
                <a16:creationId xmlns:a16="http://schemas.microsoft.com/office/drawing/2014/main" xmlns="" id="{65891A7C-D2E4-F826-850F-787CFE9ADA6D}"/>
              </a:ext>
            </a:extLst>
          </p:cNvPr>
          <p:cNvSpPr txBox="1"/>
          <p:nvPr/>
        </p:nvSpPr>
        <p:spPr>
          <a:xfrm>
            <a:off x="979714" y="905068"/>
            <a:ext cx="10524931" cy="2862322"/>
          </a:xfrm>
          <a:prstGeom prst="rect">
            <a:avLst/>
          </a:prstGeom>
          <a:noFill/>
        </p:spPr>
        <p:txBody>
          <a:bodyPr wrap="square" rtlCol="0">
            <a:spAutoFit/>
          </a:bodyPr>
          <a:lstStyle/>
          <a:p>
            <a:r>
              <a:rPr lang="en-US" b="0" i="0" dirty="0">
                <a:solidFill>
                  <a:srgbClr val="333333"/>
                </a:solidFill>
                <a:effectLst/>
                <a:latin typeface="Helvetica Neue"/>
              </a:rPr>
              <a:t>Ok, we have to burn a bootloader to the chip and then upload our codes. For these steps </a:t>
            </a:r>
          </a:p>
          <a:p>
            <a:r>
              <a:rPr lang="en-US" b="0" i="0" dirty="0">
                <a:solidFill>
                  <a:srgbClr val="333333"/>
                </a:solidFill>
                <a:effectLst/>
                <a:latin typeface="Helvetica Neue"/>
              </a:rPr>
              <a:t>we need the connections above to an Arduino. In my case I will use Arduino NANO because I</a:t>
            </a:r>
          </a:p>
          <a:p>
            <a:r>
              <a:rPr lang="en-US" b="0" i="0" dirty="0">
                <a:solidFill>
                  <a:srgbClr val="333333"/>
                </a:solidFill>
                <a:effectLst/>
                <a:latin typeface="Helvetica Neue"/>
              </a:rPr>
              <a:t> have the AU version of the chip. So, make the connections as above between the Arduino SPI </a:t>
            </a:r>
          </a:p>
          <a:p>
            <a:r>
              <a:rPr lang="en-US" b="0" i="0" dirty="0">
                <a:solidFill>
                  <a:srgbClr val="333333"/>
                </a:solidFill>
                <a:effectLst/>
                <a:latin typeface="Helvetica Neue"/>
              </a:rPr>
              <a:t>port and the PCB. We will use the Arduino as ISP to upload codes.</a:t>
            </a:r>
            <a:r>
              <a:rPr lang="en-US" dirty="0"/>
              <a:t/>
            </a:r>
            <a:br>
              <a:rPr lang="en-US" dirty="0"/>
            </a:br>
            <a:r>
              <a:rPr lang="en-US" dirty="0"/>
              <a:t/>
            </a:r>
            <a:br>
              <a:rPr lang="en-US" dirty="0"/>
            </a:br>
            <a:r>
              <a:rPr lang="en-US" b="0" i="0" dirty="0">
                <a:solidFill>
                  <a:srgbClr val="333333"/>
                </a:solidFill>
                <a:effectLst/>
                <a:latin typeface="Helvetica Neue"/>
              </a:rPr>
              <a:t>In order to use the Arduino as an ISP programmer, we need to upload a code to it</a:t>
            </a:r>
          </a:p>
          <a:p>
            <a:r>
              <a:rPr lang="en-US" b="0" i="0" dirty="0">
                <a:solidFill>
                  <a:srgbClr val="333333"/>
                </a:solidFill>
                <a:effectLst/>
                <a:latin typeface="Helvetica Neue"/>
              </a:rPr>
              <a:t> so for that, go to </a:t>
            </a:r>
            <a:r>
              <a:rPr lang="en-US" b="1" i="0" dirty="0">
                <a:solidFill>
                  <a:srgbClr val="333333"/>
                </a:solidFill>
                <a:effectLst/>
                <a:latin typeface="Helvetica Neue"/>
              </a:rPr>
              <a:t>Examples -&gt; ArduinoISP -&gt; ArduinoISP</a:t>
            </a:r>
            <a:r>
              <a:rPr lang="en-US" b="0" i="0" dirty="0">
                <a:solidFill>
                  <a:srgbClr val="333333"/>
                </a:solidFill>
                <a:effectLst/>
                <a:latin typeface="Helvetica Neue"/>
              </a:rPr>
              <a:t> and open that example code. </a:t>
            </a:r>
          </a:p>
          <a:p>
            <a:r>
              <a:rPr lang="en-US" b="0" i="0" dirty="0">
                <a:solidFill>
                  <a:srgbClr val="333333"/>
                </a:solidFill>
                <a:effectLst/>
                <a:latin typeface="Helvetica Neue"/>
              </a:rPr>
              <a:t>Then make sure you elect the type of board for your Arduino, in my case, Arduino NANO. </a:t>
            </a:r>
          </a:p>
          <a:p>
            <a:r>
              <a:rPr lang="en-US" b="0" i="0" dirty="0">
                <a:solidFill>
                  <a:srgbClr val="333333"/>
                </a:solidFill>
                <a:effectLst/>
                <a:latin typeface="Helvetica Neue"/>
              </a:rPr>
              <a:t>Select the com and leave the default programmer as "AVRISP mkII". Connect the USB, </a:t>
            </a:r>
          </a:p>
          <a:p>
            <a:r>
              <a:rPr lang="en-US" b="0" i="0" dirty="0">
                <a:solidFill>
                  <a:srgbClr val="333333"/>
                </a:solidFill>
                <a:effectLst/>
                <a:latin typeface="Helvetica Neue"/>
              </a:rPr>
              <a:t>select the COM and upload the code to the Arduino UNO.</a:t>
            </a:r>
            <a:endParaRPr lang="en-IN" dirty="0"/>
          </a:p>
        </p:txBody>
      </p:sp>
    </p:spTree>
    <p:extLst>
      <p:ext uri="{BB962C8B-B14F-4D97-AF65-F5344CB8AC3E}">
        <p14:creationId xmlns:p14="http://schemas.microsoft.com/office/powerpoint/2010/main" val="39592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4CFD9C-A505-F863-D448-91965A21C1F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xmlns="" id="{13DD4CD3-EA68-D46B-9211-A4F62D40E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47" y="108791"/>
            <a:ext cx="11842419" cy="6661361"/>
          </a:xfrm>
        </p:spPr>
      </p:pic>
    </p:spTree>
    <p:extLst>
      <p:ext uri="{BB962C8B-B14F-4D97-AF65-F5344CB8AC3E}">
        <p14:creationId xmlns:p14="http://schemas.microsoft.com/office/powerpoint/2010/main" val="145561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7F346-1A44-0492-D270-B264FA07578C}"/>
              </a:ext>
            </a:extLst>
          </p:cNvPr>
          <p:cNvSpPr>
            <a:spLocks noGrp="1"/>
          </p:cNvSpPr>
          <p:nvPr>
            <p:ph type="title"/>
          </p:nvPr>
        </p:nvSpPr>
        <p:spPr>
          <a:xfrm>
            <a:off x="838200" y="365126"/>
            <a:ext cx="5257800" cy="204042"/>
          </a:xfrm>
        </p:spPr>
        <p:txBody>
          <a:bodyPr>
            <a:normAutofit fontScale="90000"/>
          </a:bodyPr>
          <a:lstStyle/>
          <a:p>
            <a:r>
              <a:rPr lang="en-IN" b="1" i="0" dirty="0">
                <a:solidFill>
                  <a:srgbClr val="000000"/>
                </a:solidFill>
                <a:effectLst/>
                <a:latin typeface="Helvetica Neue"/>
              </a:rPr>
              <a:t> Bootloader burn </a:t>
            </a:r>
            <a:endParaRPr lang="en-IN" dirty="0"/>
          </a:p>
        </p:txBody>
      </p:sp>
      <p:sp>
        <p:nvSpPr>
          <p:cNvPr id="4" name="TextBox 3">
            <a:extLst>
              <a:ext uri="{FF2B5EF4-FFF2-40B4-BE49-F238E27FC236}">
                <a16:creationId xmlns:a16="http://schemas.microsoft.com/office/drawing/2014/main" xmlns="" id="{BCDEBAC9-D56D-792F-FCB4-04890BC351C1}"/>
              </a:ext>
            </a:extLst>
          </p:cNvPr>
          <p:cNvSpPr txBox="1"/>
          <p:nvPr/>
        </p:nvSpPr>
        <p:spPr>
          <a:xfrm>
            <a:off x="345233" y="1063690"/>
            <a:ext cx="11056775" cy="1323439"/>
          </a:xfrm>
          <a:prstGeom prst="rect">
            <a:avLst/>
          </a:prstGeom>
          <a:noFill/>
        </p:spPr>
        <p:txBody>
          <a:bodyPr wrap="square" rtlCol="0">
            <a:spAutoFit/>
          </a:bodyPr>
          <a:lstStyle/>
          <a:p>
            <a:r>
              <a:rPr lang="en-US" sz="1600" b="0" i="0" dirty="0">
                <a:solidFill>
                  <a:srgbClr val="333333"/>
                </a:solidFill>
                <a:effectLst/>
                <a:latin typeface="Helvetica Neue"/>
              </a:rPr>
              <a:t>Ok, now the Arduino has the ISP code so it will act as a ISP programmer. Now, let's burn the bootloader. </a:t>
            </a:r>
          </a:p>
          <a:p>
            <a:r>
              <a:rPr lang="en-US" sz="1600" b="0" i="0" dirty="0">
                <a:solidFill>
                  <a:srgbClr val="333333"/>
                </a:solidFill>
                <a:effectLst/>
                <a:latin typeface="Helvetica Neue"/>
              </a:rPr>
              <a:t>Go to </a:t>
            </a:r>
            <a:r>
              <a:rPr lang="en-US" sz="1600" b="1" i="0" dirty="0">
                <a:solidFill>
                  <a:srgbClr val="333333"/>
                </a:solidFill>
                <a:effectLst/>
                <a:latin typeface="Helvetica Neue"/>
              </a:rPr>
              <a:t>Tools -&gt; Board </a:t>
            </a:r>
            <a:r>
              <a:rPr lang="en-US" sz="1600" b="0" i="0" dirty="0">
                <a:solidFill>
                  <a:srgbClr val="333333"/>
                </a:solidFill>
                <a:effectLst/>
                <a:latin typeface="Helvetica Neue"/>
              </a:rPr>
              <a:t>and select the NANO type of board. Go to </a:t>
            </a:r>
            <a:r>
              <a:rPr lang="en-US" sz="1600" b="1" i="0" dirty="0">
                <a:solidFill>
                  <a:srgbClr val="333333"/>
                </a:solidFill>
                <a:effectLst/>
                <a:latin typeface="Helvetica Neue"/>
              </a:rPr>
              <a:t>Tools -&gt; Programmer</a:t>
            </a:r>
            <a:r>
              <a:rPr lang="en-US" sz="1600" b="0" i="0" dirty="0">
                <a:solidFill>
                  <a:srgbClr val="333333"/>
                </a:solidFill>
                <a:effectLst/>
                <a:latin typeface="Helvetica Neue"/>
              </a:rPr>
              <a:t> and make sure </a:t>
            </a:r>
          </a:p>
          <a:p>
            <a:r>
              <a:rPr lang="en-US" sz="1600" b="0" i="0" dirty="0">
                <a:solidFill>
                  <a:srgbClr val="333333"/>
                </a:solidFill>
                <a:effectLst/>
                <a:latin typeface="Helvetica Neue"/>
              </a:rPr>
              <a:t>you now change the normal programmer from "AVRISP mkII" to "</a:t>
            </a:r>
            <a:r>
              <a:rPr lang="en-US" sz="1600" b="1" i="0" dirty="0">
                <a:solidFill>
                  <a:srgbClr val="333333"/>
                </a:solidFill>
                <a:effectLst/>
                <a:latin typeface="Helvetica Neue"/>
              </a:rPr>
              <a:t>Arduino as ISP</a:t>
            </a:r>
            <a:r>
              <a:rPr lang="en-US" sz="1600" b="0" i="0" dirty="0">
                <a:solidFill>
                  <a:srgbClr val="333333"/>
                </a:solidFill>
                <a:effectLst/>
                <a:latin typeface="Helvetica Neue"/>
              </a:rPr>
              <a:t>". Finally, make sure the</a:t>
            </a:r>
          </a:p>
          <a:p>
            <a:r>
              <a:rPr lang="en-US" sz="1600" b="0" i="0" dirty="0">
                <a:solidFill>
                  <a:srgbClr val="333333"/>
                </a:solidFill>
                <a:effectLst/>
                <a:latin typeface="Helvetica Neue"/>
              </a:rPr>
              <a:t> Arduino NANO is connected to the PCB to the ISP port and go to </a:t>
            </a:r>
            <a:r>
              <a:rPr lang="en-US" sz="1600" b="1" i="0" dirty="0">
                <a:solidFill>
                  <a:srgbClr val="333333"/>
                </a:solidFill>
                <a:effectLst/>
                <a:latin typeface="Helvetica Neue"/>
              </a:rPr>
              <a:t>Tools -&gt; Burn Bootloader</a:t>
            </a:r>
            <a:r>
              <a:rPr lang="en-US" sz="1600" b="0" i="0" dirty="0">
                <a:solidFill>
                  <a:srgbClr val="333333"/>
                </a:solidFill>
                <a:effectLst/>
                <a:latin typeface="Helvetica Neue"/>
              </a:rPr>
              <a:t>. The Arduino</a:t>
            </a:r>
          </a:p>
          <a:p>
            <a:r>
              <a:rPr lang="en-US" sz="1600" b="0" i="0" dirty="0">
                <a:solidFill>
                  <a:srgbClr val="333333"/>
                </a:solidFill>
                <a:effectLst/>
                <a:latin typeface="Helvetica Neue"/>
              </a:rPr>
              <a:t> Rx/Tx LEDs will blink and after a while you will get the bootloader burn complete on the screen.</a:t>
            </a:r>
            <a:endParaRPr lang="en-IN" sz="1600" dirty="0"/>
          </a:p>
        </p:txBody>
      </p:sp>
      <p:pic>
        <p:nvPicPr>
          <p:cNvPr id="6" name="Picture 5">
            <a:extLst>
              <a:ext uri="{FF2B5EF4-FFF2-40B4-BE49-F238E27FC236}">
                <a16:creationId xmlns:a16="http://schemas.microsoft.com/office/drawing/2014/main" xmlns="" id="{F9F7CB4B-5244-4567-94CA-4EF304CC62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4114" y="2413472"/>
            <a:ext cx="7315200" cy="4114800"/>
          </a:xfrm>
          <a:prstGeom prst="rect">
            <a:avLst/>
          </a:prstGeom>
        </p:spPr>
      </p:pic>
    </p:spTree>
    <p:extLst>
      <p:ext uri="{BB962C8B-B14F-4D97-AF65-F5344CB8AC3E}">
        <p14:creationId xmlns:p14="http://schemas.microsoft.com/office/powerpoint/2010/main" val="264553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237A8-CBF0-54EE-8C8F-AA9BBD54426C}"/>
              </a:ext>
            </a:extLst>
          </p:cNvPr>
          <p:cNvSpPr>
            <a:spLocks noGrp="1"/>
          </p:cNvSpPr>
          <p:nvPr>
            <p:ph type="title"/>
          </p:nvPr>
        </p:nvSpPr>
        <p:spPr>
          <a:xfrm>
            <a:off x="838200" y="365126"/>
            <a:ext cx="8072535" cy="754548"/>
          </a:xfrm>
        </p:spPr>
        <p:txBody>
          <a:bodyPr>
            <a:normAutofit/>
          </a:bodyPr>
          <a:lstStyle/>
          <a:p>
            <a:r>
              <a:rPr lang="en-IN" sz="2800" b="1" i="0" dirty="0">
                <a:solidFill>
                  <a:srgbClr val="000000"/>
                </a:solidFill>
                <a:effectLst/>
                <a:latin typeface="Helvetica Neue"/>
              </a:rPr>
              <a:t>Uploading Slave codes </a:t>
            </a:r>
            <a:endParaRPr lang="en-IN" sz="2800" dirty="0"/>
          </a:p>
        </p:txBody>
      </p:sp>
      <p:sp>
        <p:nvSpPr>
          <p:cNvPr id="4" name="TextBox 3">
            <a:extLst>
              <a:ext uri="{FF2B5EF4-FFF2-40B4-BE49-F238E27FC236}">
                <a16:creationId xmlns:a16="http://schemas.microsoft.com/office/drawing/2014/main" xmlns="" id="{B55A91E8-10BF-7038-CE29-AC912322FF00}"/>
              </a:ext>
            </a:extLst>
          </p:cNvPr>
          <p:cNvSpPr txBox="1"/>
          <p:nvPr/>
        </p:nvSpPr>
        <p:spPr>
          <a:xfrm>
            <a:off x="1336964" y="962558"/>
            <a:ext cx="10993016" cy="1754326"/>
          </a:xfrm>
          <a:prstGeom prst="rect">
            <a:avLst/>
          </a:prstGeom>
          <a:noFill/>
        </p:spPr>
        <p:txBody>
          <a:bodyPr wrap="square" rtlCol="0">
            <a:spAutoFit/>
          </a:bodyPr>
          <a:lstStyle/>
          <a:p>
            <a:r>
              <a:rPr lang="en-US" b="0" i="0" dirty="0">
                <a:solidFill>
                  <a:srgbClr val="333333"/>
                </a:solidFill>
                <a:effectLst/>
                <a:latin typeface="Helvetica Neue"/>
              </a:rPr>
              <a:t>Make sure that you change back the programmer from "Arduino as ISP" to "AVRISP mkII". </a:t>
            </a:r>
          </a:p>
          <a:p>
            <a:r>
              <a:rPr lang="en-US" b="0" i="0" dirty="0">
                <a:solidFill>
                  <a:srgbClr val="333333"/>
                </a:solidFill>
                <a:effectLst/>
                <a:latin typeface="Helvetica Neue"/>
              </a:rPr>
              <a:t>Then connect the FTDI programmer to the </a:t>
            </a:r>
            <a:r>
              <a:rPr lang="en-US" b="0" i="0" dirty="0" smtClean="0">
                <a:solidFill>
                  <a:srgbClr val="333333"/>
                </a:solidFill>
                <a:effectLst/>
                <a:latin typeface="Helvetica Neue"/>
              </a:rPr>
              <a:t>U</a:t>
            </a:r>
          </a:p>
          <a:p>
            <a:endParaRPr lang="en-US" dirty="0">
              <a:solidFill>
                <a:srgbClr val="333333"/>
              </a:solidFill>
              <a:latin typeface="Helvetica Neue"/>
            </a:endParaRPr>
          </a:p>
          <a:p>
            <a:r>
              <a:rPr lang="en-US" b="0" i="0" dirty="0" smtClean="0">
                <a:solidFill>
                  <a:srgbClr val="333333"/>
                </a:solidFill>
                <a:effectLst/>
                <a:latin typeface="Helvetica Neue"/>
              </a:rPr>
              <a:t>ART </a:t>
            </a:r>
            <a:r>
              <a:rPr lang="en-US" b="0" i="0" dirty="0">
                <a:solidFill>
                  <a:srgbClr val="333333"/>
                </a:solidFill>
                <a:effectLst/>
                <a:latin typeface="Helvetica Neue"/>
              </a:rPr>
              <a:t>port as below to pins RX, TX and DTR. </a:t>
            </a:r>
          </a:p>
          <a:p>
            <a:r>
              <a:rPr lang="en-US" b="0" i="0" dirty="0">
                <a:solidFill>
                  <a:srgbClr val="333333"/>
                </a:solidFill>
                <a:effectLst/>
                <a:latin typeface="Helvetica Neue"/>
              </a:rPr>
              <a:t>Add a 100nF cap between DTR and reset pin of the chip. Make sure you have selected Arduino NANO </a:t>
            </a:r>
          </a:p>
          <a:p>
            <a:r>
              <a:rPr lang="en-US" b="0" i="0" dirty="0">
                <a:solidFill>
                  <a:srgbClr val="333333"/>
                </a:solidFill>
                <a:effectLst/>
                <a:latin typeface="Helvetica Neue"/>
              </a:rPr>
              <a:t>as board and the COM of the FTDI programmer. Then, get your code, compile and </a:t>
            </a:r>
            <a:r>
              <a:rPr lang="en-US" b="0" i="0" dirty="0" err="1">
                <a:solidFill>
                  <a:srgbClr val="333333"/>
                </a:solidFill>
                <a:effectLst/>
                <a:latin typeface="Helvetica Neue"/>
              </a:rPr>
              <a:t>uplaod</a:t>
            </a:r>
            <a:r>
              <a:rPr lang="en-US" b="0" i="0" dirty="0">
                <a:solidFill>
                  <a:srgbClr val="333333"/>
                </a:solidFill>
                <a:effectLst/>
                <a:latin typeface="Helvetica Neue"/>
              </a:rPr>
              <a:t>.</a:t>
            </a:r>
            <a:endParaRPr lang="en-IN" dirty="0"/>
          </a:p>
        </p:txBody>
      </p:sp>
      <p:pic>
        <p:nvPicPr>
          <p:cNvPr id="6" name="Picture 5">
            <a:extLst>
              <a:ext uri="{FF2B5EF4-FFF2-40B4-BE49-F238E27FC236}">
                <a16:creationId xmlns:a16="http://schemas.microsoft.com/office/drawing/2014/main" xmlns="" id="{A0F89F59-538D-8AFE-3844-9D94BD1575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5413" y="2162887"/>
            <a:ext cx="7697755" cy="4329987"/>
          </a:xfrm>
          <a:prstGeom prst="rect">
            <a:avLst/>
          </a:prstGeom>
        </p:spPr>
      </p:pic>
    </p:spTree>
    <p:extLst>
      <p:ext uri="{BB962C8B-B14F-4D97-AF65-F5344CB8AC3E}">
        <p14:creationId xmlns:p14="http://schemas.microsoft.com/office/powerpoint/2010/main" val="307053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1002C2-641C-F7B8-E108-6D8CFB9407D8}"/>
              </a:ext>
            </a:extLst>
          </p:cNvPr>
          <p:cNvSpPr>
            <a:spLocks noGrp="1"/>
          </p:cNvSpPr>
          <p:nvPr>
            <p:ph idx="1"/>
          </p:nvPr>
        </p:nvSpPr>
        <p:spPr>
          <a:xfrm>
            <a:off x="838200" y="419878"/>
            <a:ext cx="10515600" cy="5757085"/>
          </a:xfrm>
        </p:spPr>
        <p:txBody>
          <a:bodyPr/>
          <a:lstStyle/>
          <a:p>
            <a:r>
              <a:rPr lang="en-US" dirty="0"/>
              <a:t>To upload slave code</a:t>
            </a:r>
          </a:p>
          <a:p>
            <a:endParaRPr lang="en-IN" dirty="0"/>
          </a:p>
        </p:txBody>
      </p:sp>
      <p:sp>
        <p:nvSpPr>
          <p:cNvPr id="5" name="TextBox 4">
            <a:extLst>
              <a:ext uri="{FF2B5EF4-FFF2-40B4-BE49-F238E27FC236}">
                <a16:creationId xmlns:a16="http://schemas.microsoft.com/office/drawing/2014/main" xmlns="" id="{F129E955-5BAA-3DE4-762D-5B6586215A85}"/>
              </a:ext>
            </a:extLst>
          </p:cNvPr>
          <p:cNvSpPr txBox="1"/>
          <p:nvPr/>
        </p:nvSpPr>
        <p:spPr>
          <a:xfrm>
            <a:off x="3048778" y="2413338"/>
            <a:ext cx="6097554" cy="2031325"/>
          </a:xfrm>
          <a:prstGeom prst="rect">
            <a:avLst/>
          </a:prstGeom>
          <a:noFill/>
        </p:spPr>
        <p:txBody>
          <a:bodyPr wrap="square">
            <a:spAutoFit/>
          </a:bodyPr>
          <a:lstStyle/>
          <a:p>
            <a:r>
              <a:rPr lang="en-US" b="0" i="0" dirty="0">
                <a:solidFill>
                  <a:srgbClr val="333333"/>
                </a:solidFill>
                <a:effectLst/>
                <a:latin typeface="Helvetica Neue"/>
              </a:rPr>
              <a:t>Make sure that you change back the programmer from "Arduino as ISP" to "AVRISP mkII". Then connect the FTDI programmer to the UART port of the PCB as below to pins RX, TX and DTR. The PCB already has the 100nF capacitor so don't worry. Make sure you have selected Arduino NANO as board and the COM of the FTDI programmer. Then, get your code, compile and upload.</a:t>
            </a:r>
            <a:endParaRPr lang="en-IN" dirty="0"/>
          </a:p>
        </p:txBody>
      </p:sp>
    </p:spTree>
    <p:extLst>
      <p:ext uri="{BB962C8B-B14F-4D97-AF65-F5344CB8AC3E}">
        <p14:creationId xmlns:p14="http://schemas.microsoft.com/office/powerpoint/2010/main" val="26186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66D78-47E8-CDCE-3BB0-6E18A0E08CD9}"/>
              </a:ext>
            </a:extLst>
          </p:cNvPr>
          <p:cNvSpPr>
            <a:spLocks noGrp="1"/>
          </p:cNvSpPr>
          <p:nvPr>
            <p:ph type="title"/>
          </p:nvPr>
        </p:nvSpPr>
        <p:spPr>
          <a:xfrm>
            <a:off x="838200" y="365125"/>
            <a:ext cx="3659155" cy="642581"/>
          </a:xfrm>
        </p:spPr>
        <p:txBody>
          <a:bodyPr>
            <a:normAutofit/>
          </a:bodyPr>
          <a:lstStyle/>
          <a:p>
            <a:r>
              <a:rPr lang="en-US" sz="3200" dirty="0"/>
              <a:t>Slave Code</a:t>
            </a:r>
            <a:endParaRPr lang="en-IN" sz="3200" dirty="0"/>
          </a:p>
        </p:txBody>
      </p:sp>
      <p:pic>
        <p:nvPicPr>
          <p:cNvPr id="7" name="Picture 6">
            <a:extLst>
              <a:ext uri="{FF2B5EF4-FFF2-40B4-BE49-F238E27FC236}">
                <a16:creationId xmlns:a16="http://schemas.microsoft.com/office/drawing/2014/main" xmlns="" id="{B822DD0E-BC48-0430-EC47-4AA572F0D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084" y="121297"/>
            <a:ext cx="4083201" cy="5169159"/>
          </a:xfrm>
          <a:prstGeom prst="rect">
            <a:avLst/>
          </a:prstGeom>
        </p:spPr>
      </p:pic>
      <p:sp>
        <p:nvSpPr>
          <p:cNvPr id="8" name="TextBox 7">
            <a:extLst>
              <a:ext uri="{FF2B5EF4-FFF2-40B4-BE49-F238E27FC236}">
                <a16:creationId xmlns:a16="http://schemas.microsoft.com/office/drawing/2014/main" xmlns="" id="{67B18EF0-1875-264C-04D0-4829903A4109}"/>
              </a:ext>
            </a:extLst>
          </p:cNvPr>
          <p:cNvSpPr txBox="1"/>
          <p:nvPr/>
        </p:nvSpPr>
        <p:spPr>
          <a:xfrm>
            <a:off x="1110343" y="5784979"/>
            <a:ext cx="10123714" cy="369332"/>
          </a:xfrm>
          <a:prstGeom prst="rect">
            <a:avLst/>
          </a:prstGeom>
          <a:noFill/>
        </p:spPr>
        <p:txBody>
          <a:bodyPr wrap="square" rtlCol="0">
            <a:spAutoFit/>
          </a:bodyPr>
          <a:lstStyle/>
          <a:p>
            <a:r>
              <a:rPr lang="en-US" b="1" dirty="0">
                <a:solidFill>
                  <a:srgbClr val="FF0000"/>
                </a:solidFill>
              </a:rPr>
              <a:t>Note:-  for Slave 1-2-3-4-5 ----- 25 we need to change the slaves id as shown in the screenshot </a:t>
            </a:r>
            <a:endParaRPr lang="en-IN" b="1" dirty="0">
              <a:solidFill>
                <a:srgbClr val="FF0000"/>
              </a:solidFill>
            </a:endParaRPr>
          </a:p>
        </p:txBody>
      </p:sp>
      <p:cxnSp>
        <p:nvCxnSpPr>
          <p:cNvPr id="10" name="Straight Arrow Connector 9">
            <a:extLst>
              <a:ext uri="{FF2B5EF4-FFF2-40B4-BE49-F238E27FC236}">
                <a16:creationId xmlns:a16="http://schemas.microsoft.com/office/drawing/2014/main" xmlns="" id="{914450E5-D315-B456-E1E6-58BD62A7EBF9}"/>
              </a:ext>
            </a:extLst>
          </p:cNvPr>
          <p:cNvCxnSpPr>
            <a:cxnSpLocks/>
          </p:cNvCxnSpPr>
          <p:nvPr/>
        </p:nvCxnSpPr>
        <p:spPr>
          <a:xfrm flipH="1" flipV="1">
            <a:off x="7483151" y="1455576"/>
            <a:ext cx="2379306" cy="4394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43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79F86-1188-5913-F542-916E4D34AE0E}"/>
              </a:ext>
            </a:extLst>
          </p:cNvPr>
          <p:cNvSpPr>
            <a:spLocks noGrp="1"/>
          </p:cNvSpPr>
          <p:nvPr>
            <p:ph type="title"/>
          </p:nvPr>
        </p:nvSpPr>
        <p:spPr>
          <a:xfrm>
            <a:off x="838200" y="365126"/>
            <a:ext cx="7576458" cy="204890"/>
          </a:xfrm>
        </p:spPr>
        <p:txBody>
          <a:bodyPr>
            <a:noAutofit/>
          </a:bodyPr>
          <a:lstStyle/>
          <a:p>
            <a:r>
              <a:rPr lang="en-US" sz="1800" b="1" dirty="0"/>
              <a:t>RTC Time Setting using Window UI</a:t>
            </a:r>
            <a:endParaRPr lang="en-IN" sz="1800" b="1" dirty="0"/>
          </a:p>
        </p:txBody>
      </p:sp>
      <p:pic>
        <p:nvPicPr>
          <p:cNvPr id="5" name="Picture 4">
            <a:extLst>
              <a:ext uri="{FF2B5EF4-FFF2-40B4-BE49-F238E27FC236}">
                <a16:creationId xmlns:a16="http://schemas.microsoft.com/office/drawing/2014/main" xmlns="" id="{E82CB244-6E9C-5EDD-ADDB-265CA8EC1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789" y="1045030"/>
            <a:ext cx="7406064" cy="4275045"/>
          </a:xfrm>
          <a:prstGeom prst="rect">
            <a:avLst/>
          </a:prstGeom>
        </p:spPr>
      </p:pic>
      <p:sp>
        <p:nvSpPr>
          <p:cNvPr id="6" name="TextBox 5">
            <a:extLst>
              <a:ext uri="{FF2B5EF4-FFF2-40B4-BE49-F238E27FC236}">
                <a16:creationId xmlns:a16="http://schemas.microsoft.com/office/drawing/2014/main" xmlns="" id="{55D20BCD-8623-A18B-56AB-E1877147882A}"/>
              </a:ext>
            </a:extLst>
          </p:cNvPr>
          <p:cNvSpPr txBox="1"/>
          <p:nvPr/>
        </p:nvSpPr>
        <p:spPr>
          <a:xfrm>
            <a:off x="1119673" y="6092890"/>
            <a:ext cx="7576458" cy="369332"/>
          </a:xfrm>
          <a:prstGeom prst="rect">
            <a:avLst/>
          </a:prstGeom>
          <a:noFill/>
        </p:spPr>
        <p:txBody>
          <a:bodyPr wrap="square" rtlCol="0">
            <a:spAutoFit/>
          </a:bodyPr>
          <a:lstStyle/>
          <a:p>
            <a:r>
              <a:rPr lang="en-US" dirty="0"/>
              <a:t>                           Right click on configuration &amp; click on run as administration</a:t>
            </a:r>
            <a:endParaRPr lang="en-IN" dirty="0"/>
          </a:p>
        </p:txBody>
      </p:sp>
      <p:sp>
        <p:nvSpPr>
          <p:cNvPr id="7" name="TextBox 6">
            <a:extLst>
              <a:ext uri="{FF2B5EF4-FFF2-40B4-BE49-F238E27FC236}">
                <a16:creationId xmlns:a16="http://schemas.microsoft.com/office/drawing/2014/main" xmlns="" id="{EEC3897C-18E1-FA09-6E73-EC1B63428F59}"/>
              </a:ext>
            </a:extLst>
          </p:cNvPr>
          <p:cNvSpPr txBox="1"/>
          <p:nvPr/>
        </p:nvSpPr>
        <p:spPr>
          <a:xfrm>
            <a:off x="902526" y="570016"/>
            <a:ext cx="4043548" cy="369332"/>
          </a:xfrm>
          <a:prstGeom prst="rect">
            <a:avLst/>
          </a:prstGeom>
          <a:noFill/>
        </p:spPr>
        <p:txBody>
          <a:bodyPr wrap="square" rtlCol="0">
            <a:spAutoFit/>
          </a:bodyPr>
          <a:lstStyle/>
          <a:p>
            <a:r>
              <a:rPr lang="en-US" dirty="0">
                <a:solidFill>
                  <a:srgbClr val="FFC000"/>
                </a:solidFill>
              </a:rPr>
              <a:t>Connect the hardware to laptop or pc</a:t>
            </a:r>
            <a:endParaRPr lang="en-IN" dirty="0">
              <a:solidFill>
                <a:srgbClr val="FFC000"/>
              </a:solidFill>
            </a:endParaRPr>
          </a:p>
        </p:txBody>
      </p:sp>
    </p:spTree>
    <p:extLst>
      <p:ext uri="{BB962C8B-B14F-4D97-AF65-F5344CB8AC3E}">
        <p14:creationId xmlns:p14="http://schemas.microsoft.com/office/powerpoint/2010/main" val="151187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9B5DF32-40E0-8F48-85B3-C051F5BDBE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310" y="212425"/>
            <a:ext cx="4872501" cy="2740782"/>
          </a:xfrm>
          <a:prstGeom prst="rect">
            <a:avLst/>
          </a:prstGeom>
        </p:spPr>
      </p:pic>
      <p:pic>
        <p:nvPicPr>
          <p:cNvPr id="7" name="Picture 6">
            <a:extLst>
              <a:ext uri="{FF2B5EF4-FFF2-40B4-BE49-F238E27FC236}">
                <a16:creationId xmlns:a16="http://schemas.microsoft.com/office/drawing/2014/main" xmlns="" id="{755A71E3-DDB1-0C80-32A3-A12FD3811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4152" y="277739"/>
            <a:ext cx="4872501" cy="2740782"/>
          </a:xfrm>
          <a:prstGeom prst="rect">
            <a:avLst/>
          </a:prstGeom>
        </p:spPr>
      </p:pic>
      <p:pic>
        <p:nvPicPr>
          <p:cNvPr id="9" name="Picture 8">
            <a:extLst>
              <a:ext uri="{FF2B5EF4-FFF2-40B4-BE49-F238E27FC236}">
                <a16:creationId xmlns:a16="http://schemas.microsoft.com/office/drawing/2014/main" xmlns="" id="{4AFB8B82-9F05-BE41-0F5F-BEAA83448E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310" y="3428999"/>
            <a:ext cx="5008873" cy="2817491"/>
          </a:xfrm>
          <a:prstGeom prst="rect">
            <a:avLst/>
          </a:prstGeom>
        </p:spPr>
      </p:pic>
      <p:pic>
        <p:nvPicPr>
          <p:cNvPr id="11" name="Picture 10">
            <a:extLst>
              <a:ext uri="{FF2B5EF4-FFF2-40B4-BE49-F238E27FC236}">
                <a16:creationId xmlns:a16="http://schemas.microsoft.com/office/drawing/2014/main" xmlns="" id="{62033497-2F5C-D295-A57D-1EC82D2DDA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7781" y="3429000"/>
            <a:ext cx="5008872" cy="2817491"/>
          </a:xfrm>
          <a:prstGeom prst="rect">
            <a:avLst/>
          </a:prstGeom>
        </p:spPr>
      </p:pic>
      <p:sp>
        <p:nvSpPr>
          <p:cNvPr id="14" name="TextBox 13">
            <a:extLst>
              <a:ext uri="{FF2B5EF4-FFF2-40B4-BE49-F238E27FC236}">
                <a16:creationId xmlns:a16="http://schemas.microsoft.com/office/drawing/2014/main" xmlns="" id="{1B9CCAC1-DEC5-BBFC-682B-C90AD5C0390E}"/>
              </a:ext>
            </a:extLst>
          </p:cNvPr>
          <p:cNvSpPr txBox="1"/>
          <p:nvPr/>
        </p:nvSpPr>
        <p:spPr>
          <a:xfrm>
            <a:off x="1664208" y="2953207"/>
            <a:ext cx="2564222" cy="369332"/>
          </a:xfrm>
          <a:prstGeom prst="rect">
            <a:avLst/>
          </a:prstGeom>
          <a:noFill/>
        </p:spPr>
        <p:txBody>
          <a:bodyPr wrap="square" rtlCol="0">
            <a:spAutoFit/>
          </a:bodyPr>
          <a:lstStyle/>
          <a:p>
            <a:r>
              <a:rPr lang="en-US" dirty="0"/>
              <a:t>Select Com Port</a:t>
            </a:r>
            <a:endParaRPr lang="en-IN" dirty="0"/>
          </a:p>
        </p:txBody>
      </p:sp>
      <p:sp>
        <p:nvSpPr>
          <p:cNvPr id="17" name="TextBox 16">
            <a:extLst>
              <a:ext uri="{FF2B5EF4-FFF2-40B4-BE49-F238E27FC236}">
                <a16:creationId xmlns:a16="http://schemas.microsoft.com/office/drawing/2014/main" xmlns="" id="{3F33964D-3368-4C0F-143A-B438DC888A6F}"/>
              </a:ext>
            </a:extLst>
          </p:cNvPr>
          <p:cNvSpPr txBox="1"/>
          <p:nvPr/>
        </p:nvSpPr>
        <p:spPr>
          <a:xfrm>
            <a:off x="8122920" y="3018521"/>
            <a:ext cx="2481093" cy="369332"/>
          </a:xfrm>
          <a:prstGeom prst="rect">
            <a:avLst/>
          </a:prstGeom>
          <a:noFill/>
        </p:spPr>
        <p:txBody>
          <a:bodyPr wrap="square" rtlCol="0">
            <a:spAutoFit/>
          </a:bodyPr>
          <a:lstStyle/>
          <a:p>
            <a:r>
              <a:rPr lang="en-US" dirty="0"/>
              <a:t>Press on open</a:t>
            </a:r>
            <a:endParaRPr lang="en-IN" dirty="0"/>
          </a:p>
        </p:txBody>
      </p:sp>
      <p:sp>
        <p:nvSpPr>
          <p:cNvPr id="18" name="TextBox 17">
            <a:extLst>
              <a:ext uri="{FF2B5EF4-FFF2-40B4-BE49-F238E27FC236}">
                <a16:creationId xmlns:a16="http://schemas.microsoft.com/office/drawing/2014/main" xmlns="" id="{927F82A9-9E27-A1CB-D4FD-782AD0DD37BB}"/>
              </a:ext>
            </a:extLst>
          </p:cNvPr>
          <p:cNvSpPr txBox="1"/>
          <p:nvPr/>
        </p:nvSpPr>
        <p:spPr>
          <a:xfrm>
            <a:off x="1554480" y="6352950"/>
            <a:ext cx="3080632" cy="369332"/>
          </a:xfrm>
          <a:prstGeom prst="rect">
            <a:avLst/>
          </a:prstGeom>
          <a:noFill/>
        </p:spPr>
        <p:txBody>
          <a:bodyPr wrap="square" rtlCol="0">
            <a:spAutoFit/>
          </a:bodyPr>
          <a:lstStyle/>
          <a:p>
            <a:r>
              <a:rPr lang="en-US" dirty="0"/>
              <a:t>Set logging frequency</a:t>
            </a:r>
            <a:endParaRPr lang="en-IN" dirty="0"/>
          </a:p>
        </p:txBody>
      </p:sp>
      <p:sp>
        <p:nvSpPr>
          <p:cNvPr id="19" name="TextBox 18">
            <a:extLst>
              <a:ext uri="{FF2B5EF4-FFF2-40B4-BE49-F238E27FC236}">
                <a16:creationId xmlns:a16="http://schemas.microsoft.com/office/drawing/2014/main" xmlns="" id="{E1D5E01A-33D5-88CB-2D47-FB97009C9B06}"/>
              </a:ext>
            </a:extLst>
          </p:cNvPr>
          <p:cNvSpPr txBox="1"/>
          <p:nvPr/>
        </p:nvSpPr>
        <p:spPr>
          <a:xfrm>
            <a:off x="6467782" y="6287639"/>
            <a:ext cx="5591610" cy="338554"/>
          </a:xfrm>
          <a:prstGeom prst="rect">
            <a:avLst/>
          </a:prstGeom>
          <a:noFill/>
        </p:spPr>
        <p:txBody>
          <a:bodyPr wrap="square" rtlCol="0">
            <a:spAutoFit/>
          </a:bodyPr>
          <a:lstStyle/>
          <a:p>
            <a:r>
              <a:rPr lang="en-US" sz="1600" dirty="0"/>
              <a:t>Select the User defined Clock &amp; press or click on configure</a:t>
            </a:r>
            <a:endParaRPr lang="en-IN" sz="1600" dirty="0"/>
          </a:p>
        </p:txBody>
      </p:sp>
    </p:spTree>
    <p:extLst>
      <p:ext uri="{BB962C8B-B14F-4D97-AF65-F5344CB8AC3E}">
        <p14:creationId xmlns:p14="http://schemas.microsoft.com/office/powerpoint/2010/main" val="1199342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407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Programming steps</vt:lpstr>
      <vt:lpstr>Arduino as ISP</vt:lpstr>
      <vt:lpstr>PowerPoint Presentation</vt:lpstr>
      <vt:lpstr> Bootloader burn </vt:lpstr>
      <vt:lpstr>Uploading Slave codes </vt:lpstr>
      <vt:lpstr>PowerPoint Presentation</vt:lpstr>
      <vt:lpstr>Slave Code</vt:lpstr>
      <vt:lpstr>RTC Time Setting using Window UI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steps</dc:title>
  <dc:creator>PD 2</dc:creator>
  <cp:lastModifiedBy>Microsoft account</cp:lastModifiedBy>
  <cp:revision>5</cp:revision>
  <dcterms:created xsi:type="dcterms:W3CDTF">2023-09-13T06:32:09Z</dcterms:created>
  <dcterms:modified xsi:type="dcterms:W3CDTF">2024-03-06T13:04:12Z</dcterms:modified>
</cp:coreProperties>
</file>