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147478994" r:id="rId2"/>
    <p:sldId id="2147479038" r:id="rId3"/>
    <p:sldId id="2147479059" r:id="rId4"/>
    <p:sldId id="2147479060" r:id="rId5"/>
    <p:sldId id="2147479061" r:id="rId6"/>
    <p:sldId id="2147479062" r:id="rId7"/>
    <p:sldId id="2147479063" r:id="rId8"/>
    <p:sldId id="2147479064" r:id="rId9"/>
    <p:sldId id="2147479065" r:id="rId10"/>
    <p:sldId id="2147478996" r:id="rId11"/>
    <p:sldId id="2147479066" r:id="rId12"/>
    <p:sldId id="2147479067" r:id="rId13"/>
    <p:sldId id="2147479068" r:id="rId14"/>
    <p:sldId id="2147479069" r:id="rId15"/>
    <p:sldId id="2147479070" r:id="rId16"/>
    <p:sldId id="2147479071" r:id="rId17"/>
    <p:sldId id="2147479072" r:id="rId18"/>
    <p:sldId id="2147479073" r:id="rId19"/>
    <p:sldId id="2147479074" r:id="rId20"/>
    <p:sldId id="2147479075" r:id="rId21"/>
    <p:sldId id="2147479076" r:id="rId22"/>
    <p:sldId id="2147479077" r:id="rId23"/>
    <p:sldId id="2147479078" r:id="rId24"/>
    <p:sldId id="2147479079" r:id="rId25"/>
    <p:sldId id="2147479006" r:id="rId26"/>
    <p:sldId id="2147478997" r:id="rId2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892" autoAdjust="0"/>
    <p:restoredTop sz="95033" autoAdjust="0"/>
  </p:normalViewPr>
  <p:slideViewPr>
    <p:cSldViewPr snapToGrid="0">
      <p:cViewPr varScale="1">
        <p:scale>
          <a:sx n="103" d="100"/>
          <a:sy n="103" d="100"/>
        </p:scale>
        <p:origin x="11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BED4AD-AD1E-4CDB-8487-C3F76B4412BD}" type="datetimeFigureOut">
              <a:rPr lang="tr-TR" smtClean="0"/>
              <a:t>8.07.2024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A8DB8-BE29-4767-8982-99458D88379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51807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A98052-FB82-4C1A-9ECE-8B12EE38931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0277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A8DB8-BE29-4767-8982-99458D88379C}" type="slidenum">
              <a:rPr lang="tr-TR" smtClean="0"/>
              <a:t>12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29634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9059-B129-900A-A629-68C5B92737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C9FAA8-E51B-E219-E932-20BDCFFE4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1CBBF-89C9-A44A-E538-3541C1704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DBBF7-767A-4C09-800B-6F7B1488038B}" type="datetime1">
              <a:rPr lang="tr-TR" smtClean="0"/>
              <a:t>8.07.2024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05C5B-B7C1-CD92-2EB3-95813A9E1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CF6C7-7C7B-EC5A-2425-6D0539AEF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8270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9034-C4E5-3D3A-F4BF-579C99A5F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9574A-5DEC-BF22-1157-042589291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A62FCA-F36D-AA6B-CB88-B4E49930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97E3A-685F-4533-BEC7-C64CFA79105B}" type="datetime1">
              <a:rPr lang="tr-TR" smtClean="0"/>
              <a:t>8.07.2024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99C41-C0DF-AC69-BB58-44953A2A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289EF-1E3E-E993-7567-9D6D247A0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4397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7C562-04CB-BC26-D684-DAFD75ABAB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AF62B-C939-B4AE-2B38-D2C59E18D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0EC60-B44D-D9B3-30FA-79B9BC80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19245-E009-4E29-A7C3-B85CE9F9F167}" type="datetime1">
              <a:rPr lang="tr-TR" smtClean="0"/>
              <a:t>8.07.2024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B873D-BF5F-4FB8-5675-8C52C8A9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06610-7F8C-6B84-1CC4-44D95AB20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859843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Divider - Black">
    <p:bg>
      <p:bgPr>
        <a:solidFill>
          <a:schemeClr val="tx1"/>
        </a:solidFill>
        <a:effectLst/>
      </p:bgPr>
    </p:bg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0"/>
          <p:cNvSpPr txBox="1">
            <a:spLocks noGrp="1"/>
          </p:cNvSpPr>
          <p:nvPr>
            <p:ph type="ctrTitle" hasCustomPrompt="1"/>
          </p:nvPr>
        </p:nvSpPr>
        <p:spPr>
          <a:xfrm>
            <a:off x="7045425" y="2316481"/>
            <a:ext cx="3762375" cy="25526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rgbClr val="FFFFFF"/>
              </a:buClr>
              <a:buSzPct val="100000"/>
              <a:defRPr sz="1200" b="0" i="0" cap="all" spc="200" baseline="0">
                <a:solidFill>
                  <a:srgbClr val="26C3F3"/>
                </a:solidFill>
                <a:latin typeface="Arial" panose="020B0604020202020204" pitchFamily="34" charset="0"/>
                <a:ea typeface="Tahoma" panose="020B0604030504040204" pitchFamily="34" charset="0"/>
                <a:cs typeface="Arial" panose="020B0604020202020204" pitchFamily="34" charset="0"/>
              </a:defRPr>
            </a:lvl1pPr>
            <a:lvl2pPr lvl="1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buClr>
                <a:srgbClr val="FFFFFF"/>
              </a:buClr>
              <a:buSzPct val="100000"/>
              <a:defRPr sz="6400">
                <a:solidFill>
                  <a:srgbClr val="FFFFFF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AA8899-5EA6-FF4C-8F2A-835DAFE75C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026174" y="2686050"/>
            <a:ext cx="3762375" cy="2343150"/>
          </a:xfr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Aft>
                <a:spcPts val="0"/>
              </a:spcAft>
              <a:buNone/>
              <a:defRPr sz="4000">
                <a:solidFill>
                  <a:schemeClr val="bg1"/>
                </a:solidFill>
              </a:defRPr>
            </a:lvl1pPr>
            <a:lvl2pPr marL="304792" indent="0">
              <a:buNone/>
              <a:defRPr>
                <a:solidFill>
                  <a:schemeClr val="bg1"/>
                </a:solidFill>
              </a:defRPr>
            </a:lvl2pPr>
            <a:lvl3pPr marL="609585" indent="0">
              <a:buNone/>
              <a:defRPr>
                <a:solidFill>
                  <a:schemeClr val="bg1"/>
                </a:solidFill>
              </a:defRPr>
            </a:lvl3pPr>
            <a:lvl4pPr marL="914377" indent="0">
              <a:buNone/>
              <a:defRPr>
                <a:solidFill>
                  <a:schemeClr val="bg1"/>
                </a:solidFill>
              </a:defRPr>
            </a:lvl4pPr>
            <a:lvl5pPr marL="121917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FF8E2A8-5091-114D-A239-54404EDD69AC}"/>
              </a:ext>
            </a:extLst>
          </p:cNvPr>
          <p:cNvGrpSpPr/>
          <p:nvPr userDrawn="1"/>
        </p:nvGrpSpPr>
        <p:grpSpPr>
          <a:xfrm>
            <a:off x="-2477006" y="951186"/>
            <a:ext cx="7970296" cy="4955628"/>
            <a:chOff x="-2477006" y="951186"/>
            <a:chExt cx="7970296" cy="4955628"/>
          </a:xfrm>
          <a:solidFill>
            <a:schemeClr val="bg1"/>
          </a:solidFill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E77DB37B-7108-9D44-8B2E-4425A70FAB20}"/>
                </a:ext>
              </a:extLst>
            </p:cNvPr>
            <p:cNvSpPr/>
            <p:nvPr/>
          </p:nvSpPr>
          <p:spPr>
            <a:xfrm>
              <a:off x="2389726" y="987972"/>
              <a:ext cx="3103564" cy="4918842"/>
            </a:xfrm>
            <a:prstGeom prst="parallelogram">
              <a:avLst>
                <a:gd name="adj" fmla="val 5444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Block Arc 8">
              <a:extLst>
                <a:ext uri="{FF2B5EF4-FFF2-40B4-BE49-F238E27FC236}">
                  <a16:creationId xmlns:a16="http://schemas.microsoft.com/office/drawing/2014/main" id="{06B6E701-432D-8543-BD0A-0E9766DBC6C3}"/>
                </a:ext>
              </a:extLst>
            </p:cNvPr>
            <p:cNvSpPr/>
            <p:nvPr/>
          </p:nvSpPr>
          <p:spPr>
            <a:xfrm rot="5400000">
              <a:off x="-2477006" y="951186"/>
              <a:ext cx="4955627" cy="4955627"/>
            </a:xfrm>
            <a:prstGeom prst="blockArc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526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56414-DCCA-3A59-6449-FE0EE44DE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B9589-01B7-6DD5-AF4C-EDD2DB217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7824D-831F-7CCC-A1C1-E31FC6EFF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1ADE3-A064-4ACE-A69E-4C98D0E19AF5}" type="datetime1">
              <a:rPr lang="tr-TR" smtClean="0"/>
              <a:t>8.07.2024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AF5CD-CA7C-B4F1-46D3-F0FC56F16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0F808-CDC0-642F-7B43-A7E72AC02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97213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BFF8F-D451-D381-9101-3D27116E9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1941B5-E098-4C4C-9C30-7296338525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F5ED4-57DF-6576-ECFB-07A0D4BDB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D7462-1919-4370-8AD1-9EB22D0E1BAD}" type="datetime1">
              <a:rPr lang="tr-TR" smtClean="0"/>
              <a:t>8.07.2024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1B256-6610-19BC-84A1-8BDD0144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DC7AA-8F5D-A444-0613-32F932C3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2518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0C876-8456-CD87-8839-2598F591B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52DA4-38A9-3B1A-BB18-088B99A26A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1D4F2A-1527-585D-88FF-2891CEA1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FF7AC7-8032-68F4-D040-0CC201B9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DCA59-DDEB-451F-AAA7-ACB92E8EE88C}" type="datetime1">
              <a:rPr lang="tr-TR" smtClean="0"/>
              <a:t>8.07.2024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8A780-7C9F-2E87-8EE7-5461C87C1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3FD15A-4246-B4BC-B91C-960CFBAFF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9390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C59C9-13E9-A315-0F62-334677F57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EB79C-8171-C96E-E65B-02F65E863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25DA16-356B-8468-48B5-FC9DC1A06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03D5D5-9EA0-F9B7-B2C7-579C20DA4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7A3EA8-ADC3-FF90-D247-BB4A388D70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F28E0-BE94-D5B1-F07A-C6D4D3A37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5A81FF-98F8-4271-9215-11FC9F15A752}" type="datetime1">
              <a:rPr lang="tr-TR" smtClean="0"/>
              <a:t>8.07.2024</a:t>
            </a:fld>
            <a:endParaRPr lang="tr-T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81434E-EA4A-D1DF-2977-6E729D04B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26531-6401-825C-D245-920A4843F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79733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C83B8-495A-6098-8214-912B95410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BE825D-6CAA-5477-D931-956C85C16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97142-6277-4F48-A20E-7C9BB709AC7B}" type="datetime1">
              <a:rPr lang="tr-TR" smtClean="0"/>
              <a:t>8.07.2024</a:t>
            </a:fld>
            <a:endParaRPr lang="tr-T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F910CD-4154-1DE8-C689-6ED5A5262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C641D-A47A-C701-6BC1-7F1424A2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3705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144325-ED4C-96EF-F878-8711FDEFD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B2F44-4531-460A-A767-A30830215069}" type="datetime1">
              <a:rPr lang="tr-TR" smtClean="0"/>
              <a:t>8.07.2024</a:t>
            </a:fld>
            <a:endParaRPr lang="tr-T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EBAB6D-03FF-E2E5-C4F5-F80BAF4A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FCDA6C-57B7-1AB3-9529-A4AA228F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62572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B743F-1C5E-2D7E-D979-77BB3ED1F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700489-F35E-663D-AE32-86CDA8520A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CB52F-1849-2E68-56AD-0E8F493E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71613-8C83-C447-869D-F91ED9E0C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8E960-5DB5-4767-B462-547CD09FD2BE}" type="datetime1">
              <a:rPr lang="tr-TR" smtClean="0"/>
              <a:t>8.07.2024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C7F06D-9DA3-8E53-74AC-2B3EA3785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03E06-4488-65B5-9022-1EB1298D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18653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1DC4-B39E-4F3F-12DC-578925D5C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04B308-B38B-10AD-BA3F-7348AA2CC3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2E4F0-897A-316A-3A7B-B6149E4C9B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727135-4190-1CA6-CBFC-ABBC4FDD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9CA8B-FF3A-4F6A-9970-36322F6FE7E5}" type="datetime1">
              <a:rPr lang="tr-TR" smtClean="0"/>
              <a:t>8.07.2024</a:t>
            </a:fld>
            <a:endParaRPr lang="tr-T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6F852-AA2F-1A8E-40FD-8F2029F2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48A2C-A279-C581-4270-FD0E4D80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9430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246DDD-610E-B67B-EA66-55A85DC8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tr-T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44E5C7-141C-1620-3788-4FBE4FB49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1B44-FEBF-EE79-09F5-427F1A42BE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9D662-60D0-45C7-90C4-98735EA19A4B}" type="datetime1">
              <a:rPr lang="tr-TR" smtClean="0"/>
              <a:t>8.07.2024</a:t>
            </a:fld>
            <a:endParaRPr lang="tr-T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BF59C-B1EA-688A-E795-39210A4134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9B539-44C4-CDF9-9F02-1D3ED3B9BA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8656D-C7CD-4D31-A4D6-2D8C3257E4A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31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guru99.com/test/delete_customer.php" TargetMode="External"/><Relationship Id="rId2" Type="http://schemas.openxmlformats.org/officeDocument/2006/relationships/hyperlink" Target="https://demoqa.com/alert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demo.guru99.com/test/guru99home/" TargetMode="External"/><Relationship Id="rId2" Type="http://schemas.openxmlformats.org/officeDocument/2006/relationships/hyperlink" Target="https://demoqa.com/frame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toolsqa.com/selenium-webdriver/handling-iframes-using-selenium-webdriver/" TargetMode="External"/><Relationship Id="rId7" Type="http://schemas.openxmlformats.org/officeDocument/2006/relationships/hyperlink" Target="https://toolsqa.com/selenium-webdriver/window-handle-in-selenium/" TargetMode="External"/><Relationship Id="rId2" Type="http://schemas.openxmlformats.org/officeDocument/2006/relationships/hyperlink" Target="https://www.guru99.com/alert-popup-handling-selenium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u99.com/handling-iframes-selenium.html" TargetMode="External"/><Relationship Id="rId5" Type="http://schemas.openxmlformats.org/officeDocument/2006/relationships/hyperlink" Target="https://testgrid.io/blog/dynamic-xpath-in-selenium/" TargetMode="External"/><Relationship Id="rId4" Type="http://schemas.openxmlformats.org/officeDocument/2006/relationships/hyperlink" Target="https://toolsqa.com/selenium-webdriver/alerts-in-selenium/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5C2C3F-C49F-BFB9-9815-1B92F5B318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81000" contrast="-1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8" y="248478"/>
            <a:ext cx="12192000" cy="6858000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DA3946-3F3C-7B46-8D39-9BD8B3295D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151155" y="5663114"/>
            <a:ext cx="2408433" cy="418348"/>
          </a:xfrm>
        </p:spPr>
        <p:txBody>
          <a:bodyPr anchor="t"/>
          <a:lstStyle/>
          <a:p>
            <a:pPr algn="r">
              <a:lnSpc>
                <a:spcPct val="100000"/>
              </a:lnSpc>
            </a:pPr>
            <a:r>
              <a:rPr lang="en-US" sz="2000">
                <a:solidFill>
                  <a:schemeClr val="accent1"/>
                </a:solidFill>
              </a:rPr>
              <a:t>Company Overview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7FBDAB-49B5-002D-19ED-D5620975FA54}"/>
              </a:ext>
            </a:extLst>
          </p:cNvPr>
          <p:cNvSpPr txBox="1"/>
          <p:nvPr/>
        </p:nvSpPr>
        <p:spPr>
          <a:xfrm>
            <a:off x="8052088" y="5063470"/>
            <a:ext cx="3567290" cy="634845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 rtlCol="0" anchor="ctr">
            <a:spAutoFit/>
          </a:bodyPr>
          <a:lstStyle/>
          <a:p>
            <a:pPr algn="r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RS" sz="3600" dirty="0">
                <a:solidFill>
                  <a:schemeClr val="bg1"/>
                </a:solidFill>
              </a:rPr>
              <a:t>Orion Innovation</a:t>
            </a:r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379FBB89-536F-BB70-2BA6-A37DD0EB6DF2}"/>
              </a:ext>
            </a:extLst>
          </p:cNvPr>
          <p:cNvSpPr/>
          <p:nvPr/>
        </p:nvSpPr>
        <p:spPr>
          <a:xfrm>
            <a:off x="2380575" y="923232"/>
            <a:ext cx="3128974" cy="4999833"/>
          </a:xfrm>
          <a:prstGeom prst="parallelogram">
            <a:avLst>
              <a:gd name="adj" fmla="val 54440"/>
            </a:avLst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Block Arc 8">
            <a:extLst>
              <a:ext uri="{FF2B5EF4-FFF2-40B4-BE49-F238E27FC236}">
                <a16:creationId xmlns:a16="http://schemas.microsoft.com/office/drawing/2014/main" id="{8085AD5E-F5A9-93BE-5AA8-FBEBB2426839}"/>
              </a:ext>
            </a:extLst>
          </p:cNvPr>
          <p:cNvSpPr/>
          <p:nvPr/>
        </p:nvSpPr>
        <p:spPr>
          <a:xfrm rot="5400000">
            <a:off x="-2482375" y="958361"/>
            <a:ext cx="4964750" cy="4941280"/>
          </a:xfrm>
          <a:prstGeom prst="blockArc">
            <a:avLst>
              <a:gd name="adj1" fmla="val 10770151"/>
              <a:gd name="adj2" fmla="val 0"/>
              <a:gd name="adj3" fmla="val 25000"/>
            </a:avLst>
          </a:prstGeom>
          <a:solidFill>
            <a:schemeClr val="bg1"/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18000" rtlCol="0" anchor="ctr"/>
          <a:lstStyle/>
          <a:p>
            <a:pPr algn="ctr"/>
            <a:endParaRPr lang="en-RS" sz="14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54CAF9-ECF5-E4C3-DF4E-DA5BE65C5B4B}"/>
              </a:ext>
            </a:extLst>
          </p:cNvPr>
          <p:cNvSpPr txBox="1"/>
          <p:nvPr/>
        </p:nvSpPr>
        <p:spPr>
          <a:xfrm>
            <a:off x="6568580" y="1159685"/>
            <a:ext cx="46894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Alerts, Frames, Windows</a:t>
            </a:r>
            <a:endParaRPr lang="tr-T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tr-TR" sz="2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tr-TR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tr-TR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536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2466F-1419-72F2-C22C-2695C297C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40143" cy="4351338"/>
          </a:xfrm>
        </p:spPr>
        <p:txBody>
          <a:bodyPr>
            <a:normAutofit/>
          </a:bodyPr>
          <a:lstStyle/>
          <a:p>
            <a:r>
              <a:rPr lang="en-US" sz="2800" dirty="0">
                <a:cs typeface="Arial" panose="020B0604020202020204" pitchFamily="34" charset="0"/>
              </a:rPr>
              <a:t>Alerts</a:t>
            </a:r>
            <a:endParaRPr lang="tr-TR" sz="2800" dirty="0">
              <a:cs typeface="Arial" panose="020B0604020202020204" pitchFamily="34" charset="0"/>
            </a:endParaRPr>
          </a:p>
          <a:p>
            <a:r>
              <a:rPr lang="en-US" dirty="0" err="1"/>
              <a:t>iFrames</a:t>
            </a:r>
            <a:r>
              <a:rPr lang="en-US" dirty="0"/>
              <a:t> (Inline Frames)</a:t>
            </a:r>
          </a:p>
          <a:p>
            <a:r>
              <a:rPr lang="en-US" dirty="0"/>
              <a:t>Windows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tr-T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94798C-BDD9-A0FB-9903-026F610E0BE2}"/>
              </a:ext>
            </a:extLst>
          </p:cNvPr>
          <p:cNvSpPr txBox="1"/>
          <p:nvPr/>
        </p:nvSpPr>
        <p:spPr>
          <a:xfrm>
            <a:off x="3047223" y="681037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Content</a:t>
            </a:r>
            <a:endParaRPr lang="en-US" sz="4400" dirty="0">
              <a:latin typeface="+mj-l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C32A45-D7E4-5E27-27A2-75374E37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40580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000C-B09B-232F-B82E-FD791C65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FDB5-EE8C-4722-7A8A-158D259EB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It is a small message box which appears on screen to give the user some information or notification.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BFF20-F145-97F6-2121-2F26BC37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11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4A586-CF22-96C7-9D15-2BF0BADE0DD7}"/>
              </a:ext>
            </a:extLst>
          </p:cNvPr>
          <p:cNvSpPr txBox="1"/>
          <p:nvPr/>
        </p:nvSpPr>
        <p:spPr>
          <a:xfrm>
            <a:off x="832835" y="2745359"/>
            <a:ext cx="60960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Types of Alerts in Selenium:</a:t>
            </a:r>
          </a:p>
          <a:p>
            <a:pPr algn="l"/>
            <a:r>
              <a:rPr lang="en-US" sz="200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1) Simple Alert</a:t>
            </a:r>
            <a:br>
              <a:rPr lang="en-US" sz="2000" dirty="0"/>
            </a:br>
            <a:r>
              <a:rPr lang="en-US" sz="200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2) Prompt Alert</a:t>
            </a:r>
            <a:br>
              <a:rPr lang="en-US" sz="2000" dirty="0"/>
            </a:br>
            <a:r>
              <a:rPr lang="en-US" sz="200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3) Confirmation Alert</a:t>
            </a:r>
          </a:p>
          <a:p>
            <a:endParaRPr lang="en-US" b="1" i="0" dirty="0">
              <a:solidFill>
                <a:srgbClr val="222222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  <p:pic>
        <p:nvPicPr>
          <p:cNvPr id="1026" name="Picture 2" descr="Alerts in Selenium">
            <a:extLst>
              <a:ext uri="{FF2B5EF4-FFF2-40B4-BE49-F238E27FC236}">
                <a16:creationId xmlns:a16="http://schemas.microsoft.com/office/drawing/2014/main" id="{58404119-385D-B34C-A07F-00416FD13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583" y="4608539"/>
            <a:ext cx="4911217" cy="1477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mpt alerts in selenium">
            <a:extLst>
              <a:ext uri="{FF2B5EF4-FFF2-40B4-BE49-F238E27FC236}">
                <a16:creationId xmlns:a16="http://schemas.microsoft.com/office/drawing/2014/main" id="{8D972B08-AE82-5216-7528-ADA938ACC6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583" y="2492506"/>
            <a:ext cx="4815013" cy="1936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imple alert in Selenium">
            <a:extLst>
              <a:ext uri="{FF2B5EF4-FFF2-40B4-BE49-F238E27FC236}">
                <a16:creationId xmlns:a16="http://schemas.microsoft.com/office/drawing/2014/main" id="{16A6FD36-22FF-09FC-CFB5-86D6A6B6B9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835" y="4525184"/>
            <a:ext cx="5196797" cy="158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90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65007-DC13-5977-25F2-60C0911FB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A8DEA-5E3A-7F12-EB79-044417DCA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30362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1) Simple Alert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The simple alert class in Selenium displays some information or warning on the screen.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8A066-4C7B-E115-49CD-CCF3E9BCA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12</a:t>
            </a:fld>
            <a:endParaRPr lang="tr-TR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DEF4242-30DD-83FF-F16D-C38C25EB5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337" y="2955925"/>
            <a:ext cx="8315325" cy="2552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761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4C21-4D13-DB3C-12DE-9F5E8CDA0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32DFA-8827-AB4A-E776-D3E67EA3E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2086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2) Prompt Alert</a:t>
            </a:r>
          </a:p>
          <a:p>
            <a:pPr marL="0" indent="0" algn="l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This Prompt Alert asks some input from the user and Selenium WebDriver can enter the text using </a:t>
            </a:r>
            <a:r>
              <a:rPr lang="en-US" sz="2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sendkeys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(“input….”).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08FC-19EF-D231-DBE0-781DF1919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13</a:t>
            </a:fld>
            <a:endParaRPr lang="tr-TR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986F75B7-1B64-EDAA-6B6C-12E36BCD0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2043" y="2900934"/>
            <a:ext cx="6367914" cy="3591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12882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BE5AC-4486-08A0-8A1B-FE22BC38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C1E84-2D99-5F8F-320D-309D21F1E9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7832"/>
            <a:ext cx="10515600" cy="4351338"/>
          </a:xfrm>
        </p:spPr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3) Confirmation Alert</a:t>
            </a:r>
          </a:p>
          <a:p>
            <a:pPr algn="l"/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This confirmation alert asks permission to do some type of operation.</a:t>
            </a:r>
          </a:p>
          <a:p>
            <a:pPr marL="0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6FF71-F8D7-4E65-D9EE-2DFE3634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14</a:t>
            </a:fld>
            <a:endParaRPr lang="tr-TR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50B97DA7-DC47-D24D-1CD6-8A26E87A36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7995" y="3111500"/>
            <a:ext cx="7829550" cy="3609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512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98CA0-A44F-DB58-076A-004D500C1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4368" cy="1325563"/>
          </a:xfrm>
        </p:spPr>
        <p:txBody>
          <a:bodyPr>
            <a:normAutofit/>
          </a:bodyPr>
          <a:lstStyle/>
          <a:p>
            <a:r>
              <a:rPr lang="en-US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How to handle Alert in Selenium WebDriver?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A170C6-F4A2-80DE-4D71-5BA1F3FD2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15</a:t>
            </a:fld>
            <a:endParaRPr lang="tr-TR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0B6139E-0B82-BFBA-CE3C-E7DEF96AC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1) </a:t>
            </a:r>
            <a:r>
              <a:rPr lang="en-US" altLang="en-US" b="1" dirty="0"/>
              <a:t>void dismiss() </a:t>
            </a:r>
            <a:r>
              <a:rPr lang="en-US" altLang="en-US" dirty="0"/>
              <a:t>// To click on the ‘Cancel’ button of the alert.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driver.switchTo</a:t>
            </a:r>
            <a:r>
              <a:rPr lang="en-US" altLang="en-US" dirty="0"/>
              <a:t>().alert().dismiss();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2)</a:t>
            </a:r>
            <a:r>
              <a:rPr lang="en-US" altLang="en-US" b="1" dirty="0"/>
              <a:t> void accept() </a:t>
            </a:r>
            <a:r>
              <a:rPr lang="en-US" altLang="en-US" dirty="0"/>
              <a:t>// To click on the ‘OK’ button of the alert.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driver.switchTo</a:t>
            </a:r>
            <a:r>
              <a:rPr lang="en-US" altLang="en-US" dirty="0"/>
              <a:t>().alert().accept();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3) </a:t>
            </a:r>
            <a:r>
              <a:rPr lang="en-US" altLang="en-US" b="1" dirty="0"/>
              <a:t>String </a:t>
            </a:r>
            <a:r>
              <a:rPr lang="en-US" altLang="en-US" b="1" dirty="0" err="1"/>
              <a:t>getText</a:t>
            </a:r>
            <a:r>
              <a:rPr lang="en-US" altLang="en-US" b="1" dirty="0"/>
              <a:t>() </a:t>
            </a:r>
            <a:r>
              <a:rPr lang="en-US" altLang="en-US" dirty="0"/>
              <a:t>// To capture the alert message.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driver.switchTo</a:t>
            </a:r>
            <a:r>
              <a:rPr lang="en-US" altLang="en-US" dirty="0"/>
              <a:t>().alert().</a:t>
            </a:r>
            <a:r>
              <a:rPr lang="en-US" altLang="en-US" dirty="0" err="1"/>
              <a:t>getText</a:t>
            </a:r>
            <a:r>
              <a:rPr lang="en-US" altLang="en-US" dirty="0"/>
              <a:t>();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4) </a:t>
            </a:r>
            <a:r>
              <a:rPr lang="en-US" altLang="en-US" b="1" dirty="0"/>
              <a:t>void </a:t>
            </a:r>
            <a:r>
              <a:rPr lang="en-US" altLang="en-US" b="1" dirty="0" err="1"/>
              <a:t>sendKeys</a:t>
            </a:r>
            <a:r>
              <a:rPr lang="en-US" altLang="en-US" b="1" dirty="0"/>
              <a:t>(String </a:t>
            </a:r>
            <a:r>
              <a:rPr lang="en-US" altLang="en-US" b="1" dirty="0" err="1"/>
              <a:t>stringToSend</a:t>
            </a:r>
            <a:r>
              <a:rPr lang="en-US" altLang="en-US" b="1" dirty="0"/>
              <a:t>) </a:t>
            </a:r>
            <a:r>
              <a:rPr lang="en-US" altLang="en-US" dirty="0"/>
              <a:t>// To send some data to alert box.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 err="1"/>
              <a:t>driver.switchTo</a:t>
            </a:r>
            <a:r>
              <a:rPr lang="en-US" altLang="en-US" dirty="0"/>
              <a:t>().alert().</a:t>
            </a:r>
            <a:r>
              <a:rPr lang="en-US" altLang="en-US" dirty="0" err="1"/>
              <a:t>sendKeys</a:t>
            </a:r>
            <a:r>
              <a:rPr lang="en-US" altLang="en-US" dirty="0"/>
              <a:t>("Text");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727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498F-B90E-B6DB-E0A1-623DC503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DEMO - ALERTS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F583-6BA7-AE00-5E1A-D9AA8758C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https://demoqa.com/alerts</a:t>
            </a:r>
            <a:endParaRPr lang="en-US" dirty="0"/>
          </a:p>
          <a:p>
            <a:r>
              <a:rPr lang="en-US" dirty="0">
                <a:hlinkClick r:id="rId3"/>
              </a:rPr>
              <a:t>https://demo.guru99.com/test/delete_customer.php</a:t>
            </a:r>
            <a:r>
              <a:rPr lang="en-US" dirty="0"/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C60E9-7199-7053-13F1-E3599BB4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16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540829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000C-B09B-232F-B82E-FD791C65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iFrames</a:t>
            </a:r>
            <a:r>
              <a:rPr lang="en-US" dirty="0"/>
              <a:t> (Inline Frames)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FDB5-EE8C-4722-7A8A-158D259EB7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96" y="1520825"/>
            <a:ext cx="10515600" cy="4351338"/>
          </a:xfrm>
        </p:spPr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It is a web page or an inline frame which is embedded in another web page or an HTML document embedded inside another HTML document.  The </a:t>
            </a:r>
            <a:r>
              <a:rPr lang="en-US" sz="24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iframe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 is defined with the &lt;</a:t>
            </a:r>
            <a:r>
              <a:rPr lang="en-US" sz="2400" b="1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iframe</a:t>
            </a:r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&gt; tag.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BFF20-F145-97F6-2121-2F26BC37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17</a:t>
            </a:fld>
            <a:endParaRPr 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ADD5E2-2848-DE3B-95C6-0337E89EF988}"/>
              </a:ext>
            </a:extLst>
          </p:cNvPr>
          <p:cNvSpPr txBox="1"/>
          <p:nvPr/>
        </p:nvSpPr>
        <p:spPr>
          <a:xfrm>
            <a:off x="1120878" y="2794052"/>
            <a:ext cx="6096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&lt;html&gt;</a:t>
            </a:r>
          </a:p>
          <a:p>
            <a:r>
              <a:rPr lang="en-US" dirty="0"/>
              <a:t>  &lt;body&gt;</a:t>
            </a:r>
          </a:p>
          <a:p>
            <a:r>
              <a:rPr lang="en-US" dirty="0"/>
              <a:t>    &lt;div class="box"&gt;</a:t>
            </a:r>
          </a:p>
          <a:p>
            <a:r>
              <a:rPr lang="en-US" dirty="0"/>
              <a:t>      &lt;</a:t>
            </a:r>
            <a:r>
              <a:rPr lang="en-US" dirty="0" err="1"/>
              <a:t>iframe</a:t>
            </a:r>
            <a:r>
              <a:rPr lang="en-US" dirty="0"/>
              <a:t> name="iframe1" id="IF1" height="600" width="400" </a:t>
            </a:r>
            <a:r>
              <a:rPr lang="en-US" dirty="0" err="1"/>
              <a:t>src</a:t>
            </a:r>
            <a:r>
              <a:rPr lang="en-US" dirty="0"/>
              <a:t>="https://toolsqa.com"&gt;&lt;/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 &lt;div class="box"&gt;</a:t>
            </a:r>
          </a:p>
          <a:p>
            <a:r>
              <a:rPr lang="en-US" dirty="0"/>
              <a:t>      &lt;</a:t>
            </a:r>
            <a:r>
              <a:rPr lang="en-US" dirty="0" err="1"/>
              <a:t>iframe</a:t>
            </a:r>
            <a:r>
              <a:rPr lang="en-US" dirty="0"/>
              <a:t> name="iframe2" id="IF2" height="600" width="400" align="left" </a:t>
            </a:r>
            <a:r>
              <a:rPr lang="en-US" dirty="0" err="1"/>
              <a:t>src</a:t>
            </a:r>
            <a:r>
              <a:rPr lang="en-US" dirty="0"/>
              <a:t>="https://demoqa.com"&gt;&lt;/</a:t>
            </a:r>
            <a:r>
              <a:rPr lang="en-US" dirty="0" err="1"/>
              <a:t>iframe</a:t>
            </a:r>
            <a:r>
              <a:rPr lang="en-US" dirty="0"/>
              <a:t>&gt;</a:t>
            </a:r>
          </a:p>
          <a:p>
            <a:r>
              <a:rPr lang="en-US" dirty="0"/>
              <a:t>    &lt;/div&gt;</a:t>
            </a:r>
          </a:p>
          <a:p>
            <a:r>
              <a:rPr lang="en-US" dirty="0"/>
              <a:t>   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6E415C-F7CC-1E27-D7DD-4CABE692DBC9}"/>
              </a:ext>
            </a:extLst>
          </p:cNvPr>
          <p:cNvSpPr/>
          <p:nvPr/>
        </p:nvSpPr>
        <p:spPr>
          <a:xfrm>
            <a:off x="1111045" y="2846388"/>
            <a:ext cx="6066503" cy="332827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77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F4240-2034-66DD-EDAC-EB09E1F60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Handle </a:t>
            </a:r>
            <a:r>
              <a:rPr lang="en-US" dirty="0" err="1"/>
              <a:t>iFrames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CEB56-30F8-BCFB-9259-BC5D86F78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Index</a:t>
            </a:r>
          </a:p>
          <a:p>
            <a:r>
              <a:rPr lang="en-US" dirty="0"/>
              <a:t>By Name or Id</a:t>
            </a:r>
          </a:p>
          <a:p>
            <a:r>
              <a:rPr lang="en-US" dirty="0"/>
              <a:t>By Web Element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ACE53-FBF9-884D-FBAB-ED94D705F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18</a:t>
            </a:fld>
            <a:endParaRPr lang="tr-TR"/>
          </a:p>
        </p:txBody>
      </p:sp>
      <p:pic>
        <p:nvPicPr>
          <p:cNvPr id="7170" name="Picture 2" descr="FramePageDesc">
            <a:extLst>
              <a:ext uri="{FF2B5EF4-FFF2-40B4-BE49-F238E27FC236}">
                <a16:creationId xmlns:a16="http://schemas.microsoft.com/office/drawing/2014/main" id="{705322B2-5FEC-AEEF-6F42-83AE94EC5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5285" y="1493194"/>
            <a:ext cx="6503204" cy="3871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98494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1915-B60A-99EA-9F45-D3CBE8A1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1698-8F91-4678-3301-8890C69A6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By Index</a:t>
            </a:r>
          </a:p>
          <a:p>
            <a:r>
              <a:rPr lang="en-US" dirty="0"/>
              <a:t>Index is one of the attributes for frame handling in Selenium through which we can switch to it.</a:t>
            </a:r>
          </a:p>
          <a:p>
            <a:r>
              <a:rPr lang="en-US" dirty="0"/>
              <a:t>Index of the </a:t>
            </a:r>
            <a:r>
              <a:rPr lang="en-US" dirty="0" err="1"/>
              <a:t>iframe</a:t>
            </a:r>
            <a:r>
              <a:rPr lang="en-US" dirty="0"/>
              <a:t> starts with ‘0’.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driver.switchTo</a:t>
            </a:r>
            <a:r>
              <a:rPr lang="en-US" dirty="0"/>
              <a:t>().frame(0);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driver.switchTo</a:t>
            </a:r>
            <a:r>
              <a:rPr lang="en-US" dirty="0"/>
              <a:t>().frame(1);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driver.switchTo</a:t>
            </a:r>
            <a:r>
              <a:rPr lang="en-US" dirty="0"/>
              <a:t>().frame(2);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8303C-DB3C-0670-C3A0-9485AFC8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19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7213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D5EC2-C6C4-2EE9-1B22-258010079DAA}"/>
              </a:ext>
            </a:extLst>
          </p:cNvPr>
          <p:cNvSpPr txBox="1"/>
          <p:nvPr/>
        </p:nvSpPr>
        <p:spPr>
          <a:xfrm>
            <a:off x="2845619" y="162782"/>
            <a:ext cx="63090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Previous Lesson’s Highlights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7F37-2576-81FC-528F-C949D871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44" y="169385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85FE-27DE-2861-42A9-03BB5811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2</a:t>
            </a:fld>
            <a:endParaRPr lang="tr-T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2B2631-8BB5-AC29-3CBF-BD600EE63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44" y="42376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6B7E37-040A-A868-7F9E-D79B78C6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23DB6E7-674D-20C8-8FB7-489D124F1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25" y="1505384"/>
            <a:ext cx="9607549" cy="511296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C9CD7A-AD6C-71B0-8DB8-791FD3E9E740}"/>
              </a:ext>
            </a:extLst>
          </p:cNvPr>
          <p:cNvSpPr txBox="1"/>
          <p:nvPr/>
        </p:nvSpPr>
        <p:spPr>
          <a:xfrm>
            <a:off x="1292225" y="1027906"/>
            <a:ext cx="3593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Include or Exclude tests on XML File</a:t>
            </a:r>
          </a:p>
        </p:txBody>
      </p:sp>
    </p:spTree>
    <p:extLst>
      <p:ext uri="{BB962C8B-B14F-4D97-AF65-F5344CB8AC3E}">
        <p14:creationId xmlns:p14="http://schemas.microsoft.com/office/powerpoint/2010/main" val="722924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1915-B60A-99EA-9F45-D3CBE8A1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1698-8F91-4678-3301-8890C69A6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By Name or Id</a:t>
            </a:r>
          </a:p>
          <a:p>
            <a:r>
              <a:rPr lang="en-US" dirty="0"/>
              <a:t>Name and ID are attributes for handling frames in Selenium through which we can switch to the </a:t>
            </a:r>
            <a:r>
              <a:rPr lang="en-US" dirty="0" err="1"/>
              <a:t>iframe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driver.switchTo</a:t>
            </a:r>
            <a:r>
              <a:rPr lang="en-US" dirty="0"/>
              <a:t>().frame("iframe1");</a:t>
            </a:r>
          </a:p>
          <a:p>
            <a:r>
              <a:rPr lang="en-US" dirty="0" err="1"/>
              <a:t>driver.switchTo</a:t>
            </a:r>
            <a:r>
              <a:rPr lang="en-US" dirty="0"/>
              <a:t>().frame("id of the element");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8303C-DB3C-0670-C3A0-9485AFC8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20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5883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11915-B60A-99EA-9F45-D3CBE8A14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iFrames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D1698-8F91-4678-3301-8890C69A65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By Web Element</a:t>
            </a:r>
          </a:p>
          <a:p>
            <a:r>
              <a:rPr lang="en-US" dirty="0"/>
              <a:t>We can even switch to the </a:t>
            </a:r>
            <a:r>
              <a:rPr lang="en-US" dirty="0" err="1"/>
              <a:t>iframe</a:t>
            </a:r>
            <a:r>
              <a:rPr lang="en-US" dirty="0"/>
              <a:t> using web element .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driver.switchTo</a:t>
            </a:r>
            <a:r>
              <a:rPr lang="en-US" dirty="0"/>
              <a:t>().frame(</a:t>
            </a:r>
            <a:r>
              <a:rPr lang="en-US" dirty="0" err="1"/>
              <a:t>WebElement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b="1" dirty="0"/>
              <a:t>How to switch back to the Main Frame? : </a:t>
            </a:r>
            <a:r>
              <a:rPr lang="en-US" dirty="0"/>
              <a:t>We have to come out of the </a:t>
            </a:r>
            <a:r>
              <a:rPr lang="en-US" dirty="0" err="1"/>
              <a:t>iframe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To move back to the parent frame, you can either use </a:t>
            </a:r>
            <a:r>
              <a:rPr lang="en-US" dirty="0" err="1"/>
              <a:t>switchTo</a:t>
            </a:r>
            <a:r>
              <a:rPr lang="en-US" dirty="0"/>
              <a:t>().</a:t>
            </a:r>
            <a:r>
              <a:rPr lang="en-US" dirty="0" err="1"/>
              <a:t>parentFrame</a:t>
            </a:r>
            <a:r>
              <a:rPr lang="en-US" dirty="0"/>
              <a:t>() or if you want to get back to the main (or most parent) frame, you can use </a:t>
            </a:r>
            <a:r>
              <a:rPr lang="en-US" dirty="0" err="1"/>
              <a:t>switchTo</a:t>
            </a:r>
            <a:r>
              <a:rPr lang="en-US" dirty="0"/>
              <a:t>().</a:t>
            </a:r>
            <a:r>
              <a:rPr lang="en-US" dirty="0" err="1"/>
              <a:t>defaultContent</a:t>
            </a:r>
            <a:r>
              <a:rPr lang="en-US" dirty="0"/>
              <a:t>();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 err="1"/>
              <a:t>driver.switchTo</a:t>
            </a:r>
            <a:r>
              <a:rPr lang="en-US" dirty="0"/>
              <a:t>().</a:t>
            </a:r>
            <a:r>
              <a:rPr lang="en-US" dirty="0" err="1"/>
              <a:t>parentFrame</a:t>
            </a:r>
            <a:r>
              <a:rPr lang="en-US" dirty="0"/>
              <a:t>();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 </a:t>
            </a:r>
            <a:r>
              <a:rPr lang="en-US" dirty="0" err="1"/>
              <a:t>driver.switchTo</a:t>
            </a:r>
            <a:r>
              <a:rPr lang="en-US" dirty="0"/>
              <a:t>().</a:t>
            </a:r>
            <a:r>
              <a:rPr lang="en-US" dirty="0" err="1"/>
              <a:t>defaultContent</a:t>
            </a:r>
            <a:r>
              <a:rPr lang="en-US" dirty="0"/>
              <a:t>();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8303C-DB3C-0670-C3A0-9485AFC8C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21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84734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498F-B90E-B6DB-E0A1-623DC503C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DEMO - </a:t>
            </a:r>
            <a:r>
              <a:rPr lang="en-US" sz="4800" dirty="0" err="1"/>
              <a:t>iFrames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F583-6BA7-AE00-5E1A-D9AA8758C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https://demoqa.com/frames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https://demo.guru99.com/test/guru99home/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C60E9-7199-7053-13F1-E3599BB4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22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6158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E000C-B09B-232F-B82E-FD791C654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5AFDB5-EE8C-4722-7A8A-158D259EB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A window in any browser is the main webpage on which the user is landed after hitting a link/URL. 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BFF20-F145-97F6-2121-2F26BC37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23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94A586-CF22-96C7-9D15-2BF0BADE0DD7}"/>
              </a:ext>
            </a:extLst>
          </p:cNvPr>
          <p:cNvSpPr txBox="1"/>
          <p:nvPr/>
        </p:nvSpPr>
        <p:spPr>
          <a:xfrm>
            <a:off x="832835" y="2745359"/>
            <a:ext cx="609600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Types of Windows in Selenium:</a:t>
            </a:r>
          </a:p>
          <a:p>
            <a:pPr algn="l"/>
            <a:r>
              <a:rPr lang="en-US" sz="200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1) Main window</a:t>
            </a:r>
            <a:br>
              <a:rPr lang="en-US" sz="2000" dirty="0"/>
            </a:br>
            <a:r>
              <a:rPr lang="en-US" sz="2000" i="0" dirty="0">
                <a:solidFill>
                  <a:srgbClr val="222222"/>
                </a:solidFill>
                <a:effectLst/>
                <a:highlight>
                  <a:srgbClr val="FFFFFF"/>
                </a:highlight>
              </a:rPr>
              <a:t>2) Child window</a:t>
            </a:r>
          </a:p>
          <a:p>
            <a:endParaRPr lang="en-US" b="1" i="0" dirty="0">
              <a:solidFill>
                <a:srgbClr val="222222"/>
              </a:solidFill>
              <a:effectLst/>
              <a:highlight>
                <a:srgbClr val="FFFFFF"/>
              </a:highlight>
              <a:latin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38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E4F5-D07D-E7CF-F27F-1F8E6E8B3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Window </a:t>
            </a:r>
            <a:r>
              <a:rPr lang="en-US"/>
              <a:t>Handling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583A-9E64-00F7-1ADC-CFBE334AF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err="1"/>
              <a:t>getWindowHandle</a:t>
            </a:r>
            <a:r>
              <a:rPr lang="en-US" b="1" dirty="0"/>
              <a:t>( ): </a:t>
            </a:r>
            <a:r>
              <a:rPr lang="en-US" dirty="0"/>
              <a:t>When a website opens, we need to handle the main window </a:t>
            </a:r>
            <a:r>
              <a:rPr lang="en-US" dirty="0" err="1"/>
              <a:t>i.e</a:t>
            </a:r>
            <a:r>
              <a:rPr lang="en-US" dirty="0"/>
              <a:t> the parent window using </a:t>
            </a:r>
            <a:r>
              <a:rPr lang="en-US" dirty="0" err="1"/>
              <a:t>driver.getWindowHandle</a:t>
            </a:r>
            <a:r>
              <a:rPr lang="en-US" dirty="0"/>
              <a:t>( ); method. With this method, we get a unique ID of the current window which will identify it within this driver instance. This method will return the value of the String type.</a:t>
            </a:r>
          </a:p>
          <a:p>
            <a:r>
              <a:rPr lang="en-US" b="1" dirty="0" err="1"/>
              <a:t>getWindowHandles</a:t>
            </a:r>
            <a:r>
              <a:rPr lang="en-US" b="1" dirty="0"/>
              <a:t>( ): </a:t>
            </a:r>
            <a:r>
              <a:rPr lang="en-US" dirty="0"/>
              <a:t>To handle all opened windows which are the child windows by web driver, we use </a:t>
            </a:r>
            <a:r>
              <a:rPr lang="en-US" dirty="0" err="1"/>
              <a:t>driver.getWindowHandles</a:t>
            </a:r>
            <a:r>
              <a:rPr lang="en-US" dirty="0"/>
              <a:t>( ); method. The windows store in a Set of String type and here we can see the transition from one window to another window in a web application. Its return type is Set &lt;String&gt;.</a:t>
            </a:r>
          </a:p>
          <a:p>
            <a:r>
              <a:rPr lang="en-US" b="1" dirty="0" err="1"/>
              <a:t>switchto</a:t>
            </a:r>
            <a:r>
              <a:rPr lang="en-US" b="1" dirty="0"/>
              <a:t>(): </a:t>
            </a:r>
            <a:r>
              <a:rPr lang="en-US" dirty="0"/>
              <a:t>Using this method we perform switch operation within windows.</a:t>
            </a:r>
          </a:p>
          <a:p>
            <a:r>
              <a:rPr lang="en-US" b="1" dirty="0"/>
              <a:t>action: </a:t>
            </a:r>
            <a:r>
              <a:rPr lang="en-US" dirty="0"/>
              <a:t>This method helps in performing certain actions on the windows.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DC800-389F-0D68-1DD2-751ABC588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24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87899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0EFC0-6314-04E2-97F6-9209EFEF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9BC9D0-A3E0-B015-16B9-AF98B7AA2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i="1" dirty="0">
                <a:ea typeface="Calibri"/>
                <a:cs typeface="Calibri"/>
              </a:rPr>
              <a:t>[1]  </a:t>
            </a:r>
            <a:r>
              <a:rPr lang="en-US" i="1" dirty="0">
                <a:ea typeface="Calibri"/>
                <a:cs typeface="Calibri"/>
                <a:hlinkClick r:id="rId2"/>
              </a:rPr>
              <a:t>https://www.guru99.com/alert-popup-handling-selenium.html</a:t>
            </a:r>
            <a:endParaRPr lang="en-US" i="1" dirty="0">
              <a:ea typeface="Calibri"/>
              <a:cs typeface="Calibri"/>
            </a:endParaRPr>
          </a:p>
          <a:p>
            <a:r>
              <a:rPr lang="en-US" sz="2800" i="1" dirty="0">
                <a:ea typeface="Calibri"/>
                <a:cs typeface="Calibri"/>
              </a:rPr>
              <a:t>[</a:t>
            </a:r>
            <a:r>
              <a:rPr lang="en-US" i="1" dirty="0">
                <a:ea typeface="Calibri"/>
                <a:cs typeface="Calibri"/>
              </a:rPr>
              <a:t>2</a:t>
            </a:r>
            <a:r>
              <a:rPr lang="en-US" sz="2800" i="1" dirty="0">
                <a:ea typeface="Calibri"/>
                <a:cs typeface="Calibri"/>
              </a:rPr>
              <a:t>] </a:t>
            </a:r>
            <a:r>
              <a:rPr lang="en-US" dirty="0">
                <a:hlinkClick r:id="rId3"/>
              </a:rPr>
              <a:t> </a:t>
            </a:r>
            <a:r>
              <a:rPr lang="en-US" i="1" dirty="0">
                <a:ea typeface="Calibri"/>
                <a:cs typeface="Calibri"/>
                <a:hlinkClick r:id="rId4"/>
              </a:rPr>
              <a:t>https://toolsqa.com/selenium-webdriver/alerts-in-selenium/</a:t>
            </a:r>
            <a:r>
              <a:rPr lang="en-US" i="1" dirty="0">
                <a:ea typeface="Calibri"/>
                <a:cs typeface="Calibri"/>
              </a:rPr>
              <a:t> </a:t>
            </a:r>
            <a:endParaRPr lang="en-US" dirty="0">
              <a:hlinkClick r:id="rId5"/>
            </a:endParaRPr>
          </a:p>
          <a:p>
            <a:r>
              <a:rPr lang="en-US" sz="2800" i="1" dirty="0">
                <a:ea typeface="Calibri"/>
                <a:cs typeface="Calibri"/>
              </a:rPr>
              <a:t>[</a:t>
            </a:r>
            <a:r>
              <a:rPr lang="en-US" i="1" dirty="0">
                <a:ea typeface="Calibri"/>
                <a:cs typeface="Calibri"/>
              </a:rPr>
              <a:t>3</a:t>
            </a:r>
            <a:r>
              <a:rPr lang="en-US" sz="2800" i="1" dirty="0">
                <a:ea typeface="Calibri"/>
                <a:cs typeface="Calibri"/>
              </a:rPr>
              <a:t>] </a:t>
            </a:r>
            <a:r>
              <a:rPr lang="en-US" dirty="0">
                <a:hlinkClick r:id="rId3"/>
              </a:rPr>
              <a:t> </a:t>
            </a:r>
            <a:r>
              <a:rPr lang="en-US" dirty="0">
                <a:hlinkClick r:id="rId6"/>
              </a:rPr>
              <a:t>https://www.guru99.com/handling-iframes-selenium.html</a:t>
            </a:r>
            <a:endParaRPr lang="en-US" dirty="0"/>
          </a:p>
          <a:p>
            <a:r>
              <a:rPr lang="en-US" sz="2800" i="1" dirty="0">
                <a:ea typeface="Calibri"/>
                <a:cs typeface="Calibri"/>
              </a:rPr>
              <a:t>[</a:t>
            </a:r>
            <a:r>
              <a:rPr lang="en-US" i="1" dirty="0">
                <a:ea typeface="Calibri"/>
                <a:cs typeface="Calibri"/>
              </a:rPr>
              <a:t>4</a:t>
            </a:r>
            <a:r>
              <a:rPr lang="en-US" sz="2800" i="1" dirty="0">
                <a:ea typeface="Calibri"/>
                <a:cs typeface="Calibri"/>
              </a:rPr>
              <a:t>] </a:t>
            </a:r>
            <a:r>
              <a:rPr lang="en-US" dirty="0">
                <a:hlinkClick r:id="rId3"/>
              </a:rPr>
              <a:t> https://toolsqa.com/selenium-webdriver/handling-iframes-using-selenium-webdriver/</a:t>
            </a:r>
            <a:r>
              <a:rPr lang="en-US" dirty="0"/>
              <a:t> </a:t>
            </a:r>
          </a:p>
          <a:p>
            <a:r>
              <a:rPr lang="en-US" sz="2800" i="1" dirty="0">
                <a:ea typeface="Calibri"/>
                <a:cs typeface="Calibri"/>
              </a:rPr>
              <a:t>[5]</a:t>
            </a:r>
            <a:r>
              <a:rPr lang="en-US" dirty="0"/>
              <a:t> </a:t>
            </a:r>
            <a:r>
              <a:rPr lang="en-US" i="1" dirty="0">
                <a:ea typeface="Calibri"/>
                <a:cs typeface="Calibri"/>
                <a:hlinkClick r:id="rId7"/>
              </a:rPr>
              <a:t>https://toolsqa.com/selenium-webdriver/window-handle-in-selenium/</a:t>
            </a:r>
            <a:endParaRPr lang="en-US" i="1" dirty="0">
              <a:ea typeface="Calibri"/>
              <a:cs typeface="Calibri"/>
            </a:endParaRPr>
          </a:p>
          <a:p>
            <a:endParaRPr lang="en-US" i="1" dirty="0">
              <a:ea typeface="Calibri"/>
              <a:cs typeface="Calibri"/>
            </a:endParaRPr>
          </a:p>
          <a:p>
            <a:endParaRPr lang="en-US" i="1" dirty="0">
              <a:ea typeface="Calibri"/>
              <a:cs typeface="Calibri"/>
            </a:endParaRPr>
          </a:p>
          <a:p>
            <a:endParaRPr lang="en-US" sz="2800" i="1" dirty="0">
              <a:ea typeface="Calibri"/>
              <a:cs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04218-CF88-7C12-21FE-304F4DF85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25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007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6DDA8CE9-E0A6-4FF2-823D-D0860760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1195564-33B9-434B-9641-764F5905A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D18C537-E336-47C4-836B-C342A230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52475" y="1"/>
            <a:ext cx="4262009" cy="2602764"/>
            <a:chOff x="6867015" y="-1"/>
            <a:chExt cx="5324985" cy="3251912"/>
          </a:xfrm>
          <a:solidFill>
            <a:schemeClr val="accent5">
              <a:alpha val="5000"/>
            </a:schemeClr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81F97D2-9A0D-4CA5-B9AF-27B558BCF1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6678A47C-892D-47C9-A5D8-F8860B1B05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9E8FDFA-59ED-4D6F-BA20-10CDF8436C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E958D9A5-8003-4D92-8C05-787C630F75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A1259D8-0C3A-4069-A22F-537BBBB61A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60995" y="62352"/>
            <a:ext cx="6028697" cy="6795648"/>
            <a:chOff x="6160995" y="62352"/>
            <a:chExt cx="6028697" cy="6795648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90700B4-CEB5-450F-9EA7-95E355B503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82080" y="81632"/>
              <a:ext cx="6007612" cy="6776368"/>
            </a:xfrm>
            <a:custGeom>
              <a:avLst/>
              <a:gdLst>
                <a:gd name="connsiteX0" fmla="*/ 4493599 w 6007612"/>
                <a:gd name="connsiteY0" fmla="*/ 0 h 6797829"/>
                <a:gd name="connsiteX1" fmla="*/ 5981837 w 6007612"/>
                <a:gd name="connsiteY1" fmla="*/ 314220 h 6797829"/>
                <a:gd name="connsiteX2" fmla="*/ 6007612 w 6007612"/>
                <a:gd name="connsiteY2" fmla="*/ 327088 h 6797829"/>
                <a:gd name="connsiteX3" fmla="*/ 6007612 w 6007612"/>
                <a:gd name="connsiteY3" fmla="*/ 1316637 h 6797829"/>
                <a:gd name="connsiteX4" fmla="*/ 5852405 w 6007612"/>
                <a:gd name="connsiteY4" fmla="*/ 1209899 h 6797829"/>
                <a:gd name="connsiteX5" fmla="*/ 5622498 w 6007612"/>
                <a:gd name="connsiteY5" fmla="*/ 1086619 h 6797829"/>
                <a:gd name="connsiteX6" fmla="*/ 4493032 w 6007612"/>
                <a:gd name="connsiteY6" fmla="*/ 851533 h 6797829"/>
                <a:gd name="connsiteX7" fmla="*/ 3155579 w 6007612"/>
                <a:gd name="connsiteY7" fmla="*/ 1108326 h 6797829"/>
                <a:gd name="connsiteX8" fmla="*/ 1963832 w 6007612"/>
                <a:gd name="connsiteY8" fmla="*/ 1817700 h 6797829"/>
                <a:gd name="connsiteX9" fmla="*/ 1144646 w 6007612"/>
                <a:gd name="connsiteY9" fmla="*/ 2832814 h 6797829"/>
                <a:gd name="connsiteX10" fmla="*/ 851249 w 6007612"/>
                <a:gd name="connsiteY10" fmla="*/ 3998599 h 6797829"/>
                <a:gd name="connsiteX11" fmla="*/ 1336319 w 6007612"/>
                <a:gd name="connsiteY11" fmla="*/ 5057837 h 6797829"/>
                <a:gd name="connsiteX12" fmla="*/ 1597084 w 6007612"/>
                <a:gd name="connsiteY12" fmla="*/ 5424583 h 6797829"/>
                <a:gd name="connsiteX13" fmla="*/ 2591910 w 6007612"/>
                <a:gd name="connsiteY13" fmla="*/ 6440122 h 6797829"/>
                <a:gd name="connsiteX14" fmla="*/ 3899854 w 6007612"/>
                <a:gd name="connsiteY14" fmla="*/ 6780621 h 6797829"/>
                <a:gd name="connsiteX15" fmla="*/ 4741172 w 6007612"/>
                <a:gd name="connsiteY15" fmla="*/ 6563979 h 6797829"/>
                <a:gd name="connsiteX16" fmla="*/ 5649171 w 6007612"/>
                <a:gd name="connsiteY16" fmla="*/ 5938452 h 6797829"/>
                <a:gd name="connsiteX17" fmla="*/ 5873475 w 6007612"/>
                <a:gd name="connsiteY17" fmla="*/ 5764656 h 6797829"/>
                <a:gd name="connsiteX18" fmla="*/ 6007612 w 6007612"/>
                <a:gd name="connsiteY18" fmla="*/ 5660343 h 6797829"/>
                <a:gd name="connsiteX19" fmla="*/ 6007612 w 6007612"/>
                <a:gd name="connsiteY19" fmla="*/ 6737454 h 6797829"/>
                <a:gd name="connsiteX20" fmla="*/ 5929386 w 6007612"/>
                <a:gd name="connsiteY20" fmla="*/ 6797829 h 6797829"/>
                <a:gd name="connsiteX21" fmla="*/ 1656512 w 6007612"/>
                <a:gd name="connsiteY21" fmla="*/ 6797829 h 6797829"/>
                <a:gd name="connsiteX22" fmla="*/ 1630254 w 6007612"/>
                <a:gd name="connsiteY22" fmla="*/ 6775222 h 6797829"/>
                <a:gd name="connsiteX23" fmla="*/ 892250 w 6007612"/>
                <a:gd name="connsiteY23" fmla="*/ 5902700 h 6797829"/>
                <a:gd name="connsiteX24" fmla="*/ 0 w 6007612"/>
                <a:gd name="connsiteY24" fmla="*/ 3998599 h 6797829"/>
                <a:gd name="connsiteX25" fmla="*/ 4493032 w 6007612"/>
                <a:gd name="connsiteY25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0582300F-F646-4FC3-94FC-0582F4B5E0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0995" y="62352"/>
              <a:ext cx="6028697" cy="6795648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FBB8E8B8-1900-4326-8858-F375F5D8A0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63721" y="81632"/>
              <a:ext cx="6025971" cy="6776368"/>
            </a:xfrm>
            <a:custGeom>
              <a:avLst/>
              <a:gdLst>
                <a:gd name="connsiteX0" fmla="*/ 6025971 w 6025971"/>
                <a:gd name="connsiteY0" fmla="*/ 5825635 h 6797829"/>
                <a:gd name="connsiteX1" fmla="*/ 6025971 w 6025971"/>
                <a:gd name="connsiteY1" fmla="*/ 6723285 h 6797829"/>
                <a:gd name="connsiteX2" fmla="*/ 5929386 w 6025971"/>
                <a:gd name="connsiteY2" fmla="*/ 6797829 h 6797829"/>
                <a:gd name="connsiteX3" fmla="*/ 4560411 w 6025971"/>
                <a:gd name="connsiteY3" fmla="*/ 6797829 h 6797829"/>
                <a:gd name="connsiteX4" fmla="*/ 4597731 w 6025971"/>
                <a:gd name="connsiteY4" fmla="*/ 6785305 h 6797829"/>
                <a:gd name="connsiteX5" fmla="*/ 5736707 w 6025971"/>
                <a:gd name="connsiteY5" fmla="*/ 6050108 h 6797829"/>
                <a:gd name="connsiteX6" fmla="*/ 5960301 w 6025971"/>
                <a:gd name="connsiteY6" fmla="*/ 5876738 h 6797829"/>
                <a:gd name="connsiteX7" fmla="*/ 4493599 w 6025971"/>
                <a:gd name="connsiteY7" fmla="*/ 0 h 6797829"/>
                <a:gd name="connsiteX8" fmla="*/ 5981837 w 6025971"/>
                <a:gd name="connsiteY8" fmla="*/ 314220 h 6797829"/>
                <a:gd name="connsiteX9" fmla="*/ 6025971 w 6025971"/>
                <a:gd name="connsiteY9" fmla="*/ 336254 h 6797829"/>
                <a:gd name="connsiteX10" fmla="*/ 6025971 w 6025971"/>
                <a:gd name="connsiteY10" fmla="*/ 1157325 h 6797829"/>
                <a:gd name="connsiteX11" fmla="*/ 5925889 w 6025971"/>
                <a:gd name="connsiteY11" fmla="*/ 1088522 h 6797829"/>
                <a:gd name="connsiteX12" fmla="*/ 5682227 w 6025971"/>
                <a:gd name="connsiteY12" fmla="*/ 957939 h 6797829"/>
                <a:gd name="connsiteX13" fmla="*/ 4493032 w 6025971"/>
                <a:gd name="connsiteY13" fmla="*/ 709658 h 6797829"/>
                <a:gd name="connsiteX14" fmla="*/ 3104646 w 6025971"/>
                <a:gd name="connsiteY14" fmla="*/ 976666 h 6797829"/>
                <a:gd name="connsiteX15" fmla="*/ 1871612 w 6025971"/>
                <a:gd name="connsiteY15" fmla="*/ 1710017 h 6797829"/>
                <a:gd name="connsiteX16" fmla="*/ 1018661 w 6025971"/>
                <a:gd name="connsiteY16" fmla="*/ 2767694 h 6797829"/>
                <a:gd name="connsiteX17" fmla="*/ 709374 w 6025971"/>
                <a:gd name="connsiteY17" fmla="*/ 3998599 h 6797829"/>
                <a:gd name="connsiteX18" fmla="*/ 1221258 w 6025971"/>
                <a:gd name="connsiteY18" fmla="*/ 5141684 h 6797829"/>
                <a:gd name="connsiteX19" fmla="*/ 1479187 w 6025971"/>
                <a:gd name="connsiteY19" fmla="*/ 5504459 h 6797829"/>
                <a:gd name="connsiteX20" fmla="*/ 3021272 w 6025971"/>
                <a:gd name="connsiteY20" fmla="*/ 6793670 h 6797829"/>
                <a:gd name="connsiteX21" fmla="*/ 3035805 w 6025971"/>
                <a:gd name="connsiteY21" fmla="*/ 6797829 h 6797829"/>
                <a:gd name="connsiteX22" fmla="*/ 1656512 w 6025971"/>
                <a:gd name="connsiteY22" fmla="*/ 6797829 h 6797829"/>
                <a:gd name="connsiteX23" fmla="*/ 1630254 w 6025971"/>
                <a:gd name="connsiteY23" fmla="*/ 6775222 h 6797829"/>
                <a:gd name="connsiteX24" fmla="*/ 892250 w 6025971"/>
                <a:gd name="connsiteY24" fmla="*/ 5902700 h 6797829"/>
                <a:gd name="connsiteX25" fmla="*/ 0 w 6025971"/>
                <a:gd name="connsiteY25" fmla="*/ 3998599 h 6797829"/>
                <a:gd name="connsiteX26" fmla="*/ 4493032 w 6025971"/>
                <a:gd name="connsiteY26" fmla="*/ 285 h 6797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4535DB5-6217-1C65-B3C6-FD860528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055098"/>
            <a:ext cx="5760719" cy="4747805"/>
          </a:xfrm>
        </p:spPr>
        <p:txBody>
          <a:bodyPr vert="horz" lIns="91440" tIns="45720" rIns="91440" bIns="45720" rtlCol="0" anchor="ctr">
            <a:normAutofit/>
          </a:bodyPr>
          <a:lstStyle/>
          <a:p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81E04-0762-9220-7A25-B6DEB6D1D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2357" y="1638300"/>
            <a:ext cx="3330531" cy="3581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4800" b="1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Thanks</a:t>
            </a:r>
            <a:endParaRPr lang="en-US" sz="2400" b="1" kern="12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73590-A477-FF34-1BD5-1D73B98BF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0F08656D-C7CD-4D31-A4D6-2D8C3257E4AB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24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5D5EC2-C6C4-2EE9-1B22-258010079DAA}"/>
              </a:ext>
            </a:extLst>
          </p:cNvPr>
          <p:cNvSpPr txBox="1"/>
          <p:nvPr/>
        </p:nvSpPr>
        <p:spPr>
          <a:xfrm>
            <a:off x="2941475" y="124225"/>
            <a:ext cx="630904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Previous Lesson’s Highlights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77F37-2576-81FC-528F-C949D871B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2344" y="1693850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85FE-27DE-2861-42A9-03BB58110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3</a:t>
            </a:fld>
            <a:endParaRPr lang="tr-TR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2B2631-8BB5-AC29-3CBF-BD600EE63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344" y="4237616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1449AE-8637-E8E2-9C48-C4D617C5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D1D34E-EAD5-7F6D-A172-F6DB36D493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8492" y="1483108"/>
            <a:ext cx="8923304" cy="47728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205950-04D2-F2E3-1F5D-EAEB8ED382A6}"/>
              </a:ext>
            </a:extLst>
          </p:cNvPr>
          <p:cNvSpPr txBox="1"/>
          <p:nvPr/>
        </p:nvSpPr>
        <p:spPr>
          <a:xfrm>
            <a:off x="1538492" y="1003721"/>
            <a:ext cx="2468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Test Groups on XML File</a:t>
            </a:r>
          </a:p>
        </p:txBody>
      </p:sp>
    </p:spTree>
    <p:extLst>
      <p:ext uri="{BB962C8B-B14F-4D97-AF65-F5344CB8AC3E}">
        <p14:creationId xmlns:p14="http://schemas.microsoft.com/office/powerpoint/2010/main" val="1466395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CE9A2-B597-8D0D-78F9-633B7E74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4</a:t>
            </a:fld>
            <a:endParaRPr lang="tr-TR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B21D60E-A981-89BC-919E-AC57F6D614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-114509"/>
            <a:ext cx="10515600" cy="13255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>
                <a:latin typeface="+mj-lt"/>
              </a:rPr>
              <a:t>Previous Lesson’s Highlights</a:t>
            </a:r>
            <a:endParaRPr lang="en-US" sz="4400" dirty="0">
              <a:latin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91FA3-7A5E-D404-328F-E1E61CF5F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15D20A-0D1A-D785-4057-EAA987C44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521" y="1551280"/>
            <a:ext cx="9230957" cy="49000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37E9EF-8517-C396-EFB0-B827966AA43A}"/>
              </a:ext>
            </a:extLst>
          </p:cNvPr>
          <p:cNvSpPr txBox="1"/>
          <p:nvPr/>
        </p:nvSpPr>
        <p:spPr>
          <a:xfrm>
            <a:off x="1357951" y="1002561"/>
            <a:ext cx="87397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Test Groups Java file file: @Test(groups={“groupname1”,”groupname2”}</a:t>
            </a:r>
          </a:p>
        </p:txBody>
      </p:sp>
    </p:spTree>
    <p:extLst>
      <p:ext uri="{BB962C8B-B14F-4D97-AF65-F5344CB8AC3E}">
        <p14:creationId xmlns:p14="http://schemas.microsoft.com/office/powerpoint/2010/main" val="1916527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05BC-BC84-8818-8B58-12326000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753" y="0"/>
            <a:ext cx="10515600" cy="1325563"/>
          </a:xfrm>
        </p:spPr>
        <p:txBody>
          <a:bodyPr/>
          <a:lstStyle/>
          <a:p>
            <a:r>
              <a:rPr lang="en-US" sz="4400" b="1" dirty="0">
                <a:latin typeface="+mj-lt"/>
              </a:rPr>
              <a:t>Previous Lesson’s Highlights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C284658-24BD-B437-C909-9D2A149097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7820" y="1325563"/>
            <a:ext cx="9056360" cy="482565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52232-901A-EE17-BB18-CC3D865F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5</a:t>
            </a:fld>
            <a:endParaRPr 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1CCC6F-92D3-E3EE-B42E-E3C2BC231E01}"/>
              </a:ext>
            </a:extLst>
          </p:cNvPr>
          <p:cNvSpPr txBox="1"/>
          <p:nvPr/>
        </p:nvSpPr>
        <p:spPr>
          <a:xfrm>
            <a:off x="1567820" y="956231"/>
            <a:ext cx="8943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Parallel Testing  on XML file</a:t>
            </a:r>
          </a:p>
        </p:txBody>
      </p:sp>
    </p:spTree>
    <p:extLst>
      <p:ext uri="{BB962C8B-B14F-4D97-AF65-F5344CB8AC3E}">
        <p14:creationId xmlns:p14="http://schemas.microsoft.com/office/powerpoint/2010/main" val="2323525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605BC-BC84-8818-8B58-123260001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753" y="0"/>
            <a:ext cx="10515600" cy="1325563"/>
          </a:xfrm>
        </p:spPr>
        <p:txBody>
          <a:bodyPr/>
          <a:lstStyle/>
          <a:p>
            <a:r>
              <a:rPr lang="en-US" sz="4400" b="1" dirty="0">
                <a:latin typeface="+mj-lt"/>
              </a:rPr>
              <a:t>Previous Lesson’s Highlights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52232-901A-EE17-BB18-CC3D865FA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6</a:t>
            </a:fld>
            <a:endParaRPr lang="tr-TR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1CCC6F-92D3-E3EE-B42E-E3C2BC231E01}"/>
              </a:ext>
            </a:extLst>
          </p:cNvPr>
          <p:cNvSpPr txBox="1"/>
          <p:nvPr/>
        </p:nvSpPr>
        <p:spPr>
          <a:xfrm>
            <a:off x="1240187" y="975737"/>
            <a:ext cx="8943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@Parameters({“parameterName”})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851DA70-510E-9292-261C-42D772D19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8FEE8E-6CE1-F9AC-9BD3-E02C5640E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0187" y="1417280"/>
            <a:ext cx="9711626" cy="516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714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D229-4452-E509-06A4-82713176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BED93-CA63-047D-DF4C-523875A7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38B90-7417-AEAF-48CB-A2188ECA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7</a:t>
            </a:fld>
            <a:endParaRPr lang="tr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856AE1-98AC-90D6-A76E-3123B29E4192}"/>
              </a:ext>
            </a:extLst>
          </p:cNvPr>
          <p:cNvSpPr txBox="1">
            <a:spLocks/>
          </p:cNvSpPr>
          <p:nvPr/>
        </p:nvSpPr>
        <p:spPr>
          <a:xfrm>
            <a:off x="31497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/>
              <a:t>Previous Lesson’s Highlights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258ED62-0EFF-7B82-B2E0-D8E1C4F9B9D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8656D-C7CD-4D31-A4D6-2D8C3257E4AB}" type="slidenum">
              <a:rPr lang="tr-TR" smtClean="0"/>
              <a:pPr/>
              <a:t>7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CAC30-0084-5E99-36AF-05A166679FF2}"/>
              </a:ext>
            </a:extLst>
          </p:cNvPr>
          <p:cNvSpPr txBox="1"/>
          <p:nvPr/>
        </p:nvSpPr>
        <p:spPr>
          <a:xfrm>
            <a:off x="1240187" y="975737"/>
            <a:ext cx="8943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Test Reporting with listeners on XML File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0951202-D6D7-B83E-F355-C48B35203B1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4749A7-97C7-AF3E-E68B-F6390BA60F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205" y="1424591"/>
            <a:ext cx="9669590" cy="5153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25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7D229-4452-E509-06A4-82713176F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BED93-CA63-047D-DF4C-523875A76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38B90-7417-AEAF-48CB-A2188ECA0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8</a:t>
            </a:fld>
            <a:endParaRPr lang="tr-TR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856AE1-98AC-90D6-A76E-3123B29E4192}"/>
              </a:ext>
            </a:extLst>
          </p:cNvPr>
          <p:cNvSpPr txBox="1">
            <a:spLocks/>
          </p:cNvSpPr>
          <p:nvPr/>
        </p:nvSpPr>
        <p:spPr>
          <a:xfrm>
            <a:off x="3149753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Previous Lesson’s Highlights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258ED62-0EFF-7B82-B2E0-D8E1C4F9B9D8}"/>
              </a:ext>
            </a:extLst>
          </p:cNvPr>
          <p:cNvSpPr txBox="1">
            <a:spLocks/>
          </p:cNvSpPr>
          <p:nvPr/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F08656D-C7CD-4D31-A4D6-2D8C3257E4AB}" type="slidenum">
              <a:rPr lang="tr-TR" smtClean="0"/>
              <a:pPr/>
              <a:t>8</a:t>
            </a:fld>
            <a:endParaRPr lang="tr-TR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4CAC30-0084-5E99-36AF-05A166679FF2}"/>
              </a:ext>
            </a:extLst>
          </p:cNvPr>
          <p:cNvSpPr txBox="1"/>
          <p:nvPr/>
        </p:nvSpPr>
        <p:spPr>
          <a:xfrm>
            <a:off x="205207" y="880592"/>
            <a:ext cx="8943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Base Test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90951202-D6D7-B83E-F355-C48B35203B1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207CF7E-0A51-7CC6-82AF-096335A5C6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588"/>
          <a:stretch/>
        </p:blipFill>
        <p:spPr>
          <a:xfrm>
            <a:off x="205207" y="1384861"/>
            <a:ext cx="5090274" cy="50386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EBABA5-7BD5-B24F-548C-D5DB0A599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2255" y="1384861"/>
            <a:ext cx="6394655" cy="5038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186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A56D4-9E44-A3B4-EBBA-3AF283F1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761" y="217810"/>
            <a:ext cx="10515600" cy="1325563"/>
          </a:xfrm>
        </p:spPr>
        <p:txBody>
          <a:bodyPr/>
          <a:lstStyle/>
          <a:p>
            <a:r>
              <a:rPr lang="en-US" b="1" dirty="0"/>
              <a:t>Previous Lesson’s Highlights</a:t>
            </a:r>
            <a:br>
              <a:rPr lang="en-US" dirty="0"/>
            </a:b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EE7EFCB-3C85-8F63-961F-9B0F50C5F7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0205"/>
          <a:stretch/>
        </p:blipFill>
        <p:spPr>
          <a:xfrm>
            <a:off x="161768" y="1367565"/>
            <a:ext cx="4904751" cy="435133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92BB5-F263-ABB3-6766-B85C87613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8656D-C7CD-4D31-A4D6-2D8C3257E4AB}" type="slidenum">
              <a:rPr lang="tr-TR" smtClean="0"/>
              <a:t>9</a:t>
            </a:fld>
            <a:endParaRPr lang="tr-TR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4DC180-5022-8B31-E475-059B0D66A9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6951" y="1367565"/>
            <a:ext cx="6613281" cy="43513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D42669-DD81-4BFD-9BE2-45B27B338855}"/>
              </a:ext>
            </a:extLst>
          </p:cNvPr>
          <p:cNvSpPr txBox="1"/>
          <p:nvPr/>
        </p:nvSpPr>
        <p:spPr>
          <a:xfrm>
            <a:off x="205207" y="880591"/>
            <a:ext cx="89430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Soft Assertions</a:t>
            </a:r>
          </a:p>
        </p:txBody>
      </p:sp>
    </p:spTree>
    <p:extLst>
      <p:ext uri="{BB962C8B-B14F-4D97-AF65-F5344CB8AC3E}">
        <p14:creationId xmlns:p14="http://schemas.microsoft.com/office/powerpoint/2010/main" val="19460170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4394</TotalTime>
  <Words>997</Words>
  <Application>Microsoft Office PowerPoint</Application>
  <PresentationFormat>Widescreen</PresentationFormat>
  <Paragraphs>152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Source Sans Pro</vt:lpstr>
      <vt:lpstr>Wingdings</vt:lpstr>
      <vt:lpstr>Office Theme</vt:lpstr>
      <vt:lpstr>PowerPoint Presentation</vt:lpstr>
      <vt:lpstr> </vt:lpstr>
      <vt:lpstr> </vt:lpstr>
      <vt:lpstr>Previous Lesson’s Highlights</vt:lpstr>
      <vt:lpstr>Previous Lesson’s Highlights</vt:lpstr>
      <vt:lpstr>Previous Lesson’s Highlights</vt:lpstr>
      <vt:lpstr> </vt:lpstr>
      <vt:lpstr> </vt:lpstr>
      <vt:lpstr>Previous Lesson’s Highlights </vt:lpstr>
      <vt:lpstr>PowerPoint Presentation</vt:lpstr>
      <vt:lpstr>Alerts</vt:lpstr>
      <vt:lpstr>Alerts</vt:lpstr>
      <vt:lpstr>Alerts</vt:lpstr>
      <vt:lpstr>Alerts</vt:lpstr>
      <vt:lpstr>How to handle Alert in Selenium WebDriver?</vt:lpstr>
      <vt:lpstr>DEMO - ALERTS</vt:lpstr>
      <vt:lpstr>iFrames (Inline Frames) </vt:lpstr>
      <vt:lpstr>How to Handle iFrames?</vt:lpstr>
      <vt:lpstr>iFrames</vt:lpstr>
      <vt:lpstr>iFrames</vt:lpstr>
      <vt:lpstr>iFrames</vt:lpstr>
      <vt:lpstr>DEMO - iFrames</vt:lpstr>
      <vt:lpstr>Windows</vt:lpstr>
      <vt:lpstr> Window Handling Methods</vt:lpstr>
      <vt:lpstr>References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Guler Atci</dc:creator>
  <cp:lastModifiedBy>Baris Askin</cp:lastModifiedBy>
  <cp:revision>115</cp:revision>
  <dcterms:created xsi:type="dcterms:W3CDTF">2024-05-29T20:14:18Z</dcterms:created>
  <dcterms:modified xsi:type="dcterms:W3CDTF">2024-07-08T08:13:20Z</dcterms:modified>
</cp:coreProperties>
</file>