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147478994" r:id="rId2"/>
    <p:sldId id="2147479038" r:id="rId3"/>
    <p:sldId id="2147478996" r:id="rId4"/>
    <p:sldId id="2147479066" r:id="rId5"/>
    <p:sldId id="2147479080" r:id="rId6"/>
    <p:sldId id="2147479067" r:id="rId7"/>
    <p:sldId id="2147479070" r:id="rId8"/>
    <p:sldId id="2147479082" r:id="rId9"/>
    <p:sldId id="2147479083" r:id="rId10"/>
    <p:sldId id="2147479084" r:id="rId11"/>
    <p:sldId id="2147479081" r:id="rId12"/>
    <p:sldId id="2147479006" r:id="rId13"/>
    <p:sldId id="2147478997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5033" autoAdjust="0"/>
  </p:normalViewPr>
  <p:slideViewPr>
    <p:cSldViewPr snapToGrid="0">
      <p:cViewPr varScale="1">
        <p:scale>
          <a:sx n="103" d="100"/>
          <a:sy n="103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11.07.2024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8DB8-BE29-4767-8982-99458D88379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11.07.2024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11.07.2024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11.07.2024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11.07.2024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11.07.2024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11.07.2024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11.07.2024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11.07.2024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11.07.2024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11.07.2024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11.07.2024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11.07.2024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owserstack.com/guide/object-repository-in-seleniu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qa.com/webtab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" TargetMode="External"/><Relationship Id="rId3" Type="http://schemas.openxmlformats.org/officeDocument/2006/relationships/hyperlink" Target="https://toolsqa.com/selenium-webdriver/handling-iframes-using-selenium-webdriver/" TargetMode="External"/><Relationship Id="rId7" Type="http://schemas.openxmlformats.org/officeDocument/2006/relationships/hyperlink" Target="https://www.softwaretestinghelp.com/selenium-tutorial-18/" TargetMode="External"/><Relationship Id="rId2" Type="http://schemas.openxmlformats.org/officeDocument/2006/relationships/hyperlink" Target="https://www.guru99.com/alert-popup-handling-seleniu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mo.guru99.com/test/web-table-element.php" TargetMode="External"/><Relationship Id="rId5" Type="http://schemas.openxmlformats.org/officeDocument/2006/relationships/hyperlink" Target="https://toolsqa.com/selenium-webdriver/window-handle-in-selenium/" TargetMode="External"/><Relationship Id="rId4" Type="http://schemas.openxmlformats.org/officeDocument/2006/relationships/hyperlink" Target="https://www.guru99.com/handling-iframes-selenium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6568580" y="1159685"/>
            <a:ext cx="4689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Tables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Utilities,Properties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1F43-91A4-B43B-6CA6-E78D902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3E50-EB2A-2356-73BA-E38EA422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files are used to store configuration data such as URLs, browser types, and credentials. This allows for easy management and modification of configurations without changing the code.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 Properties File (</a:t>
            </a:r>
            <a:r>
              <a:rPr lang="en-US" b="1" dirty="0" err="1"/>
              <a:t>config.properties</a:t>
            </a:r>
            <a:r>
              <a:rPr lang="en-US" b="1" dirty="0"/>
              <a:t>):</a:t>
            </a:r>
          </a:p>
          <a:p>
            <a:r>
              <a:rPr lang="en-US" dirty="0" err="1"/>
              <a:t>url</a:t>
            </a:r>
            <a:r>
              <a:rPr lang="en-US" dirty="0"/>
              <a:t>=https://example.com</a:t>
            </a:r>
          </a:p>
          <a:p>
            <a:r>
              <a:rPr lang="en-US" dirty="0"/>
              <a:t>browser=chrome</a:t>
            </a:r>
          </a:p>
          <a:p>
            <a:r>
              <a:rPr lang="en-US" dirty="0"/>
              <a:t>username=</a:t>
            </a:r>
            <a:r>
              <a:rPr lang="en-US" dirty="0" err="1"/>
              <a:t>testuser</a:t>
            </a:r>
            <a:endParaRPr lang="en-US" dirty="0"/>
          </a:p>
          <a:p>
            <a:r>
              <a:rPr lang="en-US" dirty="0"/>
              <a:t>password=</a:t>
            </a:r>
            <a:r>
              <a:rPr lang="en-US" dirty="0" err="1"/>
              <a:t>testpass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0F2EA-4BB5-3CD7-98FB-82A96F8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87B22-3684-A1CB-39B6-25BAD39A8B0D}"/>
              </a:ext>
            </a:extLst>
          </p:cNvPr>
          <p:cNvSpPr txBox="1"/>
          <p:nvPr/>
        </p:nvSpPr>
        <p:spPr>
          <a:xfrm>
            <a:off x="3047223" y="6415801"/>
            <a:ext cx="6097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[6] Chat GPT</a:t>
            </a:r>
          </a:p>
        </p:txBody>
      </p:sp>
    </p:spTree>
    <p:extLst>
      <p:ext uri="{BB962C8B-B14F-4D97-AF65-F5344CB8AC3E}">
        <p14:creationId xmlns:p14="http://schemas.microsoft.com/office/powerpoint/2010/main" val="76693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742C-3B48-D629-65B3-09F8EF23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Web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B54-9F88-8477-3765-B33AF5ED9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class named Lesson12_WebtablesHomework.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Navigate to the page </a:t>
            </a:r>
            <a:r>
              <a:rPr lang="en-US" dirty="0">
                <a:hlinkClick r:id="rId2"/>
              </a:rPr>
              <a:t>https://demoqa.com/webtables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header of the 5rd </a:t>
            </a:r>
            <a:r>
              <a:rPr lang="en-US" dirty="0" err="1"/>
              <a:t>column.Print</a:t>
            </a:r>
            <a:r>
              <a:rPr lang="en-US" dirty="0"/>
              <a:t> all the data from the </a:t>
            </a:r>
            <a:r>
              <a:rPr lang="en-US" dirty="0" err="1"/>
              <a:t>table.Print</a:t>
            </a:r>
            <a:r>
              <a:rPr lang="en-US" dirty="0"/>
              <a:t> the total number of cells (data) in the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 of rows in the </a:t>
            </a:r>
            <a:r>
              <a:rPr lang="en-US" dirty="0" err="1"/>
              <a:t>table.Print</a:t>
            </a:r>
            <a:r>
              <a:rPr lang="en-US" dirty="0"/>
              <a:t> the number of columns in the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names of the departments listed in the headers.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data from the 2rd column for the person whose "First Name" is Alden.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8056F-2770-3AEE-75B7-AA2E80E8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51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EFC0-6314-04E2-97F6-9209EFEF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C9D0-A3E0-B015-16B9-AF98B7AA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a typeface="Calibri"/>
              <a:cs typeface="Calibri"/>
            </a:endParaRPr>
          </a:p>
          <a:p>
            <a:endParaRPr lang="en-US" i="1" dirty="0">
              <a:ea typeface="Calibri"/>
              <a:cs typeface="Calibri"/>
            </a:endParaRPr>
          </a:p>
          <a:p>
            <a:endParaRPr lang="en-US" sz="2800" i="1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04218-CF88-7C12-21FE-304F4DF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12</a:t>
            </a:fld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14D03-9F6F-CD63-CFF0-FABBDD994F7D}"/>
              </a:ext>
            </a:extLst>
          </p:cNvPr>
          <p:cNvSpPr txBox="1"/>
          <p:nvPr/>
        </p:nvSpPr>
        <p:spPr>
          <a:xfrm>
            <a:off x="838199" y="1690688"/>
            <a:ext cx="92948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/>
                <a:cs typeface="Calibri"/>
              </a:rPr>
              <a:t>[1]  </a:t>
            </a:r>
            <a:r>
              <a:rPr lang="en-US" dirty="0">
                <a:ea typeface="Calibri"/>
                <a:cs typeface="Calibri"/>
                <a:hlinkClick r:id="rId2"/>
              </a:rPr>
              <a:t>https://www.guru99.com/alert-popup-handling-selenium.html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/>
                <a:cs typeface="Calibri"/>
              </a:rPr>
              <a:t>[</a:t>
            </a:r>
            <a:r>
              <a:rPr lang="en-US" dirty="0">
                <a:ea typeface="Calibri"/>
                <a:cs typeface="Calibri"/>
              </a:rPr>
              <a:t>2</a:t>
            </a:r>
            <a:r>
              <a:rPr lang="en-US" sz="1800" dirty="0">
                <a:ea typeface="Calibri"/>
                <a:cs typeface="Calibri"/>
              </a:rPr>
              <a:t>] </a:t>
            </a:r>
            <a:r>
              <a:rPr lang="en-US" dirty="0">
                <a:hlinkClick r:id="rId3"/>
              </a:rPr>
              <a:t> </a:t>
            </a:r>
            <a:r>
              <a:rPr lang="en-US" dirty="0">
                <a:hlinkClick r:id="rId4"/>
              </a:rPr>
              <a:t>https://www.guru99.com/handling-iframes-selenium.html</a:t>
            </a:r>
            <a:r>
              <a:rPr lang="en-US" dirty="0">
                <a:hlinkClick r:id="rId3"/>
              </a:rPr>
              <a:t>/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/>
                <a:cs typeface="Calibri"/>
              </a:rPr>
              <a:t>[3]</a:t>
            </a:r>
            <a:r>
              <a:rPr lang="en-US" dirty="0"/>
              <a:t> </a:t>
            </a:r>
            <a:r>
              <a:rPr lang="en-US" dirty="0">
                <a:ea typeface="Calibri"/>
                <a:cs typeface="Calibri"/>
                <a:hlinkClick r:id="rId5"/>
              </a:rPr>
              <a:t>https://toolsqa.com/selenium-webdriver/window-handle-in-selenium/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/>
                <a:cs typeface="Calibri"/>
              </a:rPr>
              <a:t>[4]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https://demo.guru99.com/test/web-table-element.php#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/>
                <a:cs typeface="Calibri"/>
              </a:rPr>
              <a:t>[5]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https://www.softwaretestinghelp.com/selenium-tutorial-18/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Calibri"/>
                <a:cs typeface="Calibri"/>
              </a:rPr>
              <a:t>[6] </a:t>
            </a:r>
            <a:r>
              <a:rPr lang="en-US" sz="1800" dirty="0">
                <a:ea typeface="Calibri"/>
                <a:cs typeface="Calibri"/>
                <a:hlinkClick r:id="rId8"/>
              </a:rPr>
              <a:t>https://chatgpt.com/</a:t>
            </a:r>
            <a:r>
              <a:rPr lang="en-US" sz="1800" dirty="0">
                <a:ea typeface="Calibri"/>
                <a:cs typeface="Calibri"/>
              </a:rPr>
              <a:t> 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00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Thanks</a:t>
            </a:r>
            <a:endParaRPr lang="en-US" sz="2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3590-A477-FF34-1BD5-1D73B98B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08656D-C7CD-4D31-A4D6-2D8C3257E4AB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845619" y="162782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B8B23-01F8-223B-967B-84C9F5BF0134}"/>
              </a:ext>
            </a:extLst>
          </p:cNvPr>
          <p:cNvSpPr txBox="1"/>
          <p:nvPr/>
        </p:nvSpPr>
        <p:spPr>
          <a:xfrm>
            <a:off x="306355" y="132135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1) // To click on the ‘Cancel’ button of the alert.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().alert().dismiss();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2)</a:t>
            </a:r>
            <a:r>
              <a:rPr lang="en-US" altLang="en-US" b="1" dirty="0"/>
              <a:t> </a:t>
            </a:r>
            <a:r>
              <a:rPr lang="en-US" altLang="en-US" dirty="0"/>
              <a:t>// To click on the ‘OK’ button of the alert.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().alert().accept();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3) // To capture the alert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</a:t>
            </a:r>
            <a:r>
              <a:rPr lang="en-US" altLang="en-US" dirty="0" err="1"/>
              <a:t>getText</a:t>
            </a:r>
            <a:r>
              <a:rPr lang="en-US" altLang="en-US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4) // To send some data to alert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</a:t>
            </a:r>
            <a:r>
              <a:rPr lang="en-US" altLang="en-US" dirty="0" err="1"/>
              <a:t>sendKeys</a:t>
            </a:r>
            <a:r>
              <a:rPr lang="en-US" altLang="en-US" dirty="0"/>
              <a:t>("Text");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75876-C31C-D91E-1DA5-003AA9BDF756}"/>
              </a:ext>
            </a:extLst>
          </p:cNvPr>
          <p:cNvSpPr txBox="1"/>
          <p:nvPr/>
        </p:nvSpPr>
        <p:spPr>
          <a:xfrm>
            <a:off x="7023182" y="16931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().frame(0);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5DD6A-C581-BC36-5134-B7C3A71535DA}"/>
              </a:ext>
            </a:extLst>
          </p:cNvPr>
          <p:cNvSpPr txBox="1"/>
          <p:nvPr/>
        </p:nvSpPr>
        <p:spPr>
          <a:xfrm>
            <a:off x="7023182" y="2080131"/>
            <a:ext cx="65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().frame("id of the element");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25199A-43AB-F015-84FE-8C73B9C2158B}"/>
              </a:ext>
            </a:extLst>
          </p:cNvPr>
          <p:cNvSpPr txBox="1"/>
          <p:nvPr/>
        </p:nvSpPr>
        <p:spPr>
          <a:xfrm>
            <a:off x="7023182" y="2467140"/>
            <a:ext cx="65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().frame(“name of the element");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30744-F325-FF37-6DE8-96ED73D82F09}"/>
              </a:ext>
            </a:extLst>
          </p:cNvPr>
          <p:cNvSpPr txBox="1"/>
          <p:nvPr/>
        </p:nvSpPr>
        <p:spPr>
          <a:xfrm>
            <a:off x="3491982" y="5602798"/>
            <a:ext cx="6834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 </a:t>
            </a:r>
            <a:r>
              <a:rPr lang="en-US" dirty="0" err="1"/>
              <a:t>mainWindowHandle</a:t>
            </a:r>
            <a:r>
              <a:rPr lang="en-US" dirty="0"/>
              <a:t> = </a:t>
            </a:r>
            <a:r>
              <a:rPr lang="en-US" dirty="0" err="1"/>
              <a:t>driver.getWindowHandle</a:t>
            </a:r>
            <a:r>
              <a:rPr lang="en-US" dirty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Set&lt;String&gt; </a:t>
            </a:r>
            <a:r>
              <a:rPr lang="en-US" dirty="0" err="1"/>
              <a:t>allWindowHandles</a:t>
            </a:r>
            <a:r>
              <a:rPr lang="en-US" dirty="0"/>
              <a:t> = </a:t>
            </a:r>
            <a:r>
              <a:rPr lang="en-US" dirty="0" err="1"/>
              <a:t>driver.getWindowHandles</a:t>
            </a:r>
            <a:r>
              <a:rPr lang="en-US" dirty="0"/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179253-3408-059E-B5E1-7196006C10C7}"/>
              </a:ext>
            </a:extLst>
          </p:cNvPr>
          <p:cNvSpPr txBox="1"/>
          <p:nvPr/>
        </p:nvSpPr>
        <p:spPr>
          <a:xfrm>
            <a:off x="3491982" y="6171871"/>
            <a:ext cx="6834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driver.switchTo</a:t>
            </a:r>
            <a:r>
              <a:rPr lang="en-US" dirty="0"/>
              <a:t>().window(</a:t>
            </a:r>
            <a:r>
              <a:rPr lang="en-US" dirty="0" err="1"/>
              <a:t>ChildWindow</a:t>
            </a:r>
            <a:r>
              <a:rPr lang="en-US" dirty="0"/>
              <a:t>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D3AA1D-1374-2DFE-992E-AD88DD0D599C}"/>
              </a:ext>
            </a:extLst>
          </p:cNvPr>
          <p:cNvSpPr/>
          <p:nvPr/>
        </p:nvSpPr>
        <p:spPr>
          <a:xfrm>
            <a:off x="218927" y="1013861"/>
            <a:ext cx="6184982" cy="40029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1DA78E-64CB-7D0A-D37A-EDE83BD5C5CF}"/>
              </a:ext>
            </a:extLst>
          </p:cNvPr>
          <p:cNvSpPr/>
          <p:nvPr/>
        </p:nvSpPr>
        <p:spPr>
          <a:xfrm>
            <a:off x="6839897" y="1303679"/>
            <a:ext cx="5224585" cy="17940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E0E934-1D7C-BA14-ED2E-57D48F0927F6}"/>
              </a:ext>
            </a:extLst>
          </p:cNvPr>
          <p:cNvSpPr/>
          <p:nvPr/>
        </p:nvSpPr>
        <p:spPr>
          <a:xfrm>
            <a:off x="3393279" y="5186821"/>
            <a:ext cx="6447452" cy="15837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800006-9FF3-E3D3-333A-724E4A86032C}"/>
              </a:ext>
            </a:extLst>
          </p:cNvPr>
          <p:cNvSpPr txBox="1"/>
          <p:nvPr/>
        </p:nvSpPr>
        <p:spPr>
          <a:xfrm>
            <a:off x="2944971" y="10550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E4C5F-F47A-1705-BBA4-C4B633FC4D1E}"/>
              </a:ext>
            </a:extLst>
          </p:cNvPr>
          <p:cNvSpPr txBox="1"/>
          <p:nvPr/>
        </p:nvSpPr>
        <p:spPr>
          <a:xfrm>
            <a:off x="9337689" y="1401015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iFrames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7F6B0-F0B4-C0D8-7008-A83CB6594997}"/>
              </a:ext>
            </a:extLst>
          </p:cNvPr>
          <p:cNvSpPr txBox="1"/>
          <p:nvPr/>
        </p:nvSpPr>
        <p:spPr>
          <a:xfrm>
            <a:off x="6075992" y="5255089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Windows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7ABFA-5BAC-B265-8B8F-1C5FF397AA20}"/>
              </a:ext>
            </a:extLst>
          </p:cNvPr>
          <p:cNvSpPr txBox="1"/>
          <p:nvPr/>
        </p:nvSpPr>
        <p:spPr>
          <a:xfrm>
            <a:off x="-451371" y="4686682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Handle the Alerts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C40D5-65B7-2781-68F0-02DFBC5D7825}"/>
              </a:ext>
            </a:extLst>
          </p:cNvPr>
          <p:cNvSpPr txBox="1"/>
          <p:nvPr/>
        </p:nvSpPr>
        <p:spPr>
          <a:xfrm>
            <a:off x="6675617" y="2860380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[2] Handle the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iFrames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E1F88-6162-8FAC-028E-9A693D1ABE67}"/>
              </a:ext>
            </a:extLst>
          </p:cNvPr>
          <p:cNvSpPr txBox="1"/>
          <p:nvPr/>
        </p:nvSpPr>
        <p:spPr>
          <a:xfrm>
            <a:off x="2699658" y="6515943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3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 Handle the Windows</a:t>
            </a:r>
          </a:p>
        </p:txBody>
      </p:sp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Web Tables</a:t>
            </a:r>
            <a:endParaRPr lang="tr-TR" sz="2800" dirty="0">
              <a:cs typeface="Arial" panose="020B0604020202020204" pitchFamily="34" charset="0"/>
            </a:endParaRPr>
          </a:p>
          <a:p>
            <a:r>
              <a:rPr lang="en-US" dirty="0"/>
              <a:t>Utilities</a:t>
            </a:r>
          </a:p>
          <a:p>
            <a:r>
              <a:rPr lang="en-US" dirty="0"/>
              <a:t>Properties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00C-B09B-232F-B82E-FD791C6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DB5-EE8C-4722-7A8A-158D259E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8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Web Tables are similar to normal tables where the data is presented in a structured form using rows and columns.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BFF20-F145-97F6-2121-2F26BC3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85EAE-81A6-5740-0255-2F1DFDF0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425" y="2328767"/>
            <a:ext cx="7637993" cy="3970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78CEF3-6AF5-D5C0-8996-AE635573FB84}"/>
              </a:ext>
            </a:extLst>
          </p:cNvPr>
          <p:cNvSpPr txBox="1"/>
          <p:nvPr/>
        </p:nvSpPr>
        <p:spPr>
          <a:xfrm>
            <a:off x="2407079" y="6422201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4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Example of Web Table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90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86FB-285F-BC3F-576C-9DD76212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A2DD1-86AD-21E0-15C8-656332EC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520361-47C5-DECF-B5F0-40A951D1B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675" y="1690688"/>
            <a:ext cx="8424649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ED5CAF-05A6-2288-00B2-A5B6DB303664}"/>
              </a:ext>
            </a:extLst>
          </p:cNvPr>
          <p:cNvSpPr txBox="1"/>
          <p:nvPr/>
        </p:nvSpPr>
        <p:spPr>
          <a:xfrm>
            <a:off x="2699657" y="6246654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4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How to locate the Web Table?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08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5007-DC13-5977-25F2-60C0911F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8DEA-5E3A-7F12-EB79-044417DC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table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: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parent tag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 -  </a:t>
            </a:r>
            <a:r>
              <a:rPr lang="en-US" sz="24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thead</a:t>
            </a:r>
            <a:r>
              <a:rPr lang="en-US" sz="2400" dirty="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US" sz="2400" b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represents column headings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 -  </a:t>
            </a:r>
            <a:r>
              <a:rPr lang="en-US" sz="24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tbody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: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represents table body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 -  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tr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: represents table row</a:t>
            </a:r>
          </a:p>
          <a:p>
            <a:pPr marL="0" indent="0" algn="l">
              <a:buNone/>
            </a:pP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  -  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td</a:t>
            </a:r>
            <a:r>
              <a:rPr lang="en-US" sz="240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: represents cell data</a:t>
            </a:r>
          </a:p>
          <a:p>
            <a:pPr marL="0" indent="0" algn="l">
              <a:buNone/>
            </a:pPr>
            <a:endParaRPr lang="en-US" sz="2400" b="1" i="0" dirty="0">
              <a:solidFill>
                <a:srgbClr val="333333"/>
              </a:solidFill>
              <a:effectLst/>
              <a:highlight>
                <a:srgbClr val="FFFFFF"/>
              </a:highlight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Types of Web Tables: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Static tables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: Data is static i.e. Number of rows and columns are fixed.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Dynamic tables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: Data is dynamic i.e. Number of rows and columns are NOT fixed.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A066-4C7B-E115-49CD-CCF3E9BC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76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CA0-A44F-DB58-076A-004D500C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How to Handle Web Tables?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70C6-F4A2-80DE-4D71-5BA1F3F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B6139E-0B82-BFBA-CE3C-E7DEF96A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Approach #1:</a:t>
            </a:r>
            <a:endParaRPr lang="en-US" sz="1900" b="0" i="0" dirty="0">
              <a:solidFill>
                <a:srgbClr val="3A3A3A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Below is the 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xpath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 of one of the cells in html table. Let’s say “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firstname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”</a:t>
            </a:r>
          </a:p>
          <a:p>
            <a:pPr algn="l"/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//div[@id=’main’]/table[1]/tbody/tr[1]/th[1]</a:t>
            </a:r>
          </a:p>
          <a:p>
            <a:pPr algn="l"/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tr[1] defines first row and 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th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[1] defines the first column.</a:t>
            </a:r>
          </a:p>
          <a:p>
            <a:pPr algn="l"/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If several rows and columns are always constant, our HTML table will always have 5 rows and 3 columns.</a:t>
            </a:r>
          </a:p>
          <a:p>
            <a:pPr algn="l"/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Except for row and column numbers, each component of XPath remains the same. So you can iterate using “for loop” for each row and column as mentioned above.</a:t>
            </a:r>
          </a:p>
          <a:p>
            <a:pPr marL="0" indent="0" algn="l">
              <a:buNone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0" indent="0" algn="l" rtl="0" fontAlgn="base">
              <a:buNone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0" indent="0" algn="l" rtl="0" fontAlgn="base">
              <a:buNone/>
            </a:pPr>
            <a:br>
              <a:rPr lang="en-US" dirty="0"/>
            </a:b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408EE7-BCEB-514A-6A4A-64D501E3D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4" y="4358855"/>
            <a:ext cx="5801032" cy="1818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5D4C61-490A-C805-AD38-DDC75849FB47}"/>
              </a:ext>
            </a:extLst>
          </p:cNvPr>
          <p:cNvSpPr txBox="1"/>
          <p:nvPr/>
        </p:nvSpPr>
        <p:spPr>
          <a:xfrm>
            <a:off x="2699657" y="6246654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5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How to handle Web Tables?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72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CA0-A44F-DB58-076A-004D500C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55477" cy="1325563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How to Handle Web Tables?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70C6-F4A2-80DE-4D71-5BA1F3F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B6139E-0B82-BFBA-CE3C-E7DEF96A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08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Approach #2:</a:t>
            </a:r>
            <a:endParaRPr lang="en-US" sz="1900" b="0" i="0" dirty="0">
              <a:solidFill>
                <a:srgbClr val="3A3A3A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Step #1: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 First get the entire HTML table and store this in a variable ‘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htmltable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’ of type web element.</a:t>
            </a:r>
          </a:p>
          <a:p>
            <a:pPr algn="l"/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Step #2: 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Get all the rows with the</a:t>
            </a:r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tag name ‘tr’ and store all the elements in a list of web elements. Now all the elements with the tag ‘tr’ are stored in the ‘rows’ list.</a:t>
            </a:r>
          </a:p>
          <a:p>
            <a:pPr algn="l"/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Step #3: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 Loop through each row and get the list of elements with tag ‘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th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’. ‘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rows.get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(0)’ will give the first row and ‘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findElements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By.tagName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(“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th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”))’ will give a list of columns for the row.</a:t>
            </a:r>
          </a:p>
          <a:p>
            <a:pPr algn="l"/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Step #4: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 Iterate using ‘</a:t>
            </a:r>
            <a:r>
              <a:rPr lang="en-US" sz="1900" b="0" i="0" dirty="0" err="1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columns.getsize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()’ and get the details of each cell.</a:t>
            </a:r>
          </a:p>
          <a:p>
            <a:pPr algn="l"/>
            <a:r>
              <a:rPr lang="en-US" sz="1900" b="1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Note: </a:t>
            </a:r>
            <a:r>
              <a:rPr lang="en-US" sz="1900" b="0" i="0" dirty="0">
                <a:solidFill>
                  <a:srgbClr val="3A3A3A"/>
                </a:solidFill>
                <a:effectLst/>
                <a:highlight>
                  <a:srgbClr val="FFFFFF"/>
                </a:highlight>
              </a:rPr>
              <a:t>The above approach will be most suitable if the table dimensions change dynamically.</a:t>
            </a:r>
          </a:p>
          <a:p>
            <a:pPr marL="0" indent="0" algn="l" rtl="0" fontAlgn="base">
              <a:buNone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0" indent="0" algn="l" rtl="0" fontAlgn="base">
              <a:buNone/>
            </a:pPr>
            <a:br>
              <a:rPr lang="en-US" dirty="0"/>
            </a:b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5E451-D5AE-481A-70C2-DA9EEC75A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58" y="4011528"/>
            <a:ext cx="7138681" cy="2256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C567F-ED37-23B4-6E7F-8AF591BEB843}"/>
              </a:ext>
            </a:extLst>
          </p:cNvPr>
          <p:cNvSpPr txBox="1"/>
          <p:nvPr/>
        </p:nvSpPr>
        <p:spPr>
          <a:xfrm>
            <a:off x="2699656" y="6415801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5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How to handle Web Tables?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7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1F43-91A4-B43B-6CA6-E78D902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3E50-EB2A-2356-73BA-E38EA422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classes are essential for keeping your test scripts clean and reusable. They encapsulate common operations and can be used across multiple test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 of Utilities</a:t>
            </a:r>
          </a:p>
          <a:p>
            <a:r>
              <a:rPr lang="en-US" dirty="0"/>
              <a:t>Browser Utilities</a:t>
            </a:r>
          </a:p>
          <a:p>
            <a:r>
              <a:rPr lang="en-US" dirty="0"/>
              <a:t>Wait Utilities</a:t>
            </a:r>
          </a:p>
          <a:p>
            <a:r>
              <a:rPr lang="en-US" dirty="0"/>
              <a:t>File Utilities</a:t>
            </a:r>
          </a:p>
          <a:p>
            <a:r>
              <a:rPr lang="en-US" dirty="0"/>
              <a:t>Screenshot Utilities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0F2EA-4BB5-3CD7-98FB-82A96F86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02D1F-17AA-3806-E222-AACF1310CC3B}"/>
              </a:ext>
            </a:extLst>
          </p:cNvPr>
          <p:cNvSpPr txBox="1"/>
          <p:nvPr/>
        </p:nvSpPr>
        <p:spPr>
          <a:xfrm>
            <a:off x="2699657" y="6246654"/>
            <a:ext cx="67926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6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]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Chat GPT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46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930</Words>
  <Application>Microsoft Office PowerPoint</Application>
  <PresentationFormat>Widescreen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Wingdings</vt:lpstr>
      <vt:lpstr>Office Theme</vt:lpstr>
      <vt:lpstr>PowerPoint Presentation</vt:lpstr>
      <vt:lpstr> </vt:lpstr>
      <vt:lpstr>PowerPoint Presentation</vt:lpstr>
      <vt:lpstr>Web Tables</vt:lpstr>
      <vt:lpstr>Web Tables</vt:lpstr>
      <vt:lpstr>Web Tables</vt:lpstr>
      <vt:lpstr>How to Handle Web Tables?</vt:lpstr>
      <vt:lpstr>How to Handle Web Tables?</vt:lpstr>
      <vt:lpstr>Utilities</vt:lpstr>
      <vt:lpstr>Properties</vt:lpstr>
      <vt:lpstr>Homework – Web Tables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137</cp:revision>
  <dcterms:created xsi:type="dcterms:W3CDTF">2024-05-29T20:14:18Z</dcterms:created>
  <dcterms:modified xsi:type="dcterms:W3CDTF">2024-07-11T14:38:16Z</dcterms:modified>
</cp:coreProperties>
</file>