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147478994" r:id="rId2"/>
    <p:sldId id="2147479038" r:id="rId3"/>
    <p:sldId id="2147479086" r:id="rId4"/>
    <p:sldId id="2147479087" r:id="rId5"/>
    <p:sldId id="2147478996" r:id="rId6"/>
    <p:sldId id="2147479089" r:id="rId7"/>
    <p:sldId id="2147479090" r:id="rId8"/>
    <p:sldId id="2147479091" r:id="rId9"/>
    <p:sldId id="2147479092" r:id="rId10"/>
    <p:sldId id="2147479093" r:id="rId11"/>
    <p:sldId id="2147479094" r:id="rId12"/>
    <p:sldId id="2147479066" r:id="rId13"/>
    <p:sldId id="2147479088" r:id="rId14"/>
    <p:sldId id="2147479080" r:id="rId15"/>
    <p:sldId id="2147478997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ED4AD-AD1E-4CDB-8487-C3F76B4412BD}" type="datetimeFigureOut">
              <a:rPr lang="tr-TR" smtClean="0"/>
              <a:t>17.07.2024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A8DB8-BE29-4767-8982-99458D88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80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98052-FB82-4C1A-9ECE-8B12EE38931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9059-B129-900A-A629-68C5B927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9FAA8-E51B-E219-E932-20BDCFFE4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CBBF-89C9-A44A-E538-3541C170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BBF7-767A-4C09-800B-6F7B1488038B}" type="datetime1">
              <a:rPr lang="tr-TR" smtClean="0"/>
              <a:t>17.07.2024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5C5B-B7C1-CD92-2EB3-95813A9E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F6C7-7C7B-EC5A-2425-6D0539AE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27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9034-C4E5-3D3A-F4BF-579C99A5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574A-5DEC-BF22-1157-04258929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2FCA-F36D-AA6B-CB88-B4E49930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E3A-685F-4533-BEC7-C64CFA79105B}" type="datetime1">
              <a:rPr lang="tr-TR" smtClean="0"/>
              <a:t>17.07.2024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9C41-C0DF-AC69-BB58-44953A2A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89EF-1E3E-E993-7567-9D6D247A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439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7C562-04CB-BC26-D684-DAFD75ABA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AF62B-C939-B4AE-2B38-D2C59E18D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EC60-B44D-D9B3-30FA-79B9BC8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9245-E009-4E29-A7C3-B85CE9F9F167}" type="datetime1">
              <a:rPr lang="tr-TR" smtClean="0"/>
              <a:t>17.07.2024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B873D-BF5F-4FB8-5675-8C52C8A9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6610-7F8C-6B84-1CC4-44D95AB2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98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- Black">
    <p:bg>
      <p:bgPr>
        <a:solidFill>
          <a:schemeClr val="tx1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0"/>
          <p:cNvSpPr txBox="1">
            <a:spLocks noGrp="1"/>
          </p:cNvSpPr>
          <p:nvPr>
            <p:ph type="ctrTitle" hasCustomPrompt="1"/>
          </p:nvPr>
        </p:nvSpPr>
        <p:spPr>
          <a:xfrm>
            <a:off x="7045425" y="2316481"/>
            <a:ext cx="3762375" cy="25526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defRPr sz="1200" b="0" i="0" cap="all" spc="200" baseline="0">
                <a:solidFill>
                  <a:srgbClr val="26C3F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A8899-5EA6-FF4C-8F2A-835DAFE75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6174" y="2686050"/>
            <a:ext cx="3762375" cy="23431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1pPr>
            <a:lvl2pPr marL="304792" indent="0">
              <a:buNone/>
              <a:defRPr>
                <a:solidFill>
                  <a:schemeClr val="bg1"/>
                </a:solidFill>
              </a:defRPr>
            </a:lvl2pPr>
            <a:lvl3pPr marL="609585" indent="0">
              <a:buNone/>
              <a:defRPr>
                <a:solidFill>
                  <a:schemeClr val="bg1"/>
                </a:solidFill>
              </a:defRPr>
            </a:lvl3pPr>
            <a:lvl4pPr marL="914377" indent="0">
              <a:buNone/>
              <a:defRPr>
                <a:solidFill>
                  <a:schemeClr val="bg1"/>
                </a:solidFill>
              </a:defRPr>
            </a:lvl4pPr>
            <a:lvl5pPr marL="1219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8E2A8-5091-114D-A239-54404EDD69AC}"/>
              </a:ext>
            </a:extLst>
          </p:cNvPr>
          <p:cNvGrpSpPr/>
          <p:nvPr userDrawn="1"/>
        </p:nvGrpSpPr>
        <p:grpSpPr>
          <a:xfrm>
            <a:off x="-2477006" y="951186"/>
            <a:ext cx="7970296" cy="4955628"/>
            <a:chOff x="-2477006" y="951186"/>
            <a:chExt cx="7970296" cy="4955628"/>
          </a:xfrm>
          <a:solidFill>
            <a:schemeClr val="bg1"/>
          </a:soli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E77DB37B-7108-9D44-8B2E-4425A70FAB20}"/>
                </a:ext>
              </a:extLst>
            </p:cNvPr>
            <p:cNvSpPr/>
            <p:nvPr/>
          </p:nvSpPr>
          <p:spPr>
            <a:xfrm>
              <a:off x="2389726" y="987972"/>
              <a:ext cx="3103564" cy="4918842"/>
            </a:xfrm>
            <a:prstGeom prst="parallelogram">
              <a:avLst>
                <a:gd name="adj" fmla="val 544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06B6E701-432D-8543-BD0A-0E9766DBC6C3}"/>
                </a:ext>
              </a:extLst>
            </p:cNvPr>
            <p:cNvSpPr/>
            <p:nvPr/>
          </p:nvSpPr>
          <p:spPr>
            <a:xfrm rot="5400000">
              <a:off x="-2477006" y="951186"/>
              <a:ext cx="4955627" cy="4955627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52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6414-DCCA-3A59-6449-FE0EE44D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9589-01B7-6DD5-AF4C-EDD2DB21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824D-831F-7CCC-A1C1-E31FC6EF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ADE3-A064-4ACE-A69E-4C98D0E19AF5}" type="datetime1">
              <a:rPr lang="tr-TR" smtClean="0"/>
              <a:t>17.07.2024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F5CD-CA7C-B4F1-46D3-F0FC56F1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F808-CDC0-642F-7B43-A7E72AC0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21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FF8F-D451-D381-9101-3D27116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41B5-E098-4C4C-9C30-72963385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5ED4-57DF-6576-ECFB-07A0D4BD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462-1919-4370-8AD1-9EB22D0E1BAD}" type="datetime1">
              <a:rPr lang="tr-TR" smtClean="0"/>
              <a:t>17.07.2024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B256-6610-19BC-84A1-8BDD014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C7AA-8F5D-A444-0613-32F932C3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5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876-8456-CD87-8839-2598F591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2DA4-38A9-3B1A-BB18-088B99A2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D4F2A-1527-585D-88FF-2891CEA1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F7AC7-8032-68F4-D040-0CC201B9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A59-DDEB-451F-AAA7-ACB92E8EE88C}" type="datetime1">
              <a:rPr lang="tr-TR" smtClean="0"/>
              <a:t>17.07.2024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8A780-7C9F-2E87-8EE7-5461C87C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FD15A-4246-B4BC-B91C-960CFBAF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90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59C9-13E9-A315-0F62-334677F5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B79C-8171-C96E-E65B-02F65E86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5DA16-356B-8468-48B5-FC9DC1A0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3D5D5-9EA0-F9B7-B2C7-579C20DA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A3EA8-ADC3-FF90-D247-BB4A388D7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F28E0-BE94-D5B1-F07A-C6D4D3A3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81FF-98F8-4271-9215-11FC9F15A752}" type="datetime1">
              <a:rPr lang="tr-TR" smtClean="0"/>
              <a:t>17.07.2024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1434E-EA4A-D1DF-2977-6E729D04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26531-6401-825C-D245-920A4843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73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83B8-495A-6098-8214-912B9541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E825D-6CAA-5477-D931-956C85C1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7142-6277-4F48-A20E-7C9BB709AC7B}" type="datetime1">
              <a:rPr lang="tr-TR" smtClean="0"/>
              <a:t>17.07.2024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910CD-4154-1DE8-C689-6ED5A526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C641D-A47A-C701-6BC1-7F1424A2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05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44325-ED4C-96EF-F878-8711FDEF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F44-4531-460A-A767-A30830215069}" type="datetime1">
              <a:rPr lang="tr-TR" smtClean="0"/>
              <a:t>17.07.2024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BAB6D-03FF-E2E5-C4F5-F80BAF4A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CDA6C-57B7-1AB3-9529-A4AA228F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5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743F-1C5E-2D7E-D979-77BB3ED1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0489-F35E-663D-AE32-86CDA852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CB52F-1849-2E68-56AD-0E8F493E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71613-8C83-C447-869D-F91ED9E0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E960-5DB5-4767-B462-547CD09FD2BE}" type="datetime1">
              <a:rPr lang="tr-TR" smtClean="0"/>
              <a:t>17.07.2024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F06D-9DA3-8E53-74AC-2B3EA378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03E06-4488-65B5-9022-1EB1298D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65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1DC4-B39E-4F3F-12DC-578925D5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B308-B38B-10AD-BA3F-7348AA2CC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2E4F0-897A-316A-3A7B-B6149E4C9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7135-4190-1CA6-CBFC-ABBC4FDD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CA8B-FF3A-4F6A-9970-36322F6FE7E5}" type="datetime1">
              <a:rPr lang="tr-TR" smtClean="0"/>
              <a:t>17.07.2024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6F852-AA2F-1A8E-40FD-8F2029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48A2C-A279-C581-4270-FD0E4D8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4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46DDD-610E-B67B-EA66-55A85DC8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4E5C7-141C-1620-3788-4FBE4FB4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1B44-FEBF-EE79-09F5-427F1A42B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D662-60D0-45C7-90C4-98735EA19A4B}" type="datetime1">
              <a:rPr lang="tr-TR" smtClean="0"/>
              <a:t>17.07.2024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F59C-B1EA-688A-E795-39210A413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B539-44C4-CDF9-9F02-1D3ED3B9B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5C2C3F-C49F-BFB9-9815-1B92F5B31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1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" y="248478"/>
            <a:ext cx="12192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A3946-3F3C-7B46-8D39-9BD8B329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1155" y="5663114"/>
            <a:ext cx="2408433" cy="418348"/>
          </a:xfrm>
        </p:spPr>
        <p:txBody>
          <a:bodyPr anchor="t"/>
          <a:lstStyle/>
          <a:p>
            <a:pPr algn="r">
              <a:lnSpc>
                <a:spcPct val="100000"/>
              </a:lnSpc>
            </a:pPr>
            <a:r>
              <a:rPr lang="en-US" sz="2000">
                <a:solidFill>
                  <a:schemeClr val="accent1"/>
                </a:solidFill>
              </a:rPr>
              <a:t>Company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FBDAB-49B5-002D-19ED-D5620975FA54}"/>
              </a:ext>
            </a:extLst>
          </p:cNvPr>
          <p:cNvSpPr txBox="1"/>
          <p:nvPr/>
        </p:nvSpPr>
        <p:spPr>
          <a:xfrm>
            <a:off x="8052088" y="5063470"/>
            <a:ext cx="3567290" cy="63484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RS" sz="3600" dirty="0">
                <a:solidFill>
                  <a:schemeClr val="bg1"/>
                </a:solidFill>
              </a:rPr>
              <a:t>Orion Innovation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79FBB89-536F-BB70-2BA6-A37DD0EB6DF2}"/>
              </a:ext>
            </a:extLst>
          </p:cNvPr>
          <p:cNvSpPr/>
          <p:nvPr/>
        </p:nvSpPr>
        <p:spPr>
          <a:xfrm>
            <a:off x="2380575" y="923232"/>
            <a:ext cx="3128974" cy="4999833"/>
          </a:xfrm>
          <a:prstGeom prst="parallelogram">
            <a:avLst>
              <a:gd name="adj" fmla="val 5444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085AD5E-F5A9-93BE-5AA8-FBEBB2426839}"/>
              </a:ext>
            </a:extLst>
          </p:cNvPr>
          <p:cNvSpPr/>
          <p:nvPr/>
        </p:nvSpPr>
        <p:spPr>
          <a:xfrm rot="5400000">
            <a:off x="-2482375" y="958361"/>
            <a:ext cx="4964750" cy="4941280"/>
          </a:xfrm>
          <a:prstGeom prst="blockArc">
            <a:avLst>
              <a:gd name="adj1" fmla="val 10770151"/>
              <a:gd name="adj2" fmla="val 0"/>
              <a:gd name="adj3" fmla="val 25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18000" rtlCol="0" anchor="ctr"/>
          <a:lstStyle/>
          <a:p>
            <a:pPr algn="ctr"/>
            <a:endParaRPr lang="en-RS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4CAF9-ECF5-E4C3-DF4E-DA5BE65C5B4B}"/>
              </a:ext>
            </a:extLst>
          </p:cNvPr>
          <p:cNvSpPr txBox="1"/>
          <p:nvPr/>
        </p:nvSpPr>
        <p:spPr>
          <a:xfrm>
            <a:off x="6568580" y="1159685"/>
            <a:ext cx="4689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Waits,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DriverUtil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tr-T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3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E44E-9235-C329-2254-72F613D1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Explicit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526-55D6-669A-AD3A-50B68335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wait is used when there is an expected condition. This is used for specific elements (Web Elements) that require more waiting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First, a wait object is created with a specific amount of wait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Creating the wait object: </a:t>
            </a:r>
            <a:r>
              <a:rPr lang="en-US" dirty="0"/>
              <a:t> </a:t>
            </a:r>
            <a:r>
              <a:rPr lang="en-US" dirty="0" err="1"/>
              <a:t>WebDriverWait</a:t>
            </a:r>
            <a:r>
              <a:rPr lang="en-US" dirty="0"/>
              <a:t> wait = new </a:t>
            </a:r>
            <a:r>
              <a:rPr lang="en-US" dirty="0" err="1"/>
              <a:t>WebDriverWait</a:t>
            </a:r>
            <a:r>
              <a:rPr lang="en-US" dirty="0"/>
              <a:t>(driver, </a:t>
            </a:r>
            <a:r>
              <a:rPr lang="en-US" dirty="0" err="1"/>
              <a:t>Duration.ofSeconds</a:t>
            </a:r>
            <a:r>
              <a:rPr lang="en-US" dirty="0"/>
              <a:t>(10));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Using the wait object for a Web Element: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wait.until</a:t>
            </a:r>
            <a:r>
              <a:rPr lang="en-US" dirty="0"/>
              <a:t>(</a:t>
            </a:r>
            <a:r>
              <a:rPr lang="en-US" dirty="0" err="1"/>
              <a:t>ExpectedConditions.elementToBeClickable</a:t>
            </a:r>
            <a:r>
              <a:rPr lang="en-US" dirty="0"/>
              <a:t>(element));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wait.until</a:t>
            </a:r>
            <a:r>
              <a:rPr lang="en-US" dirty="0"/>
              <a:t>(</a:t>
            </a:r>
            <a:r>
              <a:rPr lang="en-US" dirty="0" err="1"/>
              <a:t>ExpectedConditions.visibilityOfElementLocated</a:t>
            </a:r>
            <a:r>
              <a:rPr lang="en-US" dirty="0"/>
              <a:t>(By.id("</a:t>
            </a:r>
            <a:r>
              <a:rPr lang="en-US" dirty="0" err="1"/>
              <a:t>unername</a:t>
            </a:r>
            <a:r>
              <a:rPr lang="en-US" dirty="0"/>
              <a:t>")));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1FCCC-EEFB-6C61-87A6-A4D535B2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525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CEF-9352-A2E8-C524-BD602503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/>
              <a:t>Expected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D5363-2D97-DB20-C749-92BEC42A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057"/>
            <a:ext cx="10515600" cy="55043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1.alertIsPresent()</a:t>
            </a:r>
          </a:p>
          <a:p>
            <a:pPr marL="0" indent="0">
              <a:buNone/>
            </a:pPr>
            <a:r>
              <a:rPr lang="en-US" sz="6400" dirty="0"/>
              <a:t>2.elementSelectionStateToBe()</a:t>
            </a:r>
          </a:p>
          <a:p>
            <a:pPr marL="0" indent="0">
              <a:buNone/>
            </a:pPr>
            <a:r>
              <a:rPr lang="en-US" sz="6400" dirty="0"/>
              <a:t>3.elementToBeClickable()</a:t>
            </a:r>
          </a:p>
          <a:p>
            <a:pPr marL="0" indent="0">
              <a:buNone/>
            </a:pPr>
            <a:r>
              <a:rPr lang="en-US" sz="6400" dirty="0"/>
              <a:t>4.elementToBeSelected()</a:t>
            </a:r>
          </a:p>
          <a:p>
            <a:pPr marL="0" indent="0">
              <a:buNone/>
            </a:pPr>
            <a:r>
              <a:rPr lang="en-US" sz="6400" dirty="0"/>
              <a:t>5.frameToBeAvaliableAndSwitchToIt()</a:t>
            </a:r>
          </a:p>
          <a:p>
            <a:pPr marL="0" indent="0">
              <a:buNone/>
            </a:pPr>
            <a:r>
              <a:rPr lang="en-US" sz="6400" dirty="0"/>
              <a:t>6.invisibilityOfTheElementLocated()</a:t>
            </a:r>
          </a:p>
          <a:p>
            <a:pPr marL="0" indent="0">
              <a:buNone/>
            </a:pPr>
            <a:r>
              <a:rPr lang="en-US" sz="6400" dirty="0"/>
              <a:t>7.invisibilityOfElementWithText()</a:t>
            </a:r>
          </a:p>
          <a:p>
            <a:pPr marL="0" indent="0">
              <a:buNone/>
            </a:pPr>
            <a:r>
              <a:rPr lang="en-US" sz="6400" dirty="0"/>
              <a:t>8.presenceOfAllElementsLocatedBy()</a:t>
            </a:r>
          </a:p>
          <a:p>
            <a:pPr marL="0" indent="0">
              <a:buNone/>
            </a:pPr>
            <a:r>
              <a:rPr lang="en-US" sz="6400" dirty="0"/>
              <a:t>9.presenceOfElementLocated()</a:t>
            </a:r>
          </a:p>
          <a:p>
            <a:pPr marL="0" indent="0">
              <a:buNone/>
            </a:pPr>
            <a:r>
              <a:rPr lang="en-US" sz="6400" dirty="0"/>
              <a:t>10.textToBePresentInElement()</a:t>
            </a:r>
          </a:p>
          <a:p>
            <a:pPr marL="0" indent="0">
              <a:buNone/>
            </a:pPr>
            <a:r>
              <a:rPr lang="en-US" sz="6400" dirty="0"/>
              <a:t>11.textToBePresentInElementLocated()</a:t>
            </a:r>
          </a:p>
          <a:p>
            <a:pPr marL="0" indent="0">
              <a:buNone/>
            </a:pPr>
            <a:r>
              <a:rPr lang="en-US" sz="6400" dirty="0"/>
              <a:t>12.textToBePresentInElementValue()</a:t>
            </a:r>
          </a:p>
          <a:p>
            <a:pPr marL="0" indent="0">
              <a:buNone/>
            </a:pPr>
            <a:r>
              <a:rPr lang="en-US" sz="6400" dirty="0"/>
              <a:t>13.titleIs()</a:t>
            </a:r>
          </a:p>
          <a:p>
            <a:pPr marL="0" indent="0">
              <a:buNone/>
            </a:pPr>
            <a:r>
              <a:rPr lang="en-US" sz="6400" dirty="0"/>
              <a:t>14.titleContains()</a:t>
            </a:r>
          </a:p>
          <a:p>
            <a:pPr marL="0" indent="0">
              <a:buNone/>
            </a:pPr>
            <a:r>
              <a:rPr lang="en-US" sz="6400" dirty="0"/>
              <a:t>15.visibilityOf()</a:t>
            </a:r>
          </a:p>
          <a:p>
            <a:pPr marL="0" indent="0">
              <a:buNone/>
            </a:pPr>
            <a:r>
              <a:rPr lang="en-US" sz="6400" dirty="0"/>
              <a:t>16.visibilityOfAllElements()</a:t>
            </a:r>
          </a:p>
          <a:p>
            <a:pPr marL="0" indent="0">
              <a:buNone/>
            </a:pPr>
            <a:r>
              <a:rPr lang="en-US" sz="6400" dirty="0"/>
              <a:t>17.visibilityOfAllElementsLocatedBy()</a:t>
            </a:r>
          </a:p>
          <a:p>
            <a:pPr marL="0" indent="0">
              <a:buNone/>
            </a:pPr>
            <a:r>
              <a:rPr lang="en-US" sz="6400" dirty="0"/>
              <a:t>18.visibilityOfElementLocated()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ABF72-EB51-F9AA-C42F-8C2C845A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16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000C-B09B-232F-B82E-FD791C65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Singleton Driver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FDB5-EE8C-4722-7A8A-158D259EB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8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What is Singleton Driver Class?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class designed to control the browser and interact with web pages using Selenium WebDriver.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Ensures a single instance of the Driver object is created and shared throughout the test scenario.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Promotes efficient organization and maintenance of test scenarios.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1600" b="1" dirty="0"/>
              <a:t>Why Use Singleton Driver Class?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Resource Efficiency</a:t>
            </a:r>
            <a:r>
              <a:rPr lang="en-US" sz="1600" dirty="0"/>
              <a:t>: Prevents the creation of multiple browser instances, saving memory and speeding up test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Example</a:t>
            </a:r>
            <a:r>
              <a:rPr lang="en-US" sz="1600" dirty="0"/>
              <a:t>: Like using the same fork to eat more than one dish, a single driver instance can handle all test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Memory Management</a:t>
            </a:r>
            <a:r>
              <a:rPr lang="en-US" sz="1600" dirty="0"/>
              <a:t>: Avoids memory waste from unused driver objects.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BFF20-F145-97F6-2121-2F26BC37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290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637D-B29C-DFFD-E2C4-3596868A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Driver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E0E4-CE8D-5276-114F-CBA751CA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How to Implement Singleton Driver Class?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Private Static Instance</a:t>
            </a:r>
            <a:r>
              <a:rPr lang="en-US" dirty="0"/>
              <a:t>: Create a private static object in the Driver Class.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Private Constructor</a:t>
            </a:r>
            <a:r>
              <a:rPr lang="en-US" dirty="0"/>
              <a:t>: Prevent object creation from outside by setting the constructor as private.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Static Method</a:t>
            </a:r>
            <a:r>
              <a:rPr lang="en-US" dirty="0"/>
              <a:t>: Provide a public static method to return the instance.</a:t>
            </a:r>
          </a:p>
          <a:p>
            <a:pPr lvl="1"/>
            <a:r>
              <a:rPr lang="en-US" dirty="0"/>
              <a:t>If the instance is already created, return the existing one.</a:t>
            </a:r>
          </a:p>
          <a:p>
            <a:pPr lvl="1"/>
            <a:r>
              <a:rPr lang="en-US" dirty="0"/>
              <a:t>If not, create and return the new instance.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 Memory Usage</a:t>
            </a:r>
            <a:r>
              <a:rPr lang="en-US" dirty="0"/>
              <a:t>: Reuses the same driver instance, reducing memory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Faster Execution</a:t>
            </a:r>
            <a:r>
              <a:rPr lang="en-US" dirty="0"/>
              <a:t>: Minimizes the time spent on opening new browser instances.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Management</a:t>
            </a:r>
            <a:r>
              <a:rPr lang="en-US" dirty="0"/>
              <a:t>: Simplifies the test scenario management process.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54F79-2D65-AA5B-D521-DE3817FD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888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86FB-285F-BC3F-576C-9DD76212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Driver Class (Java 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A2DD1-86AD-21E0-15C8-656332EC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14</a:t>
            </a:fld>
            <a:endParaRPr lang="tr-TR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E28ADC-B2D4-14D8-8FF9-1ACC5269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871916-79B4-E3F2-DCD9-0671CECF3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7" y="1597025"/>
            <a:ext cx="6800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8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35DB5-6217-1C65-B3C6-FD860528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1E04-0762-9220-7A25-B6DEB6D1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7172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937983" y="643185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3" y="1708365"/>
            <a:ext cx="10515600" cy="27037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B7E37-040A-A868-7F9E-D79B78C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16526F-3A05-DAA6-CC56-CC91BE03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70" y="1690686"/>
            <a:ext cx="8735745" cy="39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937982" y="643185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3" y="1708365"/>
            <a:ext cx="10515600" cy="27037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3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B7E37-040A-A868-7F9E-D79B78C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888DF-DB49-1CA4-FA9E-A2144B5F2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3" y="1680854"/>
            <a:ext cx="7847371" cy="39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0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937982" y="643185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3" y="1708365"/>
            <a:ext cx="10515600" cy="27037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4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B7E37-040A-A868-7F9E-D79B78C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BD80FF-6C69-0938-C482-D7FF9DAE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63" y="1708365"/>
            <a:ext cx="7629686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4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466F-1419-72F2-C22C-2695C297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0143" cy="4351338"/>
          </a:xfrm>
        </p:spPr>
        <p:txBody>
          <a:bodyPr>
            <a:norm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Waits (Implicit Wait, Expli</a:t>
            </a:r>
            <a:r>
              <a:rPr lang="en-US" dirty="0">
                <a:cs typeface="Arial" panose="020B0604020202020204" pitchFamily="34" charset="0"/>
              </a:rPr>
              <a:t>cit Wait)</a:t>
            </a:r>
            <a:endParaRPr lang="en-US" sz="2800" dirty="0">
              <a:cs typeface="Arial" panose="020B0604020202020204" pitchFamily="34" charset="0"/>
            </a:endParaRPr>
          </a:p>
          <a:p>
            <a:r>
              <a:rPr lang="en-US" sz="2800" dirty="0">
                <a:cs typeface="Arial" panose="020B0604020202020204" pitchFamily="34" charset="0"/>
              </a:rPr>
              <a:t>Driver Util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4798C-BDD9-A0FB-9903-026F610E0BE2}"/>
              </a:ext>
            </a:extLst>
          </p:cNvPr>
          <p:cNvSpPr txBox="1"/>
          <p:nvPr/>
        </p:nvSpPr>
        <p:spPr>
          <a:xfrm>
            <a:off x="3047223" y="681037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Content</a:t>
            </a:r>
            <a:endParaRPr lang="en-US" sz="44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32A45-D7E4-5E27-27A2-75374E3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5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81B0-F1DE-DB98-FC0E-85916D95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Synchronization - Selenium Waits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96-77C4-50A1-BD4C-E963C5F7F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Synchronization is very important for UI (user interface) automation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application server or web server is very slow, or the internet network is very slow, the element (</a:t>
            </a:r>
            <a:r>
              <a:rPr lang="en-US" dirty="0" err="1"/>
              <a:t>webelement</a:t>
            </a:r>
            <a:r>
              <a:rPr lang="en-US" dirty="0"/>
              <a:t>) on the web page loads very slowly.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case, when your test script tries to find the element, the elements do not 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Therefore, the test script cannot find the element and fails, resulting in a “</a:t>
            </a:r>
            <a:r>
              <a:rPr lang="en-US" b="1" dirty="0" err="1"/>
              <a:t>NoSuchElementException</a:t>
            </a:r>
            <a:r>
              <a:rPr lang="en-US" dirty="0"/>
              <a:t>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solve this problem, we need to add an extra wait for our driver to slow down.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71C3F-F6E9-5CF4-86BA-3FE98634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6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58A9-F5C1-C1FE-EF13-212A1D22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Waits: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AD48-54A1-E0A0-E888-6CE76E3BD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Implicit Wait:</a:t>
            </a:r>
            <a:r>
              <a:rPr lang="en-US" dirty="0"/>
              <a:t> A global timeout for all elements on the page.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Explicit Wait:</a:t>
            </a:r>
            <a:r>
              <a:rPr lang="en-US" dirty="0"/>
              <a:t> Mostly used for a specific condition expected for certain elements.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3792D-80A1-A15C-EE72-1FE21172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149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A31B-8009-EC74-71FC-0D0C66CA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Implicit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F9E6-9466-C933-AF7F-A52B2DD1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driver waits for a specific time for all elements on a page. Testers usually set the driver object to wait implicitly by default in their automation frameworks. We use implicit wait in our </a:t>
            </a:r>
            <a:r>
              <a:rPr lang="en-US" dirty="0" err="1"/>
              <a:t>TestBase</a:t>
            </a:r>
            <a:r>
              <a:rPr lang="en-US" dirty="0"/>
              <a:t> </a:t>
            </a:r>
            <a:r>
              <a:rPr lang="en-US" dirty="0" err="1"/>
              <a:t>class.In</a:t>
            </a:r>
            <a:r>
              <a:rPr lang="en-US" dirty="0"/>
              <a:t> implicit wait, there is no expected condition like </a:t>
            </a:r>
            <a:r>
              <a:rPr lang="en-US" dirty="0" err="1"/>
              <a:t>clickability</a:t>
            </a:r>
            <a:r>
              <a:rPr lang="en-US" dirty="0"/>
              <a:t>, visibility, etc.java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A5AB4-B658-B592-5709-2340693F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151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3196-90DC-606D-2E85-D0635A29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5374" cy="17764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b="1" dirty="0" err="1"/>
              <a:t>driver.getdriver</a:t>
            </a:r>
            <a:r>
              <a:rPr lang="en-US" b="1" dirty="0"/>
              <a:t>().manage().timeouts().</a:t>
            </a:r>
            <a:r>
              <a:rPr lang="en-US" b="1" dirty="0" err="1"/>
              <a:t>implicitlyWait</a:t>
            </a:r>
            <a:r>
              <a:rPr lang="en-US" b="1" dirty="0"/>
              <a:t>(</a:t>
            </a:r>
            <a:r>
              <a:rPr lang="en-US" b="1" dirty="0" err="1"/>
              <a:t>Duration.ofSeconds</a:t>
            </a:r>
            <a:r>
              <a:rPr lang="en-US" b="1" dirty="0"/>
              <a:t>(10));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0972-916F-B06E-E5F6-9AC0DEE8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This means we want the driver to wait for 10 seconds for any element (Web Element) on the page.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Web Element loads in less than 10 seconds, the driver finds it and continues. For example, if the Web Element loads in 3 seconds, the driver will wait only for 3 seconds and move to the next line. If the Web Element does not load within 10 seconds, the test case will fail and give a “</a:t>
            </a:r>
            <a:r>
              <a:rPr lang="en-US" b="1" dirty="0" err="1"/>
              <a:t>NoSuchElementException</a:t>
            </a:r>
            <a:r>
              <a:rPr lang="en-US" dirty="0"/>
              <a:t>” warning.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2DAB5-B6CF-8977-2F1D-3F487089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20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753</Words>
  <Application>Microsoft Office PowerPoint</Application>
  <PresentationFormat>Widescreen</PresentationFormat>
  <Paragraphs>96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 </vt:lpstr>
      <vt:lpstr> </vt:lpstr>
      <vt:lpstr> </vt:lpstr>
      <vt:lpstr>PowerPoint Presentation</vt:lpstr>
      <vt:lpstr>Synchronization - Selenium Waits</vt:lpstr>
      <vt:lpstr>Types of Waits:</vt:lpstr>
      <vt:lpstr>Implicit Wait</vt:lpstr>
      <vt:lpstr> driver.getdriver().manage().timeouts().implicitlyWait(Duration.ofSeconds(10));</vt:lpstr>
      <vt:lpstr>Explicit Wait</vt:lpstr>
      <vt:lpstr>Expected Conditions</vt:lpstr>
      <vt:lpstr>Introduction to Singleton Driver Class</vt:lpstr>
      <vt:lpstr>Singleton Driver Class</vt:lpstr>
      <vt:lpstr>Singleton Driver Class (Java Example)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Guler Atci</dc:creator>
  <cp:lastModifiedBy>Baris Askin</cp:lastModifiedBy>
  <cp:revision>145</cp:revision>
  <dcterms:created xsi:type="dcterms:W3CDTF">2024-05-29T20:14:18Z</dcterms:created>
  <dcterms:modified xsi:type="dcterms:W3CDTF">2024-07-17T14:06:02Z</dcterms:modified>
</cp:coreProperties>
</file>