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147478994" r:id="rId2"/>
    <p:sldId id="2147479038" r:id="rId3"/>
    <p:sldId id="2147479086" r:id="rId4"/>
    <p:sldId id="2147478996" r:id="rId5"/>
    <p:sldId id="2147479109" r:id="rId6"/>
    <p:sldId id="2147479110" r:id="rId7"/>
    <p:sldId id="2147479111" r:id="rId8"/>
    <p:sldId id="2147479113" r:id="rId9"/>
    <p:sldId id="2147479114" r:id="rId10"/>
    <p:sldId id="2147479115" r:id="rId11"/>
    <p:sldId id="2147479116" r:id="rId12"/>
    <p:sldId id="2147479112" r:id="rId13"/>
    <p:sldId id="2147479105" r:id="rId14"/>
    <p:sldId id="2147479089" r:id="rId15"/>
    <p:sldId id="2147479095" r:id="rId16"/>
    <p:sldId id="2147479096" r:id="rId17"/>
    <p:sldId id="2147479097" r:id="rId18"/>
    <p:sldId id="2147479098" r:id="rId19"/>
    <p:sldId id="2147479099" r:id="rId20"/>
    <p:sldId id="2147479100" r:id="rId21"/>
    <p:sldId id="2147479101" r:id="rId22"/>
    <p:sldId id="2147479102" r:id="rId23"/>
    <p:sldId id="2147479103" r:id="rId24"/>
    <p:sldId id="2147479104" r:id="rId25"/>
    <p:sldId id="2147479107" r:id="rId26"/>
    <p:sldId id="2147479108" r:id="rId27"/>
    <p:sldId id="2147479117" r:id="rId28"/>
    <p:sldId id="2147478997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22.07.2024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22.07.2024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22.07.2024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22.07.2024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22.07.2024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stack.com/guide/sendkeys-in-selenium" TargetMode="External"/><Relationship Id="rId2" Type="http://schemas.openxmlformats.org/officeDocument/2006/relationships/hyperlink" Target="https://www.browserstack.com/guide/javascriptexecutor-in-seleni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tack.com/guide/action-class-in-seleniu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file-upload-in-seleniu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locators-in-seleniu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autoit-tutorial-to-download-write-autoit-script/" TargetMode="External"/><Relationship Id="rId2" Type="http://schemas.openxmlformats.org/officeDocument/2006/relationships/hyperlink" Target="https://www.autoitscript.com/site/autoit/download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internet.herokuapp.com/upload" TargetMode="External"/><Relationship Id="rId3" Type="http://schemas.openxmlformats.org/officeDocument/2006/relationships/hyperlink" Target="https://demo.guru99.com/test/newtours/register.php" TargetMode="External"/><Relationship Id="rId7" Type="http://schemas.openxmlformats.org/officeDocument/2006/relationships/hyperlink" Target="https://www.softwaretestinghelp.com/file-upload-in-selenium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owserstack.com/guide/handling-dropdown-in-selenium-without-select-class" TargetMode="External"/><Relationship Id="rId5" Type="http://schemas.openxmlformats.org/officeDocument/2006/relationships/hyperlink" Target="https://www.guru99.com/select-option-dropdown-selenium-webdriver.html" TargetMode="External"/><Relationship Id="rId10" Type="http://schemas.openxmlformats.org/officeDocument/2006/relationships/hyperlink" Target="https://www.browserstack.com/guide/action-class-in-selenium" TargetMode="External"/><Relationship Id="rId4" Type="http://schemas.openxmlformats.org/officeDocument/2006/relationships/hyperlink" Target="https://www.browserstack.com/guide/select-class-in-selenium" TargetMode="External"/><Relationship Id="rId9" Type="http://schemas.openxmlformats.org/officeDocument/2006/relationships/hyperlink" Target="https://www.numpyninja.com/post/a-detailed-guide-on-how-to-do-file-upload-by-keyboard-mouse-actions-using-robot-clas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095999" y="1159685"/>
            <a:ext cx="512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Dropdown, File Upload, Actions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ECA-47C8-7D37-64EE-E0D415E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F63-9140-898A-45DB-0A4E8B84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54517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4) </a:t>
            </a:r>
            <a:r>
              <a:rPr lang="en-US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isMultiple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Returns TRUE if the drop-down element allows multiple selections at a time; FALSE if otherwise.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352B-315E-A139-D83F-75939DE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886C-5BE3-3052-1830-ED7A4B446567}"/>
              </a:ext>
            </a:extLst>
          </p:cNvPr>
          <p:cNvSpPr txBox="1"/>
          <p:nvPr/>
        </p:nvSpPr>
        <p:spPr>
          <a:xfrm>
            <a:off x="3018020" y="2720846"/>
            <a:ext cx="609600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</a:p>
          <a:p>
            <a:endParaRPr lang="en-US" dirty="0"/>
          </a:p>
          <a:p>
            <a:r>
              <a:rPr lang="en-US" dirty="0"/>
              <a:t>if (</a:t>
            </a:r>
            <a:r>
              <a:rPr lang="en-US" dirty="0" err="1"/>
              <a:t>drpCountry.isMultiple</a:t>
            </a:r>
            <a:r>
              <a:rPr lang="en-US" dirty="0"/>
              <a:t>())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//do something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6CF2D-A923-AA62-44A6-BF832F73F0E9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isMultiple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91218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ECA-47C8-7D37-64EE-E0D415E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F63-9140-898A-45DB-0A4E8B84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854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dirty="0"/>
              <a:t>5) </a:t>
            </a:r>
            <a:r>
              <a:rPr lang="en-US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deselectAll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Clears all selected entries. This is only valid when the drop-down element supports multiple selections.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352B-315E-A139-D83F-75939DE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886C-5BE3-3052-1830-ED7A4B446567}"/>
              </a:ext>
            </a:extLst>
          </p:cNvPr>
          <p:cNvSpPr txBox="1"/>
          <p:nvPr/>
        </p:nvSpPr>
        <p:spPr>
          <a:xfrm>
            <a:off x="3048000" y="3429000"/>
            <a:ext cx="60960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</a:p>
          <a:p>
            <a:r>
              <a:rPr lang="en-US" dirty="0"/>
              <a:t>Select </a:t>
            </a:r>
            <a:r>
              <a:rPr lang="en-US" dirty="0" err="1"/>
              <a:t>drpCountry</a:t>
            </a:r>
            <a:r>
              <a:rPr lang="en-US" dirty="0"/>
              <a:t> = new Select(</a:t>
            </a:r>
            <a:r>
              <a:rPr lang="en-US" dirty="0" err="1"/>
              <a:t>driver.findElement</a:t>
            </a:r>
            <a:r>
              <a:rPr lang="en-US" dirty="0"/>
              <a:t>(By.name("country")));</a:t>
            </a:r>
          </a:p>
          <a:p>
            <a:endParaRPr lang="en-US" dirty="0"/>
          </a:p>
          <a:p>
            <a:r>
              <a:rPr lang="en-US" dirty="0" err="1"/>
              <a:t>drpCountry.deselectAll</a:t>
            </a:r>
            <a:r>
              <a:rPr lang="en-US" dirty="0"/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52674-9FC4-1A7B-8810-93BE663A82D1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</a:t>
            </a:r>
            <a:r>
              <a:rPr lang="en-US" sz="1000" i="1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deselectAll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287689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3BA0-C82E-19D1-53BE-A239C57C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How to Select Dropdown in Selenium without select tag?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6A38-A8F2-23DC-FB92-86D51E8E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Drop downs in a website could be created in several different ways. Some dropdowns are created using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&lt;select&gt;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HTML tag and some others are created using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&lt;</a:t>
            </a: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ul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&gt; ,&lt;li&gt;, &lt;button&gt; 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and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&lt;div&gt; 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tags.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By storing all the options in List and iterating through it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By creating Custom Locator and without iterating the List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By using </a:t>
            </a:r>
            <a:r>
              <a:rPr lang="en-US" b="0" i="0" u="sng" dirty="0" err="1">
                <a:solidFill>
                  <a:srgbClr val="0070F0"/>
                </a:solidFill>
                <a:effectLst/>
                <a:highlight>
                  <a:srgbClr val="FFFFFF"/>
                </a:highlight>
                <a:latin typeface="source-sans-pro"/>
                <a:hlinkClick r:id="rId2" tooltip="How to use JavascriptExecutor in Selenium"/>
              </a:rPr>
              <a:t>JavaScriptExecutor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 class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By using </a:t>
            </a:r>
            <a:r>
              <a:rPr lang="en-US" b="0" i="0" u="sng" dirty="0" err="1">
                <a:solidFill>
                  <a:srgbClr val="0070F0"/>
                </a:solidFill>
                <a:effectLst/>
                <a:highlight>
                  <a:srgbClr val="FFFFFF"/>
                </a:highlight>
                <a:latin typeface="source-sans-pro"/>
                <a:hlinkClick r:id="rId3" tooltip="SendKeys in Selenium WebDriver"/>
              </a:rPr>
              <a:t>sendKeys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By using </a:t>
            </a:r>
            <a:r>
              <a:rPr lang="en-US" b="0" i="0" u="sng" dirty="0">
                <a:solidFill>
                  <a:srgbClr val="0070F0"/>
                </a:solidFill>
                <a:effectLst/>
                <a:highlight>
                  <a:srgbClr val="FFFFFF"/>
                </a:highlight>
                <a:latin typeface="source-sans-pro"/>
                <a:hlinkClick r:id="rId4" tooltip="How to handle Action class in Selenium"/>
              </a:rPr>
              <a:t>Actions Class</a:t>
            </a:r>
            <a:endParaRPr lang="en-US" b="0" i="0" u="sng" dirty="0">
              <a:solidFill>
                <a:srgbClr val="0070F0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endParaRPr lang="en-US" u="sng" dirty="0">
              <a:solidFill>
                <a:srgbClr val="0070F0"/>
              </a:solidFill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A469-11B6-5390-C1AA-FE9903B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500F2-EF7A-9D75-C302-002830A1143F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5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Selecting </a:t>
            </a:r>
            <a:r>
              <a:rPr lang="en-US" sz="1000" i="1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DropDown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items in Selenium without select tag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002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C253-5DA7-A5E6-A801-46538187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456A-D666-ECE2-2044-C9EF44FB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File upload is performed when there is a need of uploading any file or a document on a specific website such as forms, registration pages, document uploaders, etc.</a:t>
            </a:r>
          </a:p>
          <a:p>
            <a:pPr marL="0" indent="0" algn="l">
              <a:buNone/>
            </a:pPr>
            <a:endParaRPr lang="en-US" b="0" i="0" dirty="0">
              <a:solidFill>
                <a:srgbClr val="3A3A3A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Uploading a file process includes browsing a file from the desired location or from your computer and uploading it to the website.</a:t>
            </a:r>
          </a:p>
          <a:p>
            <a:pPr algn="l"/>
            <a:endParaRPr lang="en-US" dirty="0">
              <a:solidFill>
                <a:srgbClr val="3A3A3A"/>
              </a:solidFill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algn="l"/>
            <a:endParaRPr lang="en-US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marL="0" indent="0" algn="ctr">
              <a:buNone/>
            </a:pPr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  <a:hlinkClick r:id="rId2"/>
            </a:endParaRPr>
          </a:p>
          <a:p>
            <a:pPr marL="0" indent="0" algn="ctr">
              <a:buNone/>
            </a:pPr>
            <a:endParaRPr lang="en-US" sz="1200" dirty="0">
              <a:solidFill>
                <a:srgbClr val="3A3A3A"/>
              </a:solidFill>
              <a:highlight>
                <a:srgbClr val="FFFFFF"/>
              </a:highlight>
              <a:latin typeface="Source Serif Pro" panose="02040603050405020204" pitchFamily="18" charset="0"/>
              <a:hlinkClick r:id="rId2"/>
            </a:endParaRPr>
          </a:p>
          <a:p>
            <a:pPr marL="0" indent="0" algn="ctr">
              <a:buNone/>
            </a:pPr>
            <a:endParaRPr lang="en-US" sz="1200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2C9E-5232-2D10-9CFE-3D7DF58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13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1A355-D73B-C6F3-BE65-40FEE573AF4E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[6] Definition of File Upload</a:t>
            </a:r>
          </a:p>
        </p:txBody>
      </p:sp>
    </p:spTree>
    <p:extLst>
      <p:ext uri="{BB962C8B-B14F-4D97-AF65-F5344CB8AC3E}">
        <p14:creationId xmlns:p14="http://schemas.microsoft.com/office/powerpoint/2010/main" val="415740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1B0-F1DE-DB98-FC0E-85916D95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Upload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96-77C4-50A1-BD4C-E963C5F7F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sendKeys</a:t>
            </a:r>
            <a:r>
              <a:rPr lang="en-US" dirty="0"/>
              <a:t>() method</a:t>
            </a:r>
          </a:p>
          <a:p>
            <a:r>
              <a:rPr lang="en-US" dirty="0"/>
              <a:t>Robot class</a:t>
            </a:r>
          </a:p>
          <a:p>
            <a:r>
              <a:rPr lang="en-US" dirty="0"/>
              <a:t>Using </a:t>
            </a:r>
            <a:r>
              <a:rPr lang="en-US" dirty="0" err="1"/>
              <a:t>AutoIT</a:t>
            </a:r>
            <a:r>
              <a:rPr lang="en-US" dirty="0"/>
              <a:t> tool</a:t>
            </a:r>
          </a:p>
          <a:p>
            <a:r>
              <a:rPr lang="en-US" dirty="0"/>
              <a:t>Using </a:t>
            </a:r>
            <a:r>
              <a:rPr lang="en-US" dirty="0" err="1"/>
              <a:t>SetFileDetector</a:t>
            </a:r>
            <a:r>
              <a:rPr lang="en-US" dirty="0"/>
              <a:t>()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71C3F-F6E9-5CF4-86BA-3FE98634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540A-7B2E-8670-6F87-CAE974CC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– </a:t>
            </a:r>
            <a:r>
              <a:rPr lang="en-US" dirty="0" err="1"/>
              <a:t>sendKeys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606B-D75A-0B9A-3C31-6287A2B2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9"/>
            <a:ext cx="10515600" cy="4351338"/>
          </a:xfrm>
        </p:spPr>
        <p:txBody>
          <a:bodyPr/>
          <a:lstStyle/>
          <a:p>
            <a:r>
              <a:rPr lang="en-US" dirty="0"/>
              <a:t>"Choose File" button is located.</a:t>
            </a:r>
          </a:p>
          <a:p>
            <a:r>
              <a:rPr lang="en-US" dirty="0"/>
              <a:t>File path is written as the value of the input of the located web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B726-06A1-F003-A243-9117906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15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6AA9C-F935-DA50-D040-5B416DC4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29" y="2715775"/>
            <a:ext cx="6115541" cy="30944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7E185-F6BA-BC5C-DB56-2C903B9D68AB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7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sendKeys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66991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540A-7B2E-8670-6F87-CAE974CC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– Robot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606B-D75A-0B9A-3C31-6287A2B2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Robot class in Java can be used to simulate keyboard and mouse events, including file uploads.</a:t>
            </a:r>
          </a:p>
          <a:p>
            <a:endParaRPr lang="en-US" dirty="0"/>
          </a:p>
          <a:p>
            <a:pPr marL="0" indent="0" algn="l" fontAlgn="base">
              <a:buNone/>
            </a:pPr>
            <a:r>
              <a:rPr lang="en-US" b="1" dirty="0">
                <a:solidFill>
                  <a:srgbClr val="1023ED"/>
                </a:solidFill>
                <a:effectLst/>
              </a:rPr>
              <a:t>When we Need Robot Class?</a:t>
            </a:r>
            <a:endParaRPr lang="en-US" b="1" dirty="0">
              <a:effectLst/>
            </a:endParaRPr>
          </a:p>
          <a:p>
            <a:pPr algn="l" fontAlgn="base"/>
            <a:r>
              <a:rPr lang="en-US" dirty="0">
                <a:effectLst/>
              </a:rPr>
              <a:t>When the user needs to handle alert pop-ups on a webpage, or</a:t>
            </a:r>
          </a:p>
          <a:p>
            <a:pPr algn="l" fontAlgn="base"/>
            <a:r>
              <a:rPr lang="en-US" dirty="0">
                <a:effectLst/>
              </a:rPr>
              <a:t>User needs to enter text on the pop-ups with a combination of modifier keys such as Alt, Shift, etc.</a:t>
            </a:r>
          </a:p>
          <a:p>
            <a:pPr algn="l" fontAlgn="base"/>
            <a:r>
              <a:rPr lang="en-US" dirty="0">
                <a:effectLst/>
              </a:rPr>
              <a:t>User wants to capture screenshot of webpage</a:t>
            </a:r>
          </a:p>
          <a:p>
            <a:pPr algn="l" fontAlgn="base"/>
            <a:r>
              <a:rPr lang="en-US" dirty="0">
                <a:effectLst/>
              </a:rPr>
              <a:t>User wants to upload/download file</a:t>
            </a:r>
            <a:br>
              <a:rPr lang="en-US" dirty="0">
                <a:effectLst/>
                <a:latin typeface="var(--ricos-custom-p-font-family,unset)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6B726-06A1-F003-A243-9117906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16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084E-7811-AE7B-F45B-F25A42805B01}"/>
              </a:ext>
            </a:extLst>
          </p:cNvPr>
          <p:cNvSpPr txBox="1"/>
          <p:nvPr/>
        </p:nvSpPr>
        <p:spPr>
          <a:xfrm>
            <a:off x="3047999" y="602307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[8] Definition of Robot Class </a:t>
            </a:r>
          </a:p>
        </p:txBody>
      </p:sp>
    </p:spTree>
    <p:extLst>
      <p:ext uri="{BB962C8B-B14F-4D97-AF65-F5344CB8AC3E}">
        <p14:creationId xmlns:p14="http://schemas.microsoft.com/office/powerpoint/2010/main" val="382499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CB44-4E32-6235-E0A4-F1ACEDA1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279"/>
            <a:ext cx="10515600" cy="1325563"/>
          </a:xfrm>
        </p:spPr>
        <p:txBody>
          <a:bodyPr/>
          <a:lstStyle/>
          <a:p>
            <a:r>
              <a:rPr lang="en-US" dirty="0"/>
              <a:t>Commonly used methods in Robot Class: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5998-332E-37F9-64C7-3751B9A0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.</a:t>
            </a:r>
            <a:r>
              <a:rPr lang="en-US" sz="1600" dirty="0" err="1"/>
              <a:t>createMultiResolutionScreenCapture</a:t>
            </a:r>
            <a:r>
              <a:rPr lang="en-US" sz="1600" dirty="0"/>
              <a:t>(Rectangle </a:t>
            </a:r>
            <a:r>
              <a:rPr lang="en-US" sz="1600" dirty="0" err="1"/>
              <a:t>screenRect</a:t>
            </a:r>
            <a:r>
              <a:rPr lang="en-US" sz="1600" dirty="0"/>
              <a:t>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createScreenCapture</a:t>
            </a:r>
            <a:r>
              <a:rPr lang="en-US" sz="1600" dirty="0"/>
              <a:t>(Rectangle </a:t>
            </a:r>
            <a:r>
              <a:rPr lang="en-US" sz="1600" dirty="0" err="1"/>
              <a:t>screenRect</a:t>
            </a:r>
            <a:r>
              <a:rPr lang="en-US" sz="1600" dirty="0"/>
              <a:t>)</a:t>
            </a:r>
          </a:p>
          <a:p>
            <a:r>
              <a:rPr lang="en-US" sz="1600" dirty="0"/>
              <a:t>.delay(int </a:t>
            </a:r>
            <a:r>
              <a:rPr lang="en-US" sz="1600" dirty="0" err="1"/>
              <a:t>ms</a:t>
            </a:r>
            <a:r>
              <a:rPr lang="en-US" sz="1600" dirty="0"/>
              <a:t>)</a:t>
            </a:r>
          </a:p>
          <a:p>
            <a:r>
              <a:rPr lang="en-US" sz="1600" dirty="0"/>
              <a:t>.equals(Object obj)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getAutoDelay</a:t>
            </a:r>
            <a:r>
              <a:rPr lang="en-US" sz="1600" dirty="0"/>
              <a:t>()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getPixelColor</a:t>
            </a:r>
            <a:r>
              <a:rPr lang="en-US" sz="1600" dirty="0"/>
              <a:t>(int </a:t>
            </a:r>
            <a:r>
              <a:rPr lang="en-US" sz="1600" dirty="0" err="1"/>
              <a:t>x,int</a:t>
            </a:r>
            <a:r>
              <a:rPr lang="en-US" sz="1600" dirty="0"/>
              <a:t> y)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keyPress</a:t>
            </a:r>
            <a:r>
              <a:rPr lang="en-US" sz="1600" dirty="0"/>
              <a:t>(int keycode)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keyRelease</a:t>
            </a:r>
            <a:r>
              <a:rPr lang="en-US" sz="1600" dirty="0"/>
              <a:t>(int keycode)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mouseMove</a:t>
            </a:r>
            <a:r>
              <a:rPr lang="en-US" sz="1600" dirty="0"/>
              <a:t>(int </a:t>
            </a:r>
            <a:r>
              <a:rPr lang="en-US" sz="1600" dirty="0" err="1"/>
              <a:t>x,int</a:t>
            </a:r>
            <a:r>
              <a:rPr lang="en-US" sz="1600" dirty="0"/>
              <a:t> y)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mousePress</a:t>
            </a:r>
            <a:r>
              <a:rPr lang="en-US" sz="1600" dirty="0"/>
              <a:t>(int buttons)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mouseRelease</a:t>
            </a:r>
            <a:r>
              <a:rPr lang="en-US" sz="1600" dirty="0"/>
              <a:t>(int buttons)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mouseWheel</a:t>
            </a:r>
            <a:r>
              <a:rPr lang="en-US" sz="1600" dirty="0"/>
              <a:t>(int </a:t>
            </a:r>
            <a:r>
              <a:rPr lang="en-US" sz="1600" dirty="0" err="1"/>
              <a:t>wheelAmt</a:t>
            </a:r>
            <a:r>
              <a:rPr lang="en-US" sz="1600" dirty="0"/>
              <a:t>)</a:t>
            </a:r>
          </a:p>
          <a:p>
            <a:r>
              <a:rPr lang="en-US" sz="1600" dirty="0"/>
              <a:t>.notify()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setAutoDelay</a:t>
            </a:r>
            <a:r>
              <a:rPr lang="en-US" sz="1600" dirty="0"/>
              <a:t>(int </a:t>
            </a:r>
            <a:r>
              <a:rPr lang="en-US" sz="1600" dirty="0" err="1"/>
              <a:t>ms</a:t>
            </a:r>
            <a:r>
              <a:rPr lang="en-US" sz="1600" dirty="0"/>
              <a:t>)</a:t>
            </a:r>
          </a:p>
          <a:p>
            <a:r>
              <a:rPr lang="en-US" sz="1600" dirty="0"/>
              <a:t>.</a:t>
            </a:r>
            <a:r>
              <a:rPr lang="en-US" sz="1600" dirty="0" err="1"/>
              <a:t>toString</a:t>
            </a:r>
            <a:r>
              <a:rPr lang="en-US" sz="1600" dirty="0"/>
              <a:t>()</a:t>
            </a:r>
          </a:p>
          <a:p>
            <a:r>
              <a:rPr lang="en-US" sz="1600" dirty="0"/>
              <a:t>.wait()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6F4E-3066-4F08-4216-798A72C5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17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B6768-5C47-4F38-B80A-43554AE15452}"/>
              </a:ext>
            </a:extLst>
          </p:cNvPr>
          <p:cNvSpPr txBox="1"/>
          <p:nvPr/>
        </p:nvSpPr>
        <p:spPr>
          <a:xfrm>
            <a:off x="3047999" y="602307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[8] Methods in Robot Class</a:t>
            </a:r>
          </a:p>
        </p:txBody>
      </p:sp>
    </p:spTree>
    <p:extLst>
      <p:ext uri="{BB962C8B-B14F-4D97-AF65-F5344CB8AC3E}">
        <p14:creationId xmlns:p14="http://schemas.microsoft.com/office/powerpoint/2010/main" val="142915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A61C-6A17-A00F-6149-803CC798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Keyboard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F190-2144-13AF-C4A3-31F45B95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933"/>
            <a:ext cx="10515600" cy="5712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1) </a:t>
            </a:r>
            <a:r>
              <a:rPr lang="en-US" sz="1400" b="1" dirty="0" err="1"/>
              <a:t>KeyPress</a:t>
            </a:r>
            <a:r>
              <a:rPr lang="en-US" sz="1400" b="1" dirty="0"/>
              <a:t>(): </a:t>
            </a:r>
            <a:r>
              <a:rPr lang="en-US" sz="1400" dirty="0"/>
              <a:t>This method is called when you want to press any key</a:t>
            </a:r>
          </a:p>
          <a:p>
            <a:pPr marL="0" indent="0">
              <a:buNone/>
            </a:pPr>
            <a:r>
              <a:rPr lang="en-US" sz="1400" dirty="0"/>
              <a:t>//To press down arrow key on the Keyboard</a:t>
            </a:r>
          </a:p>
          <a:p>
            <a:pPr marL="0" indent="0">
              <a:buNone/>
            </a:pPr>
            <a:r>
              <a:rPr lang="en-US" sz="1400" dirty="0" err="1"/>
              <a:t>robot.keyPress</a:t>
            </a:r>
            <a:r>
              <a:rPr lang="en-US" sz="1400" dirty="0"/>
              <a:t>(</a:t>
            </a:r>
            <a:r>
              <a:rPr lang="en-US" sz="1400" dirty="0" err="1"/>
              <a:t>KeyEvent.VK_DOWN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//To press Enter key</a:t>
            </a:r>
          </a:p>
          <a:p>
            <a:pPr marL="0" indent="0">
              <a:buNone/>
            </a:pPr>
            <a:r>
              <a:rPr lang="en-US" sz="1400" dirty="0" err="1"/>
              <a:t>robot.keyPress</a:t>
            </a:r>
            <a:r>
              <a:rPr lang="en-US" sz="1400" dirty="0"/>
              <a:t>(</a:t>
            </a:r>
            <a:r>
              <a:rPr lang="en-US" sz="1400" dirty="0" err="1"/>
              <a:t>KeyEvent.VK_ENTER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//To press the TAB key of keyboard</a:t>
            </a:r>
          </a:p>
          <a:p>
            <a:pPr marL="0" indent="0">
              <a:buNone/>
            </a:pPr>
            <a:r>
              <a:rPr lang="en-US" sz="1400" dirty="0" err="1"/>
              <a:t>robot.keyPress</a:t>
            </a:r>
            <a:r>
              <a:rPr lang="en-US" sz="1400" dirty="0"/>
              <a:t>(</a:t>
            </a:r>
            <a:r>
              <a:rPr lang="en-US" sz="1400" dirty="0" err="1"/>
              <a:t>KeyEvent.VK_TAB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//To press CAPS Lock key</a:t>
            </a:r>
          </a:p>
          <a:p>
            <a:pPr marL="0" indent="0">
              <a:buNone/>
            </a:pPr>
            <a:r>
              <a:rPr lang="en-US" sz="1400" dirty="0" err="1"/>
              <a:t>robot.keyPress</a:t>
            </a:r>
            <a:r>
              <a:rPr lang="en-US" sz="1400" dirty="0"/>
              <a:t>(</a:t>
            </a:r>
            <a:r>
              <a:rPr lang="en-US" sz="1400" dirty="0" err="1"/>
              <a:t>keyEvent.VK_CAPS_LOCK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//To press Up key</a:t>
            </a:r>
          </a:p>
          <a:p>
            <a:pPr marL="0" indent="0">
              <a:buNone/>
            </a:pPr>
            <a:r>
              <a:rPr lang="en-US" sz="1400" dirty="0" err="1"/>
              <a:t>robot.keyPress</a:t>
            </a:r>
            <a:r>
              <a:rPr lang="en-US" sz="1400" dirty="0"/>
              <a:t>(</a:t>
            </a:r>
            <a:r>
              <a:rPr lang="en-US" sz="1400" dirty="0" err="1"/>
              <a:t>keyEvent.VK_UP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2) </a:t>
            </a:r>
            <a:r>
              <a:rPr lang="en-US" sz="1400" b="1" dirty="0" err="1"/>
              <a:t>KeyRelease</a:t>
            </a:r>
            <a:r>
              <a:rPr lang="en-US" sz="1400" b="1" dirty="0"/>
              <a:t>(): </a:t>
            </a:r>
            <a:r>
              <a:rPr lang="en-US" sz="1400" dirty="0"/>
              <a:t>This method is used to release the pressed key on the keyboard</a:t>
            </a:r>
          </a:p>
          <a:p>
            <a:pPr marL="0" indent="0">
              <a:buNone/>
            </a:pPr>
            <a:r>
              <a:rPr lang="en-US" sz="1400" dirty="0"/>
              <a:t>//The below code is used to release the Shift Key</a:t>
            </a:r>
          </a:p>
          <a:p>
            <a:pPr marL="0" indent="0">
              <a:buNone/>
            </a:pPr>
            <a:r>
              <a:rPr lang="en-US" sz="1400" dirty="0" err="1"/>
              <a:t>robot.keyRelease</a:t>
            </a:r>
            <a:r>
              <a:rPr lang="en-US" sz="1400" dirty="0"/>
              <a:t>(</a:t>
            </a:r>
            <a:r>
              <a:rPr lang="en-US" sz="1400" dirty="0" err="1"/>
              <a:t>KeyEvent.VK_SHIFT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43BB-A92B-406A-1AF4-F822877E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18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D7B94-653C-FDCD-C0C6-9704EE34F3C3}"/>
              </a:ext>
            </a:extLst>
          </p:cNvPr>
          <p:cNvSpPr txBox="1"/>
          <p:nvPr/>
        </p:nvSpPr>
        <p:spPr>
          <a:xfrm>
            <a:off x="3047999" y="602307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[8] Keyboard Actions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in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Robot Class</a:t>
            </a:r>
          </a:p>
        </p:txBody>
      </p:sp>
    </p:spTree>
    <p:extLst>
      <p:ext uri="{BB962C8B-B14F-4D97-AF65-F5344CB8AC3E}">
        <p14:creationId xmlns:p14="http://schemas.microsoft.com/office/powerpoint/2010/main" val="391887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2A59-8A22-2882-0D90-95CB90E4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Mouse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214-AE72-B035-3D05-4881DA95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262"/>
            <a:ext cx="10515600" cy="5598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1) </a:t>
            </a:r>
            <a:r>
              <a:rPr lang="en-US" sz="1400" b="1" dirty="0" err="1"/>
              <a:t>MouseMove</a:t>
            </a:r>
            <a:r>
              <a:rPr lang="en-US" sz="1400" b="1" dirty="0"/>
              <a:t>(): </a:t>
            </a:r>
            <a:r>
              <a:rPr lang="en-US" sz="1400" dirty="0"/>
              <a:t>This method is used to move the mouse pointer from the current position to the X and Y intersection point. It takes the x and y coordinates as its parameters</a:t>
            </a:r>
          </a:p>
          <a:p>
            <a:pPr marL="0" indent="0">
              <a:buNone/>
            </a:pPr>
            <a:r>
              <a:rPr lang="en-US" sz="1400" dirty="0"/>
              <a:t>//This moves to mouse to the x and y position</a:t>
            </a:r>
          </a:p>
          <a:p>
            <a:pPr marL="0" indent="0">
              <a:buNone/>
            </a:pPr>
            <a:r>
              <a:rPr lang="en-US" sz="1400" dirty="0" err="1"/>
              <a:t>robot.mouseMove</a:t>
            </a:r>
            <a:r>
              <a:rPr lang="en-US" sz="1400" dirty="0"/>
              <a:t>(</a:t>
            </a:r>
            <a:r>
              <a:rPr lang="en-US" sz="1400" dirty="0" err="1"/>
              <a:t>coordinates.getX</a:t>
            </a:r>
            <a:r>
              <a:rPr lang="en-US" sz="1400" dirty="0"/>
              <a:t>(), </a:t>
            </a:r>
            <a:r>
              <a:rPr lang="en-US" sz="1400" dirty="0" err="1"/>
              <a:t>coordinates.getY</a:t>
            </a:r>
            <a:r>
              <a:rPr lang="en-US" sz="1400" dirty="0"/>
              <a:t>());</a:t>
            </a:r>
          </a:p>
          <a:p>
            <a:pPr marL="0" indent="0">
              <a:buNone/>
            </a:pPr>
            <a:r>
              <a:rPr lang="en-US" sz="1400" dirty="0" err="1"/>
              <a:t>robot.mouseMove</a:t>
            </a:r>
            <a:r>
              <a:rPr lang="en-US" sz="1400" dirty="0"/>
              <a:t>(640, 360);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2) </a:t>
            </a:r>
            <a:r>
              <a:rPr lang="en-US" sz="1400" b="1" dirty="0" err="1"/>
              <a:t>MousePress</a:t>
            </a:r>
            <a:r>
              <a:rPr lang="en-US" sz="1400" b="1" dirty="0"/>
              <a:t>(): </a:t>
            </a:r>
            <a:r>
              <a:rPr lang="en-US" sz="1400" dirty="0"/>
              <a:t>This method is used to press the mouse button.</a:t>
            </a:r>
          </a:p>
          <a:p>
            <a:pPr marL="0" indent="0">
              <a:buNone/>
            </a:pPr>
            <a:r>
              <a:rPr lang="en-US" sz="1400" dirty="0"/>
              <a:t>//// This will press Left mouse button</a:t>
            </a:r>
          </a:p>
          <a:p>
            <a:pPr marL="0" indent="0">
              <a:buNone/>
            </a:pPr>
            <a:r>
              <a:rPr lang="en-US" sz="1400" dirty="0" err="1"/>
              <a:t>robot.mousePress</a:t>
            </a:r>
            <a:r>
              <a:rPr lang="en-US" sz="1400" dirty="0"/>
              <a:t>(InputEvent.BUTTON1_DOWN_MASK)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3) </a:t>
            </a:r>
            <a:r>
              <a:rPr lang="en-US" sz="1400" b="1" dirty="0" err="1"/>
              <a:t>MouseRelease</a:t>
            </a:r>
            <a:r>
              <a:rPr lang="en-US" sz="1400" b="1" dirty="0"/>
              <a:t>(): </a:t>
            </a:r>
            <a:r>
              <a:rPr lang="en-US" sz="1400" dirty="0"/>
              <a:t>This method is used to release the mouse button.</a:t>
            </a:r>
          </a:p>
          <a:p>
            <a:pPr marL="0" indent="0">
              <a:buNone/>
            </a:pPr>
            <a:r>
              <a:rPr lang="en-US" sz="1400" dirty="0"/>
              <a:t>//This will releases right mouse button</a:t>
            </a:r>
          </a:p>
          <a:p>
            <a:pPr marL="0" indent="0">
              <a:buNone/>
            </a:pPr>
            <a:r>
              <a:rPr lang="en-US" sz="1400" dirty="0" err="1"/>
              <a:t>robot.mouseRelease</a:t>
            </a:r>
            <a:r>
              <a:rPr lang="en-US" sz="1400" dirty="0"/>
              <a:t>(InputEvent.BUTTON3_DOWN_MASK);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4) </a:t>
            </a:r>
            <a:r>
              <a:rPr lang="en-US" sz="1400" b="1" dirty="0" err="1"/>
              <a:t>MouseWheel</a:t>
            </a:r>
            <a:r>
              <a:rPr lang="en-US" sz="1400" b="1" dirty="0"/>
              <a:t>(): </a:t>
            </a:r>
            <a:r>
              <a:rPr lang="en-US" sz="1400" dirty="0"/>
              <a:t>This method rotates the scroll wheel of the mouse on wheel-equipped mode</a:t>
            </a:r>
          </a:p>
          <a:p>
            <a:pPr marL="0" indent="0">
              <a:buNone/>
            </a:pPr>
            <a:r>
              <a:rPr lang="en-US" sz="1400" dirty="0"/>
              <a:t>//This will move the mouse scroll</a:t>
            </a:r>
          </a:p>
          <a:p>
            <a:pPr marL="0" indent="0">
              <a:buNone/>
            </a:pPr>
            <a:r>
              <a:rPr lang="en-US" sz="1400" dirty="0" err="1"/>
              <a:t>robot.mouseWheel</a:t>
            </a:r>
            <a:r>
              <a:rPr lang="en-US" sz="1400" dirty="0"/>
              <a:t>(int </a:t>
            </a:r>
            <a:r>
              <a:rPr lang="en-US" sz="1400" dirty="0" err="1"/>
              <a:t>wheelAmt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 err="1"/>
              <a:t>robot.mouseWheel</a:t>
            </a:r>
            <a:r>
              <a:rPr lang="en-US" sz="1400" dirty="0"/>
              <a:t>(100);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E98D6-22F7-05D7-F6A6-005C5AC4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19</a:t>
            </a:fld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B2FB6-F9E7-2D0A-95BC-052B79066D9C}"/>
              </a:ext>
            </a:extLst>
          </p:cNvPr>
          <p:cNvSpPr txBox="1"/>
          <p:nvPr/>
        </p:nvSpPr>
        <p:spPr>
          <a:xfrm>
            <a:off x="3048000" y="64752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[8]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Mouse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Actions in Robot Class</a:t>
            </a:r>
          </a:p>
        </p:txBody>
      </p:sp>
    </p:spTree>
    <p:extLst>
      <p:ext uri="{BB962C8B-B14F-4D97-AF65-F5344CB8AC3E}">
        <p14:creationId xmlns:p14="http://schemas.microsoft.com/office/powerpoint/2010/main" val="246786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41475" y="506569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4"/>
            <a:ext cx="10515600" cy="30897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2CA9-D9C7-1DA7-841F-DF6FBB9806CE}"/>
              </a:ext>
            </a:extLst>
          </p:cNvPr>
          <p:cNvSpPr txBox="1"/>
          <p:nvPr/>
        </p:nvSpPr>
        <p:spPr>
          <a:xfrm>
            <a:off x="934056" y="1499710"/>
            <a:ext cx="7676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1.Implicit Wait:</a:t>
            </a:r>
            <a:r>
              <a:rPr lang="en-US" dirty="0"/>
              <a:t> A global timeout for all elements on the page.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D7E73-228B-C850-A1EC-85F822F86513}"/>
              </a:ext>
            </a:extLst>
          </p:cNvPr>
          <p:cNvSpPr txBox="1"/>
          <p:nvPr/>
        </p:nvSpPr>
        <p:spPr>
          <a:xfrm>
            <a:off x="934056" y="2530666"/>
            <a:ext cx="8455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driver.getdriver</a:t>
            </a:r>
            <a:r>
              <a:rPr lang="en-US" b="1" dirty="0"/>
              <a:t>().manage().timeouts().</a:t>
            </a:r>
            <a:r>
              <a:rPr lang="en-US" b="1" dirty="0" err="1"/>
              <a:t>implicitlyWait</a:t>
            </a:r>
            <a:r>
              <a:rPr lang="en-US" b="1" dirty="0"/>
              <a:t>(</a:t>
            </a:r>
            <a:r>
              <a:rPr lang="en-US" b="1" dirty="0" err="1"/>
              <a:t>Duration.ofSeconds</a:t>
            </a:r>
            <a:r>
              <a:rPr lang="en-US" b="1" dirty="0"/>
              <a:t>(10));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57EB3-D051-D9B9-4F76-EAC64063EAB2}"/>
              </a:ext>
            </a:extLst>
          </p:cNvPr>
          <p:cNvSpPr txBox="1"/>
          <p:nvPr/>
        </p:nvSpPr>
        <p:spPr>
          <a:xfrm>
            <a:off x="927074" y="3941207"/>
            <a:ext cx="9203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Explicit Wait:</a:t>
            </a:r>
            <a:r>
              <a:rPr lang="en-US" dirty="0"/>
              <a:t> Mostly used for a specific condition expected for certain elements.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A36BDA-2416-2D1F-ED53-255E1869DF1A}"/>
              </a:ext>
            </a:extLst>
          </p:cNvPr>
          <p:cNvSpPr txBox="1"/>
          <p:nvPr/>
        </p:nvSpPr>
        <p:spPr>
          <a:xfrm>
            <a:off x="927075" y="4610588"/>
            <a:ext cx="9085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WebDriverWait</a:t>
            </a:r>
            <a:r>
              <a:rPr lang="en-US" dirty="0"/>
              <a:t> wait = new </a:t>
            </a:r>
            <a:r>
              <a:rPr lang="en-US" dirty="0" err="1"/>
              <a:t>WebDriverWait</a:t>
            </a:r>
            <a:r>
              <a:rPr lang="en-US" dirty="0"/>
              <a:t>(driver, </a:t>
            </a:r>
            <a:r>
              <a:rPr lang="en-US" dirty="0" err="1"/>
              <a:t>Duration.ofSeconds</a:t>
            </a:r>
            <a:r>
              <a:rPr lang="en-US" dirty="0"/>
              <a:t>(10));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wait.until</a:t>
            </a:r>
            <a:r>
              <a:rPr lang="en-US" dirty="0"/>
              <a:t>(</a:t>
            </a:r>
            <a:r>
              <a:rPr lang="en-US" dirty="0" err="1"/>
              <a:t>ExpectedConditions.elementToBeClickable</a:t>
            </a:r>
            <a:r>
              <a:rPr lang="en-US" dirty="0"/>
              <a:t>(element));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wait.until</a:t>
            </a:r>
            <a:r>
              <a:rPr lang="en-US" dirty="0"/>
              <a:t>(</a:t>
            </a:r>
            <a:r>
              <a:rPr lang="en-US" dirty="0" err="1"/>
              <a:t>ExpectedConditions.visibilityOfElementLocated</a:t>
            </a:r>
            <a:r>
              <a:rPr lang="en-US" dirty="0"/>
              <a:t>(By.id("username")));</a:t>
            </a:r>
          </a:p>
          <a:p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58FB4F-F4AB-60D0-2B78-6CB9243BBF4D}"/>
              </a:ext>
            </a:extLst>
          </p:cNvPr>
          <p:cNvSpPr/>
          <p:nvPr/>
        </p:nvSpPr>
        <p:spPr>
          <a:xfrm>
            <a:off x="803765" y="1915273"/>
            <a:ext cx="8357429" cy="1205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BDE07-5202-FFAA-21B8-747C2A37A096}"/>
              </a:ext>
            </a:extLst>
          </p:cNvPr>
          <p:cNvSpPr/>
          <p:nvPr/>
        </p:nvSpPr>
        <p:spPr>
          <a:xfrm>
            <a:off x="816067" y="3567881"/>
            <a:ext cx="8357429" cy="27858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6929E-A988-0D73-FD14-750E6DAEE71C}"/>
              </a:ext>
            </a:extLst>
          </p:cNvPr>
          <p:cNvSpPr txBox="1"/>
          <p:nvPr/>
        </p:nvSpPr>
        <p:spPr>
          <a:xfrm>
            <a:off x="803765" y="1235446"/>
            <a:ext cx="33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WAITS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DEBFE-5244-7A4B-490F-4D6F93A3E2F6}"/>
              </a:ext>
            </a:extLst>
          </p:cNvPr>
          <p:cNvSpPr txBox="1"/>
          <p:nvPr/>
        </p:nvSpPr>
        <p:spPr>
          <a:xfrm>
            <a:off x="2113931" y="648139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Implicit and Explicit Waits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0E6-DA6F-7EBE-35B4-2D3B2476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Robot Usage on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819A-4FA7-B104-D78A-D17E30B6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Let us see an example to upload file using Robot Class using below steps: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1: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Create an Object for the respective browser using WebDriver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2: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Navigate to the URL of the corresponding webpage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3: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Find the element on the web page using the </a:t>
            </a:r>
            <a:r>
              <a:rPr lang="en-US" dirty="0">
                <a:hlinkClick r:id="rId2"/>
              </a:rPr>
              <a:t>e</a:t>
            </a:r>
            <a:r>
              <a:rPr lang="en-US" dirty="0"/>
              <a:t>lement locators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4: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To handle the pop-ups we use Robot class, using this we create an instance of Robot Class in the code say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Robot 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robot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= new Robot()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.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5: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Store the path of the file to be uploaded using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StringSelection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Class Object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6: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Copy the above path to Clipboard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7: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Press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Control&amp;V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to paste the above path and Release Control &amp; V buttons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8: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Press Enter key and Release the same</a:t>
            </a:r>
          </a:p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Step 9: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8F8F8"/>
                </a:highlight>
                <a:latin typeface="var(--ricos-custom-p-font-family,unset)"/>
              </a:rPr>
              <a:t> Wait for the file to get uploaded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F59AD-AB8A-DE61-1261-4AA313E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20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A23A7-E992-23BF-5792-D898C8AF81EA}"/>
              </a:ext>
            </a:extLst>
          </p:cNvPr>
          <p:cNvSpPr txBox="1"/>
          <p:nvPr/>
        </p:nvSpPr>
        <p:spPr>
          <a:xfrm>
            <a:off x="3048000" y="62926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[8] Automation of File Upload with Robot Class</a:t>
            </a:r>
          </a:p>
        </p:txBody>
      </p:sp>
    </p:spTree>
    <p:extLst>
      <p:ext uri="{BB962C8B-B14F-4D97-AF65-F5344CB8AC3E}">
        <p14:creationId xmlns:p14="http://schemas.microsoft.com/office/powerpoint/2010/main" val="342598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4EE-A289-66B7-0732-A4299DB3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AutoIT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B43C-7F56-12F6-750D-9029044A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 is a freeware and an open-source automation tool for Windows operating system.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is written in a BASIC scripting computer language for automating the Microsoft Windows user interface. </a:t>
            </a:r>
          </a:p>
          <a:p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simulates any combination of keystrokes, mouse movements, and windows control manipulation.</a:t>
            </a:r>
          </a:p>
          <a:p>
            <a:pPr marL="0" indent="0">
              <a:buNone/>
            </a:pPr>
            <a:endParaRPr lang="en-US" dirty="0">
              <a:solidFill>
                <a:srgbClr val="3A3A3A"/>
              </a:solidFill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3A3A3A"/>
                </a:solidFill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1" dirty="0">
                <a:solidFill>
                  <a:srgbClr val="3A3A3A"/>
                </a:solidFill>
                <a:highlight>
                  <a:srgbClr val="FFFFFF"/>
                </a:highlight>
                <a:latin typeface="Source Serif Pro" panose="02040603050405020204" pitchFamily="18" charset="0"/>
              </a:rPr>
              <a:t> Installation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https://www.autoitscript.com/site/autoit/downloads/</a:t>
            </a:r>
            <a:r>
              <a:rPr lang="en-US" dirty="0">
                <a:solidFill>
                  <a:srgbClr val="3A3A3A"/>
                </a:solidFill>
                <a:highlight>
                  <a:srgbClr val="FFFFFF"/>
                </a:highlight>
                <a:latin typeface="Source Serif Pro" panose="020406030504050202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FFFFFF"/>
                </a:highlight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AutoIT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highlight>
                  <a:srgbClr val="FFFFFF"/>
                </a:highlight>
                <a:uLnTx/>
                <a:uFillTx/>
                <a:latin typeface="Source Serif Pro" panose="02040603050405020204" pitchFamily="18" charset="0"/>
                <a:ea typeface="+mn-ea"/>
                <a:cs typeface="+mn-cs"/>
              </a:rPr>
              <a:t> More Information: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https://www.softwaretestinghelp.com/autoit-tutorial-to-download-write-autoit-script/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494EB-56CB-C183-0A4B-A0C54B55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21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56339-67D0-2CBE-5D8A-E488EB5F48E2}"/>
              </a:ext>
            </a:extLst>
          </p:cNvPr>
          <p:cNvSpPr txBox="1"/>
          <p:nvPr/>
        </p:nvSpPr>
        <p:spPr>
          <a:xfrm>
            <a:off x="3048000" y="62926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[6] File Upload with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AutoIT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00368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D57D-8251-71AE-7D16-177FB39D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AutoIT</a:t>
            </a:r>
            <a:r>
              <a:rPr lang="en-US" dirty="0"/>
              <a:t>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0C1E-A1AB-F7A5-EE24-09A481AB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Advantages of </a:t>
            </a:r>
            <a:r>
              <a:rPr lang="en-US" b="1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:</a:t>
            </a:r>
            <a:endParaRPr lang="en-US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 is an open-source tool for which we do not need to pay.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Small standalone executables can be created using </a:t>
            </a: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supports easy to record or playback scripting.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We can debug the code easily with </a:t>
            </a:r>
            <a:r>
              <a:rPr lang="en-US" b="0" i="1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console write command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has the option to create different GUIs and recognizes almost all basic Windows controls.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is simple and user-friendly.</a:t>
            </a:r>
          </a:p>
          <a:p>
            <a:pPr marL="0" indent="0" algn="l">
              <a:buNone/>
            </a:pPr>
            <a:endParaRPr lang="en-US" b="1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Disadvantages of </a:t>
            </a:r>
            <a:r>
              <a:rPr lang="en-US" b="1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:</a:t>
            </a:r>
            <a:endParaRPr lang="en-US" b="0" i="0" dirty="0">
              <a:solidFill>
                <a:srgbClr val="3A3A3A"/>
              </a:solidFill>
              <a:effectLst/>
              <a:highlight>
                <a:srgbClr val="FFFFFF"/>
              </a:highlight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It works only in Windows operating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As fundamental coding principles knowledge is a must, it proves to be a great tool for professionals but might be a bit complicated for beginners.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AutoIT</a:t>
            </a: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 does not have Java support available so far.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</a:rPr>
              <a:t>The users need to import separate libraries while using different predefined utility functions.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DB57C-84C3-3876-BCE6-A0D0A9A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22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1A6D2-3318-5E51-FEF3-19C532881EB1}"/>
              </a:ext>
            </a:extLst>
          </p:cNvPr>
          <p:cNvSpPr txBox="1"/>
          <p:nvPr/>
        </p:nvSpPr>
        <p:spPr>
          <a:xfrm>
            <a:off x="3048000" y="642005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[6] Advantages and Disadvantages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AutoIT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24454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2C7-0770-0F0D-27C8-033B9A57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SetFileDetector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EA43-BC6B-9C17-3331-63E3B1C4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File Detector?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mechanism in Selenium WebDriver to handle file uploads when tests are executed on a remote machine.</a:t>
            </a:r>
          </a:p>
          <a:p>
            <a:pPr marL="0" indent="0">
              <a:buNone/>
            </a:pPr>
            <a:r>
              <a:rPr lang="en-US" b="1" dirty="0"/>
              <a:t>Why Use File Detector?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 file paths don't work with remote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seamless file upload operations in remote environments.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0B43-22AE-5F29-266E-26FDD4D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23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AC12E-A874-C5D9-F73A-4DE9E57F7F3C}"/>
              </a:ext>
            </a:extLst>
          </p:cNvPr>
          <p:cNvSpPr txBox="1"/>
          <p:nvPr/>
        </p:nvSpPr>
        <p:spPr>
          <a:xfrm>
            <a:off x="3048000" y="629269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SetFileDetector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47557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F1DB-2AA1-B029-DD36-00D0AFA2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SetFileDetector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AA707-7B89-84DD-F319-AF0F0ED8D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1: Set Up the Remote WebDriver</a:t>
            </a:r>
          </a:p>
          <a:p>
            <a:pPr marL="0" indent="0">
              <a:buNone/>
            </a:pPr>
            <a:r>
              <a:rPr lang="en-US" dirty="0"/>
              <a:t>WebDriver driver = new </a:t>
            </a:r>
            <a:r>
              <a:rPr lang="en-US" dirty="0" err="1"/>
              <a:t>RemoteWebDriver</a:t>
            </a:r>
            <a:r>
              <a:rPr lang="en-US" dirty="0"/>
              <a:t>(new URL("http://localhost:4444/wd/hub"), new </a:t>
            </a:r>
            <a:r>
              <a:rPr lang="en-US" dirty="0" err="1"/>
              <a:t>ChromeOptions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b="1" dirty="0"/>
              <a:t>Step 2: Enable File Detector</a:t>
            </a:r>
          </a:p>
          <a:p>
            <a:pPr marL="0" indent="0">
              <a:buNone/>
            </a:pPr>
            <a:r>
              <a:rPr lang="en-US" dirty="0"/>
              <a:t>((</a:t>
            </a:r>
            <a:r>
              <a:rPr lang="en-US" dirty="0" err="1"/>
              <a:t>RemoteWebDriver</a:t>
            </a:r>
            <a:r>
              <a:rPr lang="en-US" dirty="0"/>
              <a:t>) driver).</a:t>
            </a:r>
            <a:r>
              <a:rPr lang="en-US" dirty="0" err="1"/>
              <a:t>setFileDetector</a:t>
            </a:r>
            <a:r>
              <a:rPr lang="en-US" dirty="0"/>
              <a:t>(new </a:t>
            </a:r>
            <a:r>
              <a:rPr lang="en-US" dirty="0" err="1"/>
              <a:t>LocalFileDetector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b="1" dirty="0"/>
              <a:t>Step 3: Locate the File Upload Element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</a:t>
            </a:r>
            <a:r>
              <a:rPr lang="en-US" dirty="0" err="1"/>
              <a:t>uploadElement</a:t>
            </a:r>
            <a:r>
              <a:rPr lang="en-US" dirty="0"/>
              <a:t> = </a:t>
            </a:r>
            <a:r>
              <a:rPr lang="en-US" dirty="0" err="1"/>
              <a:t>driver.findElement</a:t>
            </a:r>
            <a:r>
              <a:rPr lang="en-US" dirty="0"/>
              <a:t>(By.id("upload"));</a:t>
            </a:r>
          </a:p>
          <a:p>
            <a:pPr marL="0" indent="0">
              <a:buNone/>
            </a:pPr>
            <a:r>
              <a:rPr lang="en-US" b="1" dirty="0"/>
              <a:t>Step 4: Upload the File</a:t>
            </a:r>
          </a:p>
          <a:p>
            <a:pPr marL="0" indent="0">
              <a:buNone/>
            </a:pPr>
            <a:r>
              <a:rPr lang="en-US" dirty="0" err="1"/>
              <a:t>uploadElement.sendKeys</a:t>
            </a:r>
            <a:r>
              <a:rPr lang="en-US" dirty="0"/>
              <a:t>("/path/to/local/file.txt");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792E1-661D-B480-92B3-E61B1569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24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5A461-05AE-4CDC-CDB8-E56E11B84900}"/>
              </a:ext>
            </a:extLst>
          </p:cNvPr>
          <p:cNvSpPr txBox="1"/>
          <p:nvPr/>
        </p:nvSpPr>
        <p:spPr>
          <a:xfrm>
            <a:off x="3048000" y="628086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Steps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SetFileDetector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379829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2C7-0770-0F0D-27C8-033B9A57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EA43-BC6B-9C17-3331-63E3B1C4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test automation, it allows you to perform all operations that you can do with the mouse and keyboard.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Actions action = new Actions(driver);</a:t>
            </a:r>
          </a:p>
          <a:p>
            <a:pPr marL="0" indent="0">
              <a:buNone/>
            </a:pPr>
            <a:r>
              <a:rPr lang="en-US" dirty="0" err="1"/>
              <a:t>action.moveToElement</a:t>
            </a:r>
            <a:r>
              <a:rPr lang="en-US" dirty="0"/>
              <a:t>(element).click().perform();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0B43-22AE-5F29-266E-26FDD4D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25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4096-BECB-81A1-3658-D15C054CDBFC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9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Actions Class</a:t>
            </a:r>
          </a:p>
        </p:txBody>
      </p:sp>
    </p:spTree>
    <p:extLst>
      <p:ext uri="{BB962C8B-B14F-4D97-AF65-F5344CB8AC3E}">
        <p14:creationId xmlns:p14="http://schemas.microsoft.com/office/powerpoint/2010/main" val="1007939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F84-BB98-D2A3-DFE3-54C6787F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Action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ACD3-11A2-5BAD-2AFD-C7392BB8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Mouse Actions in Selenium: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doubleClick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double click on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clickAndHold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long click on the mouse without releasing it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dragAndDrop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Drags the element from one point and drops to another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moveToElement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Shifts the mouse pointer to the center of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contextClick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right-click on the mouse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Keyboard Actions in Selenium: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source-sans-pro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sendKeys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Sends a series of keys to the element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keyUp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key release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keyDown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source-sans-pro"/>
              </a:rPr>
              <a:t>: Performs keypress without release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F7E4-8E39-A529-5FC3-EE0DFE1B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26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8CA0D-3F61-8B64-DE3B-75DE72F7E657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9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Methods for Actions Class</a:t>
            </a:r>
          </a:p>
        </p:txBody>
      </p:sp>
    </p:spTree>
    <p:extLst>
      <p:ext uri="{BB962C8B-B14F-4D97-AF65-F5344CB8AC3E}">
        <p14:creationId xmlns:p14="http://schemas.microsoft.com/office/powerpoint/2010/main" val="130688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BCA2-E260-881E-21B3-97E0220A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1059-D74E-9372-490D-1C0EF48A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[1] </a:t>
            </a:r>
            <a:r>
              <a:rPr lang="en-US" sz="2800" dirty="0">
                <a:ea typeface="Calibri"/>
                <a:cs typeface="Calibri"/>
                <a:hlinkClick r:id="rId2"/>
              </a:rPr>
              <a:t>https://chatgpt.com/</a:t>
            </a:r>
            <a:r>
              <a:rPr lang="en-US" sz="2800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  <a:p>
            <a:pPr marL="285750" indent="-285750"/>
            <a:r>
              <a:rPr lang="en-US" sz="2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2</a:t>
            </a:r>
            <a:r>
              <a:rPr lang="en-US" sz="2800" dirty="0">
                <a:ea typeface="Calibri"/>
                <a:cs typeface="Calibri"/>
              </a:rPr>
              <a:t>] </a:t>
            </a:r>
            <a:r>
              <a:rPr lang="en-US" sz="2800" dirty="0">
                <a:hlinkClick r:id="rId3"/>
              </a:rPr>
              <a:t>https://demo.guru99.com/test/newtours/register.php</a:t>
            </a:r>
            <a:r>
              <a:rPr lang="en-US" sz="2800" dirty="0"/>
              <a:t> </a:t>
            </a:r>
            <a:endParaRPr lang="en-US" dirty="0"/>
          </a:p>
          <a:p>
            <a:pPr marL="285750" indent="-285750"/>
            <a:r>
              <a:rPr lang="en-US" sz="2800" dirty="0">
                <a:ea typeface="Calibri"/>
                <a:cs typeface="Calibri"/>
              </a:rPr>
              <a:t>[3]</a:t>
            </a:r>
            <a:r>
              <a:rPr lang="en-US" dirty="0"/>
              <a:t> </a:t>
            </a:r>
            <a:r>
              <a:rPr lang="en-US" sz="2800" dirty="0">
                <a:hlinkClick r:id="rId4"/>
              </a:rPr>
              <a:t>https://www.browserstack.com/guide/select-class-in-selenium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[4]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https://www.guru99.com/select-option-dropdown-selenium-webdriver.html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[5] </a:t>
            </a:r>
            <a:r>
              <a:rPr lang="en-US" sz="2800" dirty="0">
                <a:ea typeface="Calibri"/>
                <a:cs typeface="Calibri"/>
                <a:hlinkClick r:id="rId6"/>
              </a:rPr>
              <a:t>https://www.browserstack.com/guide/handling-dropdown-in-selenium-without-select-class</a:t>
            </a:r>
            <a:r>
              <a:rPr lang="en-US" sz="2800" dirty="0">
                <a:ea typeface="Calibri"/>
                <a:cs typeface="Calibri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a typeface="Calibri"/>
                <a:cs typeface="Calibri"/>
              </a:rPr>
              <a:t>[6] </a:t>
            </a:r>
            <a:r>
              <a:rPr lang="en-US" sz="2800" dirty="0">
                <a:ea typeface="Calibri"/>
                <a:cs typeface="Calibri"/>
                <a:hlinkClick r:id="rId7"/>
              </a:rPr>
              <a:t>https://www.softwaretestinghelp.com/file-upload-in-selenium/</a:t>
            </a:r>
            <a:endParaRPr lang="en-US" sz="2800" dirty="0">
              <a:ea typeface="Calibri"/>
              <a:cs typeface="Calibri"/>
            </a:endParaRPr>
          </a:p>
          <a:p>
            <a:pPr marL="285750" indent="-285750"/>
            <a:r>
              <a:rPr lang="en-US" sz="2800" dirty="0">
                <a:ea typeface="Calibri"/>
                <a:cs typeface="Calibri"/>
              </a:rPr>
              <a:t>[7]</a:t>
            </a:r>
            <a:r>
              <a:rPr lang="en-US" dirty="0"/>
              <a:t> </a:t>
            </a:r>
            <a:r>
              <a:rPr lang="en-US" sz="2800" dirty="0">
                <a:hlinkClick r:id="rId8"/>
              </a:rPr>
              <a:t>https://the-internet.herokuapp.com/upload</a:t>
            </a:r>
            <a:r>
              <a:rPr lang="en-US" sz="2800" dirty="0"/>
              <a:t> </a:t>
            </a:r>
            <a:endParaRPr lang="en-US" sz="2800" dirty="0">
              <a:ea typeface="Calibri"/>
              <a:cs typeface="Calibri"/>
            </a:endParaRPr>
          </a:p>
          <a:p>
            <a:pPr marL="285750" indent="-285750"/>
            <a:r>
              <a:rPr lang="en-US" sz="2800" dirty="0">
                <a:ea typeface="Calibri"/>
                <a:cs typeface="Calibri"/>
              </a:rPr>
              <a:t>[8]</a:t>
            </a:r>
            <a:r>
              <a:rPr lang="en-US" sz="2800" dirty="0">
                <a:hlinkClick r:id="rId9"/>
              </a:rPr>
              <a:t> https://www.numpyninja.com/post/a-detailed-guide-on-how-to-do-file-upload-by-keyboard-mouse-actions-using-robot-class</a:t>
            </a:r>
            <a:endParaRPr lang="en-US" sz="2800" dirty="0"/>
          </a:p>
          <a:p>
            <a:pPr marL="285750" indent="-285750"/>
            <a:r>
              <a:rPr lang="en-US" sz="2800" dirty="0">
                <a:ea typeface="Calibri"/>
                <a:cs typeface="Calibri"/>
              </a:rPr>
              <a:t>[9]</a:t>
            </a:r>
            <a:r>
              <a:rPr lang="en-US" dirty="0"/>
              <a:t> </a:t>
            </a:r>
            <a:r>
              <a:rPr lang="en-US" sz="2800" dirty="0">
                <a:hlinkClick r:id="rId10"/>
              </a:rPr>
              <a:t>https://www.browserstack.com/guide/action-class-in-selenium</a:t>
            </a:r>
            <a:r>
              <a:rPr lang="en-US" sz="2800" dirty="0"/>
              <a:t> </a:t>
            </a:r>
          </a:p>
          <a:p>
            <a:pPr marL="285750" indent="-285750"/>
            <a:endParaRPr lang="en-US" sz="2800" dirty="0"/>
          </a:p>
          <a:p>
            <a:pPr marL="285750" indent="-2857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7D2E-22AD-79F7-1A6E-B2430A48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8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2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184D-80F9-60D3-A6E6-3208B77F6F43}"/>
              </a:ext>
            </a:extLst>
          </p:cNvPr>
          <p:cNvSpPr txBox="1"/>
          <p:nvPr/>
        </p:nvSpPr>
        <p:spPr>
          <a:xfrm>
            <a:off x="934057" y="1440476"/>
            <a:ext cx="5243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 Util (Singleton Driver Class)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B073E-BAB6-0CDD-AE3D-A9DF189D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718" y="2070678"/>
            <a:ext cx="6800850" cy="4333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007E9B-DA6E-35A0-FCA5-6DF723A09FE0}"/>
              </a:ext>
            </a:extLst>
          </p:cNvPr>
          <p:cNvSpPr txBox="1"/>
          <p:nvPr/>
        </p:nvSpPr>
        <p:spPr>
          <a:xfrm>
            <a:off x="2952143" y="64399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Driver Util Class</a:t>
            </a:r>
          </a:p>
        </p:txBody>
      </p:sp>
    </p:spTree>
    <p:extLst>
      <p:ext uri="{BB962C8B-B14F-4D97-AF65-F5344CB8AC3E}">
        <p14:creationId xmlns:p14="http://schemas.microsoft.com/office/powerpoint/2010/main" val="18851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Dropdown Menus</a:t>
            </a:r>
          </a:p>
          <a:p>
            <a:r>
              <a:rPr lang="en-US" sz="2800">
                <a:cs typeface="Arial" panose="020B0604020202020204" pitchFamily="34" charset="0"/>
              </a:rPr>
              <a:t>File Upload</a:t>
            </a:r>
            <a:endParaRPr lang="en-US" sz="2800" dirty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Actions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8A59-982D-D93B-BAB6-C0995B9F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9F93A5-A8FD-5CCF-8161-3DC1C2378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710" y="1253331"/>
            <a:ext cx="836458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7E25B-CFB8-94F3-0EEA-F1C648D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C841F-F028-B994-68EC-F703E12EB151}"/>
              </a:ext>
            </a:extLst>
          </p:cNvPr>
          <p:cNvSpPr txBox="1"/>
          <p:nvPr/>
        </p:nvSpPr>
        <p:spPr>
          <a:xfrm>
            <a:off x="2514600" y="585739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[2] Dropdown List</a:t>
            </a:r>
          </a:p>
        </p:txBody>
      </p:sp>
    </p:spTree>
    <p:extLst>
      <p:ext uri="{BB962C8B-B14F-4D97-AF65-F5344CB8AC3E}">
        <p14:creationId xmlns:p14="http://schemas.microsoft.com/office/powerpoint/2010/main" val="41243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447-24A5-FBD5-C40E-10EFE610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Select Dropdown in 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4E05C-3454-22A0-55AD-BD7A549F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  <p:pic>
        <p:nvPicPr>
          <p:cNvPr id="3074" name="Picture 2" descr="Select Class Methods in Selenium">
            <a:extLst>
              <a:ext uri="{FF2B5EF4-FFF2-40B4-BE49-F238E27FC236}">
                <a16:creationId xmlns:a16="http://schemas.microsoft.com/office/drawing/2014/main" id="{64753C0C-B94D-9596-38E6-5BCCDC1556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1094"/>
            <a:ext cx="10515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6805C-DC7F-A7AE-7078-C9E7DC0C1773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3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Handle of selecting the dropdown items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66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ECA-47C8-7D37-64EE-E0D415E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F63-9140-898A-45DB-0A4E8B84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545177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b="1" dirty="0" err="1"/>
              <a:t>selectByVisibleText</a:t>
            </a:r>
            <a:r>
              <a:rPr lang="en-US" b="1" dirty="0"/>
              <a:t>() and </a:t>
            </a:r>
            <a:r>
              <a:rPr lang="en-US" b="1" dirty="0" err="1"/>
              <a:t>deselectByVisibleText</a:t>
            </a:r>
            <a:r>
              <a:rPr lang="en-US" b="1" dirty="0"/>
              <a:t>():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Selects/deselects the option that displays the text matching the parameter.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352B-315E-A139-D83F-75939DE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84EE3-B7D2-BC05-6999-EA2A24EC6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45" y="2200137"/>
            <a:ext cx="9274309" cy="21869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59B2-47C5-067E-2C00-933C8732BCDA}"/>
              </a:ext>
            </a:extLst>
          </p:cNvPr>
          <p:cNvSpPr txBox="1"/>
          <p:nvPr/>
        </p:nvSpPr>
        <p:spPr>
          <a:xfrm>
            <a:off x="1572678" y="4891901"/>
            <a:ext cx="904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drpCountry</a:t>
            </a:r>
            <a:r>
              <a:rPr lang="en-US" dirty="0"/>
              <a:t> = new Select(</a:t>
            </a:r>
            <a:r>
              <a:rPr lang="en-US" dirty="0" err="1"/>
              <a:t>driver.findElement</a:t>
            </a:r>
            <a:r>
              <a:rPr lang="en-US" dirty="0"/>
              <a:t>(By.name("country")));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EB16F-9CC3-6CB6-9499-1C09104E4361}"/>
              </a:ext>
            </a:extLst>
          </p:cNvPr>
          <p:cNvSpPr txBox="1"/>
          <p:nvPr/>
        </p:nvSpPr>
        <p:spPr>
          <a:xfrm>
            <a:off x="1572678" y="5261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drpCountry.selectByVisibleText</a:t>
            </a:r>
            <a:r>
              <a:rPr lang="en-US" dirty="0"/>
              <a:t>("ALBANIA");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F7925-8F05-29AB-C255-6DD47935B4C9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Country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DropDown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73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ECA-47C8-7D37-64EE-E0D415E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F63-9140-898A-45DB-0A4E8B84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545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2) </a:t>
            </a:r>
            <a:r>
              <a:rPr lang="en-US" b="1" dirty="0" err="1"/>
              <a:t>selectByValue</a:t>
            </a:r>
            <a:r>
              <a:rPr lang="en-US" b="1" dirty="0"/>
              <a:t>() and </a:t>
            </a:r>
            <a:r>
              <a:rPr lang="en-US" b="1" dirty="0" err="1"/>
              <a:t>deselectByValue</a:t>
            </a:r>
            <a:r>
              <a:rPr lang="en-US" b="1" dirty="0"/>
              <a:t>():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Selects/deselects the option whose “value” attribute matches the specified 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Remember that not all drop-down options have the same text and “value”, like in the example below.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352B-315E-A139-D83F-75939DE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59B2-47C5-067E-2C00-933C8732BCDA}"/>
              </a:ext>
            </a:extLst>
          </p:cNvPr>
          <p:cNvSpPr txBox="1"/>
          <p:nvPr/>
        </p:nvSpPr>
        <p:spPr>
          <a:xfrm>
            <a:off x="1532866" y="4874561"/>
            <a:ext cx="904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drpCountry</a:t>
            </a:r>
            <a:r>
              <a:rPr lang="en-US" dirty="0"/>
              <a:t> = new Select(</a:t>
            </a:r>
            <a:r>
              <a:rPr lang="en-US" dirty="0" err="1"/>
              <a:t>driver.findElement</a:t>
            </a:r>
            <a:r>
              <a:rPr lang="en-US" dirty="0"/>
              <a:t>(By.name("country")));</a:t>
            </a:r>
          </a:p>
        </p:txBody>
      </p:sp>
      <p:pic>
        <p:nvPicPr>
          <p:cNvPr id="5122" name="Picture 2" descr="SelectByValue and deselectbyvalue">
            <a:extLst>
              <a:ext uri="{FF2B5EF4-FFF2-40B4-BE49-F238E27FC236}">
                <a16:creationId xmlns:a16="http://schemas.microsoft.com/office/drawing/2014/main" id="{84DA9222-CFAE-F2F3-E50D-B9786F72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17" y="3320990"/>
            <a:ext cx="5995283" cy="10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DC5F9-D958-F06C-CA14-F18A52A7B163}"/>
              </a:ext>
            </a:extLst>
          </p:cNvPr>
          <p:cNvSpPr txBox="1"/>
          <p:nvPr/>
        </p:nvSpPr>
        <p:spPr>
          <a:xfrm>
            <a:off x="1532866" y="54041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drpCountry.selectByValue</a:t>
            </a:r>
            <a:r>
              <a:rPr lang="en-US" dirty="0"/>
              <a:t>(“1");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BE6C0-9E91-F81E-1DA2-81C24BAB3CE3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Country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DropDown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66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FECA-47C8-7D37-64EE-E0D415E9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0F63-9140-898A-45DB-0A4E8B84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3) </a:t>
            </a:r>
            <a:r>
              <a:rPr lang="en-US" b="1" dirty="0" err="1"/>
              <a:t>selectByIndex</a:t>
            </a:r>
            <a:r>
              <a:rPr lang="en-US" b="1" dirty="0"/>
              <a:t>() and </a:t>
            </a:r>
            <a:r>
              <a:rPr lang="en-US" b="1" dirty="0" err="1"/>
              <a:t>deselectByIndex</a:t>
            </a:r>
            <a:r>
              <a:rPr lang="en-US" b="1" dirty="0"/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Selects/deselects the option at the given index.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352B-315E-A139-D83F-75939DED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D59B2-47C5-067E-2C00-933C8732BCDA}"/>
              </a:ext>
            </a:extLst>
          </p:cNvPr>
          <p:cNvSpPr txBox="1"/>
          <p:nvPr/>
        </p:nvSpPr>
        <p:spPr>
          <a:xfrm>
            <a:off x="1532866" y="4519948"/>
            <a:ext cx="9046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drpCountry</a:t>
            </a:r>
            <a:r>
              <a:rPr lang="en-US" dirty="0"/>
              <a:t> = new Select(</a:t>
            </a:r>
            <a:r>
              <a:rPr lang="en-US" dirty="0" err="1"/>
              <a:t>driver.findElement</a:t>
            </a:r>
            <a:r>
              <a:rPr lang="en-US" dirty="0"/>
              <a:t>(By.name("country")));</a:t>
            </a:r>
          </a:p>
        </p:txBody>
      </p:sp>
      <p:pic>
        <p:nvPicPr>
          <p:cNvPr id="5122" name="Picture 2" descr="SelectByValue and deselectbyvalue">
            <a:extLst>
              <a:ext uri="{FF2B5EF4-FFF2-40B4-BE49-F238E27FC236}">
                <a16:creationId xmlns:a16="http://schemas.microsoft.com/office/drawing/2014/main" id="{84DA9222-CFAE-F2F3-E50D-B9786F720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98" y="2737048"/>
            <a:ext cx="5995283" cy="104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65083-A7AB-5160-2774-49FEB5A16EAD}"/>
              </a:ext>
            </a:extLst>
          </p:cNvPr>
          <p:cNvSpPr txBox="1"/>
          <p:nvPr/>
        </p:nvSpPr>
        <p:spPr>
          <a:xfrm>
            <a:off x="1532866" y="50333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drpCountry.selectByIndex</a:t>
            </a:r>
            <a:r>
              <a:rPr lang="en-US" dirty="0"/>
              <a:t>(0);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A8486-A4FE-08A4-A368-2B6BD636D968}"/>
              </a:ext>
            </a:extLst>
          </p:cNvPr>
          <p:cNvSpPr txBox="1"/>
          <p:nvPr/>
        </p:nvSpPr>
        <p:spPr>
          <a:xfrm>
            <a:off x="3048000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[4] Country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DropDown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0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5996</TotalTime>
  <Words>2020</Words>
  <Application>Microsoft Office PowerPoint</Application>
  <PresentationFormat>Widescreen</PresentationFormat>
  <Paragraphs>271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Source Sans Pro</vt:lpstr>
      <vt:lpstr>Source Serif Pro</vt:lpstr>
      <vt:lpstr>source-sans-pro</vt:lpstr>
      <vt:lpstr>var(--ricos-custom-p-font-family,unset)</vt:lpstr>
      <vt:lpstr>Wingdings</vt:lpstr>
      <vt:lpstr>Office Theme</vt:lpstr>
      <vt:lpstr>PowerPoint Presentation</vt:lpstr>
      <vt:lpstr> </vt:lpstr>
      <vt:lpstr> </vt:lpstr>
      <vt:lpstr>PowerPoint Presentation</vt:lpstr>
      <vt:lpstr>DROPDOWN</vt:lpstr>
      <vt:lpstr>Handle Select Dropdown in Selenium</vt:lpstr>
      <vt:lpstr> </vt:lpstr>
      <vt:lpstr> </vt:lpstr>
      <vt:lpstr> </vt:lpstr>
      <vt:lpstr> </vt:lpstr>
      <vt:lpstr> </vt:lpstr>
      <vt:lpstr>How to Select Dropdown in Selenium without select tag?</vt:lpstr>
      <vt:lpstr>FILE UPLOAD</vt:lpstr>
      <vt:lpstr>File Upload Types</vt:lpstr>
      <vt:lpstr>File Upload – sendKeys() Method</vt:lpstr>
      <vt:lpstr>File Upload – Robot Class</vt:lpstr>
      <vt:lpstr>Commonly used methods in Robot Class: </vt:lpstr>
      <vt:lpstr>Keyboard Actions</vt:lpstr>
      <vt:lpstr>Mouse Actions</vt:lpstr>
      <vt:lpstr>Example of Robot Usage on File Upload</vt:lpstr>
      <vt:lpstr>Using AutoIT Tool</vt:lpstr>
      <vt:lpstr>Using AutoIT Tool</vt:lpstr>
      <vt:lpstr>SetFileDetector() Method</vt:lpstr>
      <vt:lpstr>Steps for SetFileDetector() Method</vt:lpstr>
      <vt:lpstr>ACTIONS</vt:lpstr>
      <vt:lpstr>Methods of Action Class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190</cp:revision>
  <dcterms:created xsi:type="dcterms:W3CDTF">2024-05-29T20:14:18Z</dcterms:created>
  <dcterms:modified xsi:type="dcterms:W3CDTF">2024-07-22T12:23:53Z</dcterms:modified>
</cp:coreProperties>
</file>