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47478994" r:id="rId2"/>
    <p:sldId id="2147479038" r:id="rId3"/>
    <p:sldId id="2147479119" r:id="rId4"/>
    <p:sldId id="2147479086" r:id="rId5"/>
    <p:sldId id="2147479121" r:id="rId6"/>
    <p:sldId id="2147478996" r:id="rId7"/>
    <p:sldId id="2147479107" r:id="rId8"/>
    <p:sldId id="2147479108" r:id="rId9"/>
    <p:sldId id="2147479122" r:id="rId10"/>
    <p:sldId id="2147479123" r:id="rId11"/>
    <p:sldId id="2147479124" r:id="rId12"/>
    <p:sldId id="2147479125" r:id="rId13"/>
    <p:sldId id="2147479126" r:id="rId14"/>
    <p:sldId id="2147479127" r:id="rId15"/>
    <p:sldId id="214747899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7451" autoAdjust="0"/>
  </p:normalViewPr>
  <p:slideViewPr>
    <p:cSldViewPr snapToGrid="0">
      <p:cViewPr varScale="1">
        <p:scale>
          <a:sx n="97" d="100"/>
          <a:sy n="9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24.07.2024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24.07.2024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24.07.2024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24.07.2024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24.07.2024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24.07.2024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24.07.2024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24.07.2024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24.07.2024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24.07.2024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24.07.2024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24.07.2024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24.07.2024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executor-in-selenium/" TargetMode="External"/><Relationship Id="rId3" Type="http://schemas.openxmlformats.org/officeDocument/2006/relationships/hyperlink" Target="https://www.guru99.com/select-option-dropdown-selenium-webdriver.html" TargetMode="External"/><Relationship Id="rId7" Type="http://schemas.openxmlformats.org/officeDocument/2006/relationships/hyperlink" Target="https://www.tutorialspoint.com/selenium/selenium_webdriver_pen_events.htm" TargetMode="External"/><Relationship Id="rId2" Type="http://schemas.openxmlformats.org/officeDocument/2006/relationships/hyperlink" Target="https://www.browserstack.com/guide/select-class-in-seleni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owserstack.com/guide/action-class-in-selenium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numpyninja.com/post/a-detailed-guide-on-how-to-do-file-upload-by-keyboard-mouse-actions-using-robot-cla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6095999" y="1159685"/>
            <a:ext cx="512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JavascriptExecutor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0190-D209-EDAF-4095-8F767B7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Arial" panose="020B0604020202020204" pitchFamily="34" charset="0"/>
              </a:rPr>
              <a:t>JavaScriptExecutor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0BB7-8B64-3E5F-946F-A3592E4E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JavaScriptExecutor</a:t>
            </a:r>
            <a:r>
              <a:rPr lang="en-US" dirty="0"/>
              <a:t> is an interface provided by Selenium WebDriver.</a:t>
            </a:r>
          </a:p>
          <a:p>
            <a:r>
              <a:rPr lang="en-US" dirty="0"/>
              <a:t>It allows the execution of JavaScript code within the context of the browser.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Use </a:t>
            </a:r>
            <a:r>
              <a:rPr lang="en-US" b="1" dirty="0" err="1"/>
              <a:t>JavaScriptExecutor</a:t>
            </a:r>
            <a:r>
              <a:rPr lang="en-US" b="1" dirty="0"/>
              <a:t>?</a:t>
            </a:r>
          </a:p>
          <a:p>
            <a:r>
              <a:rPr lang="en-US" dirty="0"/>
              <a:t>Overcome limitations of WebDriver's native methods.</a:t>
            </a:r>
          </a:p>
          <a:p>
            <a:r>
              <a:rPr lang="en-US" dirty="0"/>
              <a:t>Interact with elements not easily accessible using standard WebDriver commands.</a:t>
            </a:r>
          </a:p>
          <a:p>
            <a:r>
              <a:rPr lang="en-US" dirty="0"/>
              <a:t>Perform actions such as scrolling, clicking hidden elements, and getting hidden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357F0-1FC7-9B0E-AAE2-6C1070A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C22AB-EBEC-AE9C-5735-52D1AF971951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4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Definition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JavascriptExecutor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93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6841-F4CF-4B0A-74AF-6FE65DD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Arial" panose="020B0604020202020204" pitchFamily="34" charset="0"/>
              </a:rPr>
              <a:t>JavaScriptExecutor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472A-1B95-9B31-D8C3-90D67AAC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JavascriptExecutor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= (</a:t>
            </a:r>
            <a:r>
              <a:rPr lang="en-US" dirty="0" err="1"/>
              <a:t>JavascriptExecutor</a:t>
            </a:r>
            <a:r>
              <a:rPr lang="en-US" dirty="0"/>
              <a:t>) driver;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Scroll down the page by 1000 pixels</a:t>
            </a:r>
          </a:p>
          <a:p>
            <a:pPr marL="0" indent="0">
              <a:buNone/>
            </a:pPr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(0,1000)");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Click an element using JavaScript </a:t>
            </a:r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(By.id("</a:t>
            </a:r>
            <a:r>
              <a:rPr lang="en-US" dirty="0" err="1"/>
              <a:t>elementID</a:t>
            </a:r>
            <a:r>
              <a:rPr lang="en-US" dirty="0"/>
              <a:t>")); </a:t>
            </a:r>
            <a:r>
              <a:rPr lang="en-US" dirty="0" err="1"/>
              <a:t>js.executeScript</a:t>
            </a:r>
            <a:r>
              <a:rPr lang="en-US" dirty="0"/>
              <a:t>("arguments[0].click();", element);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5222F-D4AE-1A51-5738-CB173946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11</a:t>
            </a:fld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C0174-B385-4D2E-C154-EE740CD705CA}"/>
              </a:ext>
            </a:extLst>
          </p:cNvPr>
          <p:cNvSpPr txBox="1"/>
          <p:nvPr/>
        </p:nvSpPr>
        <p:spPr>
          <a:xfrm>
            <a:off x="3048000" y="62332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[7] Definition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JavascriptExecutor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39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D2B-F0B7-E429-A3D4-2FE99D03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Arial" panose="020B0604020202020204" pitchFamily="34" charset="0"/>
              </a:rPr>
              <a:t>JavaScriptExecutor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479D-4FE0-52C1-2B6A-DCBF08F6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JavascriptExecutor</a:t>
            </a:r>
            <a:r>
              <a:rPr lang="en-US" sz="2400" dirty="0"/>
              <a:t> </a:t>
            </a:r>
            <a:r>
              <a:rPr lang="en-US" sz="2400" dirty="0" err="1"/>
              <a:t>js</a:t>
            </a:r>
            <a:r>
              <a:rPr lang="en-US" sz="2400" dirty="0"/>
              <a:t> = (</a:t>
            </a:r>
            <a:r>
              <a:rPr lang="en-US" sz="2400" dirty="0" err="1"/>
              <a:t>JavascriptExecutor</a:t>
            </a:r>
            <a:r>
              <a:rPr lang="en-US" sz="2400" dirty="0"/>
              <a:t>) driver;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Get value of an input field </a:t>
            </a:r>
          </a:p>
          <a:p>
            <a:pPr marL="0" indent="0">
              <a:buNone/>
            </a:pPr>
            <a:r>
              <a:rPr lang="en-US" sz="2400" dirty="0" err="1"/>
              <a:t>WebElement</a:t>
            </a:r>
            <a:r>
              <a:rPr lang="en-US" sz="2400" dirty="0"/>
              <a:t> element = </a:t>
            </a:r>
            <a:r>
              <a:rPr lang="en-US" sz="2400" dirty="0" err="1"/>
              <a:t>driver.findElement</a:t>
            </a:r>
            <a:r>
              <a:rPr lang="en-US" sz="2400" dirty="0"/>
              <a:t>(By.id("</a:t>
            </a:r>
            <a:r>
              <a:rPr lang="en-US" sz="2400" dirty="0" err="1"/>
              <a:t>elementID</a:t>
            </a:r>
            <a:r>
              <a:rPr lang="en-US" sz="2400" dirty="0"/>
              <a:t>")); </a:t>
            </a:r>
          </a:p>
          <a:p>
            <a:pPr marL="0" indent="0">
              <a:buNone/>
            </a:pPr>
            <a:r>
              <a:rPr lang="en-US" sz="2400" dirty="0"/>
              <a:t>String value = (String) </a:t>
            </a:r>
            <a:r>
              <a:rPr lang="en-US" sz="2400" dirty="0" err="1"/>
              <a:t>js.executeScript</a:t>
            </a:r>
            <a:r>
              <a:rPr lang="en-US" sz="2400" dirty="0"/>
              <a:t>("return arguments[0].value;", element);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Highlight an element </a:t>
            </a:r>
          </a:p>
          <a:p>
            <a:pPr marL="0" indent="0">
              <a:buNone/>
            </a:pPr>
            <a:r>
              <a:rPr lang="en-US" sz="2400" dirty="0" err="1"/>
              <a:t>WebElement</a:t>
            </a:r>
            <a:r>
              <a:rPr lang="en-US" sz="2400" dirty="0"/>
              <a:t> element = </a:t>
            </a:r>
            <a:r>
              <a:rPr lang="en-US" sz="2400" dirty="0" err="1"/>
              <a:t>driver.findElement</a:t>
            </a:r>
            <a:r>
              <a:rPr lang="en-US" sz="2400" dirty="0"/>
              <a:t>(By.id("</a:t>
            </a:r>
            <a:r>
              <a:rPr lang="en-US" sz="2400" dirty="0" err="1"/>
              <a:t>elementID</a:t>
            </a:r>
            <a:r>
              <a:rPr lang="en-US" sz="2400" dirty="0"/>
              <a:t>")); </a:t>
            </a:r>
            <a:r>
              <a:rPr lang="en-US" sz="2400" dirty="0" err="1"/>
              <a:t>js.executeScript</a:t>
            </a:r>
            <a:r>
              <a:rPr lang="en-US" sz="2400" dirty="0"/>
              <a:t>("arguments[0].</a:t>
            </a:r>
            <a:r>
              <a:rPr lang="en-US" sz="2400" dirty="0" err="1"/>
              <a:t>style.border</a:t>
            </a:r>
            <a:r>
              <a:rPr lang="en-US" sz="2400" dirty="0"/>
              <a:t>='3px solid red'", element);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2BAD-7231-2A8D-1754-C418878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12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199BF-BB5E-ACB9-C6AE-E533958CECB5}"/>
              </a:ext>
            </a:extLst>
          </p:cNvPr>
          <p:cNvSpPr txBox="1"/>
          <p:nvPr/>
        </p:nvSpPr>
        <p:spPr>
          <a:xfrm>
            <a:off x="3048000" y="617696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[7] Definition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JavascriptExecutor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1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AC18-9531-8577-FB07-7C7E745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Arial" panose="020B0604020202020204" pitchFamily="34" charset="0"/>
              </a:rPr>
              <a:t>JavaScriptExecutor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0BB9-EC19-BCE6-31C1-48F6F29A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JavascriptExecutor js = (JavascriptExecutor) driver;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// Generate Alert Pop Window</a:t>
            </a:r>
          </a:p>
          <a:p>
            <a:pPr marL="0" indent="0">
              <a:buNone/>
            </a:pPr>
            <a:r>
              <a:rPr lang="en-US"/>
              <a:t>j</a:t>
            </a:r>
            <a:r>
              <a:rPr lang="en-US" sz="2800"/>
              <a:t>s.executeScript("alert(‘hello world’);");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// Refresh the browser window</a:t>
            </a:r>
          </a:p>
          <a:p>
            <a:pPr marL="0" indent="0">
              <a:buNone/>
            </a:pPr>
            <a:r>
              <a:rPr lang="en-US"/>
              <a:t>js.executeScript(</a:t>
            </a:r>
            <a:r>
              <a:rPr lang="en-US" sz="2800"/>
              <a:t>"</a:t>
            </a:r>
            <a:r>
              <a:rPr lang="en-US"/>
              <a:t>location.reload()</a:t>
            </a:r>
            <a:r>
              <a:rPr lang="en-US" sz="2800"/>
              <a:t>"</a:t>
            </a:r>
            <a:r>
              <a:rPr lang="en-US"/>
              <a:t>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CF40-FEFF-B9D2-2143-6D828F0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13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024B-2907-CFA6-EE88-4782C84B7D01}"/>
              </a:ext>
            </a:extLst>
          </p:cNvPr>
          <p:cNvSpPr txBox="1"/>
          <p:nvPr/>
        </p:nvSpPr>
        <p:spPr>
          <a:xfrm>
            <a:off x="3048000" y="62332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[7] Definition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JavascriptExecutor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23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A70D-24D5-52F4-798A-3B5962CC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967-955D-8578-EC49-170A489B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Calibri"/>
                <a:cs typeface="Calibri"/>
              </a:rPr>
              <a:t>[1]</a:t>
            </a:r>
            <a:r>
              <a:rPr lang="en-US" dirty="0"/>
              <a:t> </a:t>
            </a:r>
            <a:r>
              <a:rPr lang="en-US" sz="2800" dirty="0">
                <a:hlinkClick r:id="rId2"/>
              </a:rPr>
              <a:t>https://www.browserstack.com/guide/select-class-in-selenium</a:t>
            </a:r>
            <a:endParaRPr lang="en-US" dirty="0"/>
          </a:p>
          <a:p>
            <a:r>
              <a:rPr lang="en-US" sz="2800" dirty="0">
                <a:ea typeface="Calibri"/>
                <a:cs typeface="Calibri"/>
              </a:rPr>
              <a:t>[2]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https://www.guru99.com/select-option-dropdown-selenium-webdriver.html</a:t>
            </a:r>
            <a:r>
              <a:rPr lang="en-US" dirty="0"/>
              <a:t> </a:t>
            </a:r>
          </a:p>
          <a:p>
            <a:r>
              <a:rPr lang="en-US" sz="2800" dirty="0"/>
              <a:t> </a:t>
            </a:r>
            <a:r>
              <a:rPr lang="en-US" sz="2800" dirty="0">
                <a:ea typeface="Calibri"/>
                <a:cs typeface="Calibri"/>
              </a:rPr>
              <a:t>[3]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>
                <a:hlinkClick r:id="rId4"/>
              </a:rPr>
              <a:t>https://www.numpyninja.com/post/a-detailed-guide-on-how-to-do-file-upload-by-keyboard-mouse-actions-using-robot-class</a:t>
            </a:r>
            <a:endParaRPr lang="en-US" sz="2800" dirty="0"/>
          </a:p>
          <a:p>
            <a:r>
              <a:rPr lang="en-US" sz="2800" dirty="0">
                <a:ea typeface="Calibri"/>
                <a:cs typeface="Calibri"/>
              </a:rPr>
              <a:t>[4] </a:t>
            </a:r>
            <a:r>
              <a:rPr lang="en-US" sz="2800" dirty="0">
                <a:ea typeface="Calibri"/>
                <a:cs typeface="Calibri"/>
                <a:hlinkClick r:id="rId5"/>
              </a:rPr>
              <a:t>https://chatgpt.com/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[5]</a:t>
            </a:r>
            <a:r>
              <a:rPr lang="en-US" dirty="0"/>
              <a:t> </a:t>
            </a:r>
            <a:r>
              <a:rPr lang="en-US" sz="2800" dirty="0">
                <a:hlinkClick r:id="rId6"/>
              </a:rPr>
              <a:t>https://www.browserstack.com/guide/action-class-in-selenium</a:t>
            </a:r>
            <a:r>
              <a:rPr lang="en-US" sz="2800" dirty="0"/>
              <a:t> </a:t>
            </a:r>
          </a:p>
          <a:p>
            <a:r>
              <a:rPr lang="en-US" dirty="0"/>
              <a:t>[6]</a:t>
            </a:r>
            <a:r>
              <a:rPr lang="en-US" sz="2800" dirty="0">
                <a:ea typeface="Calibri"/>
                <a:cs typeface="Calibri"/>
                <a:hlinkClick r:id="rId7"/>
              </a:rPr>
              <a:t>https://www.tutorialspoint.com/selenium/selenium_webdriver_pen_events.htm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dirty="0"/>
              <a:t>[7]</a:t>
            </a:r>
            <a:r>
              <a:rPr lang="en-US" dirty="0">
                <a:solidFill>
                  <a:srgbClr val="0563C1"/>
                </a:solidFill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https://www.geeksforgeeks.org/javascriptexecutor-in-selenium/</a:t>
            </a:r>
            <a:r>
              <a:rPr lang="en-US" dirty="0">
                <a:ea typeface="Calibri"/>
                <a:cs typeface="Calibri"/>
              </a:rPr>
              <a:t> </a:t>
            </a:r>
          </a:p>
          <a:p>
            <a:endParaRPr lang="en-US" sz="2800" dirty="0"/>
          </a:p>
          <a:p>
            <a:endParaRPr lang="en-US" dirty="0">
              <a:ea typeface="Calibri"/>
              <a:cs typeface="Calibri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0449-EC74-E4A0-E550-73AAC0E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85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41475" y="506569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4"/>
            <a:ext cx="10515600" cy="30897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2CA9-D9C7-1DA7-841F-DF6FBB9806CE}"/>
              </a:ext>
            </a:extLst>
          </p:cNvPr>
          <p:cNvSpPr txBox="1"/>
          <p:nvPr/>
        </p:nvSpPr>
        <p:spPr>
          <a:xfrm>
            <a:off x="934056" y="1499710"/>
            <a:ext cx="7676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36BDA-2416-2D1F-ED53-255E1869DF1A}"/>
              </a:ext>
            </a:extLst>
          </p:cNvPr>
          <p:cNvSpPr txBox="1"/>
          <p:nvPr/>
        </p:nvSpPr>
        <p:spPr>
          <a:xfrm>
            <a:off x="2247656" y="4877992"/>
            <a:ext cx="6144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drpCountry.selectByIndex</a:t>
            </a:r>
            <a:r>
              <a:rPr lang="en-US" dirty="0"/>
              <a:t>(0);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drpCountry.selectByValue</a:t>
            </a:r>
            <a:r>
              <a:rPr lang="en-US" dirty="0"/>
              <a:t>(“1");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drpCountry.deselectAll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BDE07-5202-FFAA-21B8-747C2A37A096}"/>
              </a:ext>
            </a:extLst>
          </p:cNvPr>
          <p:cNvSpPr/>
          <p:nvPr/>
        </p:nvSpPr>
        <p:spPr>
          <a:xfrm>
            <a:off x="1821428" y="3785419"/>
            <a:ext cx="8357429" cy="2616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6929E-A988-0D73-FD14-750E6DAEE71C}"/>
              </a:ext>
            </a:extLst>
          </p:cNvPr>
          <p:cNvSpPr txBox="1"/>
          <p:nvPr/>
        </p:nvSpPr>
        <p:spPr>
          <a:xfrm>
            <a:off x="803765" y="1235446"/>
            <a:ext cx="33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DROPDOWN</a:t>
            </a:r>
            <a:endParaRPr lang="en-US" b="1" dirty="0"/>
          </a:p>
        </p:txBody>
      </p:sp>
      <p:pic>
        <p:nvPicPr>
          <p:cNvPr id="7" name="Picture 2" descr="Select Class Methods in Selenium">
            <a:extLst>
              <a:ext uri="{FF2B5EF4-FFF2-40B4-BE49-F238E27FC236}">
                <a16:creationId xmlns:a16="http://schemas.microsoft.com/office/drawing/2014/main" id="{8B3D1FED-AD22-3818-3804-234091AF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21" y="1537353"/>
            <a:ext cx="6285831" cy="19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93FCD-DC5A-6F05-F9E9-D067906607F4}"/>
              </a:ext>
            </a:extLst>
          </p:cNvPr>
          <p:cNvSpPr txBox="1"/>
          <p:nvPr/>
        </p:nvSpPr>
        <p:spPr>
          <a:xfrm>
            <a:off x="2247656" y="3935082"/>
            <a:ext cx="7479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drpCountry</a:t>
            </a:r>
            <a:r>
              <a:rPr lang="en-US" dirty="0"/>
              <a:t> = new Select(</a:t>
            </a:r>
            <a:r>
              <a:rPr lang="en-US" dirty="0" err="1"/>
              <a:t>driver.findElement</a:t>
            </a:r>
            <a:r>
              <a:rPr lang="en-US" dirty="0"/>
              <a:t>(By.name("country")));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drpCountry.selectByVisibleText</a:t>
            </a:r>
            <a:r>
              <a:rPr lang="en-US" dirty="0"/>
              <a:t>("ALBANIA");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8ED7B-7C4D-2F8C-4836-5BEAC31B8F7E}"/>
              </a:ext>
            </a:extLst>
          </p:cNvPr>
          <p:cNvSpPr txBox="1"/>
          <p:nvPr/>
        </p:nvSpPr>
        <p:spPr>
          <a:xfrm>
            <a:off x="2464448" y="344270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Handle of selecting the dropdown items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FDF5F-C1FA-BD3C-97CD-8FE153DE153D}"/>
              </a:ext>
            </a:extLst>
          </p:cNvPr>
          <p:cNvSpPr txBox="1"/>
          <p:nvPr/>
        </p:nvSpPr>
        <p:spPr>
          <a:xfrm>
            <a:off x="2271948" y="650920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[2] Country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DropDown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2" y="64318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184D-80F9-60D3-A6E6-3208B77F6F43}"/>
              </a:ext>
            </a:extLst>
          </p:cNvPr>
          <p:cNvSpPr txBox="1"/>
          <p:nvPr/>
        </p:nvSpPr>
        <p:spPr>
          <a:xfrm>
            <a:off x="438539" y="1543293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Upload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4656C-B38A-F543-93B7-CB7DB7436C2B}"/>
              </a:ext>
            </a:extLst>
          </p:cNvPr>
          <p:cNvSpPr txBox="1"/>
          <p:nvPr/>
        </p:nvSpPr>
        <p:spPr>
          <a:xfrm>
            <a:off x="568640" y="2406953"/>
            <a:ext cx="5710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 Upload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sendKeys</a:t>
            </a:r>
            <a:r>
              <a:rPr lang="en-US" dirty="0"/>
              <a:t>()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AutoIT</a:t>
            </a:r>
            <a:r>
              <a:rPr lang="en-US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SetFileDetector</a:t>
            </a:r>
            <a:r>
              <a:rPr lang="en-US" dirty="0"/>
              <a:t>()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555F0-F6BF-99A1-5260-EEA531DAAE24}"/>
              </a:ext>
            </a:extLst>
          </p:cNvPr>
          <p:cNvSpPr txBox="1"/>
          <p:nvPr/>
        </p:nvSpPr>
        <p:spPr>
          <a:xfrm>
            <a:off x="555965" y="4323126"/>
            <a:ext cx="11262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sendKeys</a:t>
            </a:r>
            <a:r>
              <a:rPr lang="en-US" b="1" dirty="0"/>
              <a:t>() Method: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chooseFile</a:t>
            </a:r>
            <a:r>
              <a:rPr lang="en-US" dirty="0"/>
              <a:t>=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("//input[@id='file-upload']"));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chooseFile.sendKeys</a:t>
            </a:r>
            <a:r>
              <a:rPr lang="en-US" dirty="0"/>
              <a:t>("C:\\Users\\UserB\\IdeaProjects\\SDETProject\\src\\test\\java\\Lesson_14\\test_File.docx");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8CD664-83B5-6618-7C5A-FA4695A05546}"/>
              </a:ext>
            </a:extLst>
          </p:cNvPr>
          <p:cNvSpPr/>
          <p:nvPr/>
        </p:nvSpPr>
        <p:spPr>
          <a:xfrm>
            <a:off x="438539" y="2361249"/>
            <a:ext cx="6126868" cy="1461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FBF84-BCCB-3E78-720C-0262014E8582}"/>
              </a:ext>
            </a:extLst>
          </p:cNvPr>
          <p:cNvSpPr/>
          <p:nvPr/>
        </p:nvSpPr>
        <p:spPr>
          <a:xfrm>
            <a:off x="438539" y="4190358"/>
            <a:ext cx="11350251" cy="17159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0" y="451092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85" y="5004470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184D-80F9-60D3-A6E6-3208B77F6F43}"/>
              </a:ext>
            </a:extLst>
          </p:cNvPr>
          <p:cNvSpPr txBox="1"/>
          <p:nvPr/>
        </p:nvSpPr>
        <p:spPr>
          <a:xfrm>
            <a:off x="1118390" y="1313928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686AD-3EAB-D6D7-7969-07D83EFE8DFC}"/>
              </a:ext>
            </a:extLst>
          </p:cNvPr>
          <p:cNvSpPr txBox="1"/>
          <p:nvPr/>
        </p:nvSpPr>
        <p:spPr>
          <a:xfrm>
            <a:off x="1118390" y="2290438"/>
            <a:ext cx="99482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//Create object for Robot class</a:t>
            </a:r>
          </a:p>
          <a:p>
            <a:r>
              <a:rPr lang="en-US" sz="1200" dirty="0"/>
              <a:t>        Robot </a:t>
            </a:r>
            <a:r>
              <a:rPr lang="en-US" sz="1200" dirty="0" err="1"/>
              <a:t>robot</a:t>
            </a:r>
            <a:r>
              <a:rPr lang="en-US" sz="1200" dirty="0"/>
              <a:t> = new Robot();</a:t>
            </a:r>
          </a:p>
          <a:p>
            <a:endParaRPr lang="en-US" sz="1200" dirty="0"/>
          </a:p>
          <a:p>
            <a:r>
              <a:rPr lang="en-US" sz="1200" dirty="0"/>
              <a:t>        //Store the path of the file to be uploaded using </a:t>
            </a:r>
            <a:r>
              <a:rPr lang="en-US" sz="1200" dirty="0" err="1"/>
              <a:t>StringSelection</a:t>
            </a:r>
            <a:r>
              <a:rPr lang="en-US" sz="1200" dirty="0"/>
              <a:t> Class Object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StringSelection</a:t>
            </a:r>
            <a:r>
              <a:rPr lang="en-US" sz="1200" dirty="0"/>
              <a:t> </a:t>
            </a:r>
            <a:r>
              <a:rPr lang="en-US" sz="1200" dirty="0" err="1"/>
              <a:t>filepath</a:t>
            </a:r>
            <a:r>
              <a:rPr lang="en-US" sz="1200" dirty="0"/>
              <a:t> = new </a:t>
            </a:r>
            <a:r>
              <a:rPr lang="en-US" sz="1200" dirty="0" err="1"/>
              <a:t>StringSelection</a:t>
            </a:r>
            <a:r>
              <a:rPr lang="en-US" sz="1200" dirty="0"/>
              <a:t>("C:\\Users\\UserA\\IdeaProjects\\Lesson_2_Methods\\src\\test\\java\\Lesson_14\\image.png");</a:t>
            </a:r>
          </a:p>
          <a:p>
            <a:endParaRPr lang="en-US" sz="1200" dirty="0"/>
          </a:p>
          <a:p>
            <a:r>
              <a:rPr lang="en-US" sz="1200" dirty="0"/>
              <a:t>        //Copy above path to Clipboard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Toolkit.getDefaultToolkit</a:t>
            </a:r>
            <a:r>
              <a:rPr lang="en-US" sz="1200" dirty="0"/>
              <a:t>().</a:t>
            </a:r>
            <a:r>
              <a:rPr lang="en-US" sz="1200" dirty="0" err="1"/>
              <a:t>getSystemClipboard</a:t>
            </a:r>
            <a:r>
              <a:rPr lang="en-US" sz="1200" dirty="0"/>
              <a:t>().</a:t>
            </a:r>
            <a:r>
              <a:rPr lang="en-US" sz="1200" dirty="0" err="1"/>
              <a:t>setContents</a:t>
            </a:r>
            <a:r>
              <a:rPr lang="en-US" sz="1200" dirty="0"/>
              <a:t>(</a:t>
            </a:r>
            <a:r>
              <a:rPr lang="en-US" sz="1200" dirty="0" err="1"/>
              <a:t>filepath</a:t>
            </a:r>
            <a:r>
              <a:rPr lang="en-US" sz="1200" dirty="0"/>
              <a:t>, null);</a:t>
            </a:r>
          </a:p>
          <a:p>
            <a:endParaRPr lang="en-US" sz="1200" dirty="0"/>
          </a:p>
          <a:p>
            <a:r>
              <a:rPr lang="en-US" sz="1200" dirty="0"/>
              <a:t>        //Press </a:t>
            </a:r>
            <a:r>
              <a:rPr lang="en-US" sz="1200" dirty="0" err="1"/>
              <a:t>Control&amp;V</a:t>
            </a:r>
            <a:r>
              <a:rPr lang="en-US" sz="1200" dirty="0"/>
              <a:t> to paste the above path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robot.keyPress</a:t>
            </a:r>
            <a:r>
              <a:rPr lang="en-US" sz="1200" dirty="0"/>
              <a:t>(</a:t>
            </a:r>
            <a:r>
              <a:rPr lang="en-US" sz="1200" dirty="0" err="1"/>
              <a:t>KeyEvent.VK_CONTROL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robot.keyPress</a:t>
            </a:r>
            <a:r>
              <a:rPr lang="en-US" sz="1200" dirty="0"/>
              <a:t>(</a:t>
            </a:r>
            <a:r>
              <a:rPr lang="en-US" sz="1200" dirty="0" err="1"/>
              <a:t>KeyEvent.VK_V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Thread.sleep</a:t>
            </a:r>
            <a:r>
              <a:rPr lang="en-US" sz="1200" dirty="0"/>
              <a:t>(1000);</a:t>
            </a:r>
          </a:p>
          <a:p>
            <a:endParaRPr lang="en-US" sz="1200" dirty="0"/>
          </a:p>
          <a:p>
            <a:r>
              <a:rPr lang="en-US" sz="1200" dirty="0"/>
              <a:t>        //Release Control &amp; V buttons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robot.keyRelease</a:t>
            </a:r>
            <a:r>
              <a:rPr lang="en-US" sz="1200" dirty="0"/>
              <a:t>(</a:t>
            </a:r>
            <a:r>
              <a:rPr lang="en-US" sz="1200" dirty="0" err="1"/>
              <a:t>KeyEvent.VK_V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robot.keyRelease</a:t>
            </a:r>
            <a:r>
              <a:rPr lang="en-US" sz="1200" dirty="0"/>
              <a:t>(</a:t>
            </a:r>
            <a:r>
              <a:rPr lang="en-US" sz="1200" dirty="0" err="1"/>
              <a:t>KeyEvent.VK_CONTROL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  //Press Enter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robot.keyPress</a:t>
            </a:r>
            <a:r>
              <a:rPr lang="en-US" sz="1200" dirty="0"/>
              <a:t>(</a:t>
            </a:r>
            <a:r>
              <a:rPr lang="en-US" sz="1200" dirty="0" err="1"/>
              <a:t>KeyEvent.VK_ENTER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//Release Enter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robot.keyRelease</a:t>
            </a:r>
            <a:r>
              <a:rPr lang="en-US" sz="1200" dirty="0"/>
              <a:t>(</a:t>
            </a:r>
            <a:r>
              <a:rPr lang="en-US" sz="1200" dirty="0" err="1"/>
              <a:t>KeyEvent.VK_ENTER</a:t>
            </a:r>
            <a:r>
              <a:rPr lang="en-US" sz="1200" dirty="0"/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60056-B2FE-48E9-C3FF-A36358136224}"/>
              </a:ext>
            </a:extLst>
          </p:cNvPr>
          <p:cNvSpPr txBox="1"/>
          <p:nvPr/>
        </p:nvSpPr>
        <p:spPr>
          <a:xfrm>
            <a:off x="1125379" y="1921106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Robot Class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4231E9-9590-708B-6B72-EFE81DD1CA96}"/>
              </a:ext>
            </a:extLst>
          </p:cNvPr>
          <p:cNvSpPr/>
          <p:nvPr/>
        </p:nvSpPr>
        <p:spPr>
          <a:xfrm>
            <a:off x="1118390" y="2290437"/>
            <a:ext cx="9358651" cy="41549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3404A-65E0-5D55-8E72-03FAF8A39F90}"/>
              </a:ext>
            </a:extLst>
          </p:cNvPr>
          <p:cNvSpPr txBox="1"/>
          <p:nvPr/>
        </p:nvSpPr>
        <p:spPr>
          <a:xfrm>
            <a:off x="3044504" y="653891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[3] Keyboard Actions in Robot Class</a:t>
            </a:r>
          </a:p>
        </p:txBody>
      </p:sp>
    </p:spTree>
    <p:extLst>
      <p:ext uri="{BB962C8B-B14F-4D97-AF65-F5344CB8AC3E}">
        <p14:creationId xmlns:p14="http://schemas.microsoft.com/office/powerpoint/2010/main" val="188510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0" y="451092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85" y="5004470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184D-80F9-60D3-A6E6-3208B77F6F43}"/>
              </a:ext>
            </a:extLst>
          </p:cNvPr>
          <p:cNvSpPr txBox="1"/>
          <p:nvPr/>
        </p:nvSpPr>
        <p:spPr>
          <a:xfrm>
            <a:off x="1286025" y="142881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686AD-3EAB-D6D7-7969-07D83EFE8DFC}"/>
              </a:ext>
            </a:extLst>
          </p:cNvPr>
          <p:cNvSpPr txBox="1"/>
          <p:nvPr/>
        </p:nvSpPr>
        <p:spPr>
          <a:xfrm>
            <a:off x="1323818" y="2910421"/>
            <a:ext cx="857774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Step 1: Set Up the Remote WebDriver</a:t>
            </a:r>
          </a:p>
          <a:p>
            <a:pPr marL="0" indent="0">
              <a:buNone/>
            </a:pPr>
            <a:r>
              <a:rPr lang="en-US" sz="1800" dirty="0"/>
              <a:t>WebDriver driver = new </a:t>
            </a:r>
            <a:r>
              <a:rPr lang="en-US" sz="1800" dirty="0" err="1"/>
              <a:t>RemoteWebDriver</a:t>
            </a:r>
            <a:r>
              <a:rPr lang="en-US" sz="1800" dirty="0"/>
              <a:t>(new URL("http://localhost:4444/wd/hub"), new </a:t>
            </a:r>
            <a:r>
              <a:rPr lang="en-US" sz="1800" dirty="0" err="1"/>
              <a:t>ChromeOptions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b="1" dirty="0"/>
              <a:t>Step 2: Enable File Detector</a:t>
            </a:r>
          </a:p>
          <a:p>
            <a:pPr marL="0" indent="0">
              <a:buNone/>
            </a:pPr>
            <a:r>
              <a:rPr lang="en-US" sz="1800" dirty="0"/>
              <a:t>((</a:t>
            </a:r>
            <a:r>
              <a:rPr lang="en-US" sz="1800" dirty="0" err="1"/>
              <a:t>RemoteWebDriver</a:t>
            </a:r>
            <a:r>
              <a:rPr lang="en-US" sz="1800" dirty="0"/>
              <a:t>) driver).</a:t>
            </a:r>
            <a:r>
              <a:rPr lang="en-US" sz="1800" dirty="0" err="1"/>
              <a:t>setFileDetector</a:t>
            </a:r>
            <a:r>
              <a:rPr lang="en-US" sz="1800" dirty="0"/>
              <a:t>(new </a:t>
            </a:r>
            <a:r>
              <a:rPr lang="en-US" sz="1800" dirty="0" err="1"/>
              <a:t>LocalFileDetector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b="1" dirty="0"/>
              <a:t>Step 3: Locate the File Upload Element</a:t>
            </a:r>
          </a:p>
          <a:p>
            <a:pPr marL="0" indent="0">
              <a:buNone/>
            </a:pP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uploadElement</a:t>
            </a:r>
            <a:r>
              <a:rPr lang="en-US" sz="1800" dirty="0"/>
              <a:t> = </a:t>
            </a:r>
            <a:r>
              <a:rPr lang="en-US" sz="1800" dirty="0" err="1"/>
              <a:t>driver.findElement</a:t>
            </a:r>
            <a:r>
              <a:rPr lang="en-US" sz="1800" dirty="0"/>
              <a:t>(By.id("upload"));</a:t>
            </a:r>
          </a:p>
          <a:p>
            <a:pPr marL="0" indent="0">
              <a:buNone/>
            </a:pPr>
            <a:r>
              <a:rPr lang="en-US" sz="1800" b="1" dirty="0"/>
              <a:t>Step 4: Upload the File</a:t>
            </a:r>
          </a:p>
          <a:p>
            <a:pPr marL="0" indent="0">
              <a:buNone/>
            </a:pPr>
            <a:r>
              <a:rPr lang="en-US" sz="1800" dirty="0" err="1"/>
              <a:t>uploadElement.sendKeys</a:t>
            </a:r>
            <a:r>
              <a:rPr lang="en-US" sz="1800" dirty="0"/>
              <a:t>("/path/to/local/file.txt");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60056-B2FE-48E9-C3FF-A36358136224}"/>
              </a:ext>
            </a:extLst>
          </p:cNvPr>
          <p:cNvSpPr txBox="1"/>
          <p:nvPr/>
        </p:nvSpPr>
        <p:spPr>
          <a:xfrm>
            <a:off x="1286025" y="2160579"/>
            <a:ext cx="261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SetFileDetector</a:t>
            </a:r>
            <a:r>
              <a:rPr lang="en-US" b="1" dirty="0"/>
              <a:t>() 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4231E9-9590-708B-6B72-EFE81DD1CA96}"/>
              </a:ext>
            </a:extLst>
          </p:cNvPr>
          <p:cNvSpPr/>
          <p:nvPr/>
        </p:nvSpPr>
        <p:spPr>
          <a:xfrm>
            <a:off x="1286025" y="2754093"/>
            <a:ext cx="8567992" cy="28182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980AC-E884-BC39-5D2C-1491A1314E77}"/>
              </a:ext>
            </a:extLst>
          </p:cNvPr>
          <p:cNvSpPr txBox="1"/>
          <p:nvPr/>
        </p:nvSpPr>
        <p:spPr>
          <a:xfrm>
            <a:off x="3048000" y="628086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[4] Steps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SetFileDetector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282211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Actions</a:t>
            </a:r>
          </a:p>
          <a:p>
            <a:r>
              <a:rPr lang="en-US" dirty="0" err="1">
                <a:cs typeface="Arial" panose="020B0604020202020204" pitchFamily="34" charset="0"/>
              </a:rPr>
              <a:t>JavaScriptExecutor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92C7-0770-0F0D-27C8-033B9A57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EA43-BC6B-9C17-3331-63E3B1C4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test automation, it allows you to perform all operations that you can do with the mouse and keyboard.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Actions action = new Actions(driver);</a:t>
            </a:r>
          </a:p>
          <a:p>
            <a:pPr marL="0" indent="0">
              <a:buNone/>
            </a:pPr>
            <a:r>
              <a:rPr lang="en-US" dirty="0" err="1"/>
              <a:t>action.moveToElement</a:t>
            </a:r>
            <a:r>
              <a:rPr lang="en-US" dirty="0"/>
              <a:t>(element).click().perform();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0B43-22AE-5F29-266E-26FDD4D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4096-BECB-81A1-3658-D15C054CDBFC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5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Actions Class</a:t>
            </a:r>
          </a:p>
        </p:txBody>
      </p:sp>
    </p:spTree>
    <p:extLst>
      <p:ext uri="{BB962C8B-B14F-4D97-AF65-F5344CB8AC3E}">
        <p14:creationId xmlns:p14="http://schemas.microsoft.com/office/powerpoint/2010/main" val="100793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F84-BB98-D2A3-DFE3-54C6787F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Action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ACD3-11A2-5BAD-2AFD-C7392BB8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Mouse Actions in Selenium: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doubleClick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double click on the element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clickAndHold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long click on the mouse without releasing it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dragAndDrop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Drags the element from one point and drops to another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moveToElement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Shifts the mouse pointer to the center of the element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contextClick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right-click on the mouse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Keyboard Actions in Selenium: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sendKeys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Sends a series of keys to the element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keyUp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key release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keyDown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keypress without release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F7E4-8E39-A529-5FC3-EE0DFE1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8CA0D-3F61-8B64-DE3B-75DE72F7E657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5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Methods for Actions Class</a:t>
            </a:r>
          </a:p>
        </p:txBody>
      </p:sp>
    </p:spTree>
    <p:extLst>
      <p:ext uri="{BB962C8B-B14F-4D97-AF65-F5344CB8AC3E}">
        <p14:creationId xmlns:p14="http://schemas.microsoft.com/office/powerpoint/2010/main" val="130688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469-86E4-53B7-FF2F-08F4372D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Pen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2897-4073-6AA9-E3D7-45481941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pen is similar to a pointer input which has the similar characteristics of a mouse. It can also have the event properties which is distinct to a stylus. While a mouse consists of five buttons, a pen is only capable of three buttons namely, 0 for touch contact which is similar to a left click, 2 for barrel button which is similar to a right click, and 5 for eraser button (this is still unsupported by drivers).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E3810-55EF-48FF-134D-796653F3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800BF-5E6D-97B2-D263-7747A6B7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8" y="3324401"/>
            <a:ext cx="5008035" cy="2327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8B7EA5-2876-4870-F898-F79CA91C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83" y="2846388"/>
            <a:ext cx="6457280" cy="3283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96734-F388-0591-3F0A-9B039D46F918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6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Pen Action</a:t>
            </a:r>
          </a:p>
        </p:txBody>
      </p:sp>
    </p:spTree>
    <p:extLst>
      <p:ext uri="{BB962C8B-B14F-4D97-AF65-F5344CB8AC3E}">
        <p14:creationId xmlns:p14="http://schemas.microsoft.com/office/powerpoint/2010/main" val="32312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1082</Words>
  <Application>Microsoft Office PowerPoint</Application>
  <PresentationFormat>Widescreen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source-sans-pro</vt:lpstr>
      <vt:lpstr>Wingdings</vt:lpstr>
      <vt:lpstr>Office Theme</vt:lpstr>
      <vt:lpstr>PowerPoint Presentation</vt:lpstr>
      <vt:lpstr> </vt:lpstr>
      <vt:lpstr> </vt:lpstr>
      <vt:lpstr> </vt:lpstr>
      <vt:lpstr> </vt:lpstr>
      <vt:lpstr>PowerPoint Presentation</vt:lpstr>
      <vt:lpstr>ACTIONS</vt:lpstr>
      <vt:lpstr>Methods of Action Class</vt:lpstr>
      <vt:lpstr>What is a Pen Action?</vt:lpstr>
      <vt:lpstr>JavaScriptExecutor</vt:lpstr>
      <vt:lpstr>JavaScriptExecutor</vt:lpstr>
      <vt:lpstr>JavaScriptExecutor</vt:lpstr>
      <vt:lpstr>JavaScriptExecutor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199</cp:revision>
  <dcterms:created xsi:type="dcterms:W3CDTF">2024-05-29T20:14:18Z</dcterms:created>
  <dcterms:modified xsi:type="dcterms:W3CDTF">2024-07-24T14:36:05Z</dcterms:modified>
</cp:coreProperties>
</file>