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147478994" r:id="rId2"/>
    <p:sldId id="2147479038" r:id="rId3"/>
    <p:sldId id="2147479119" r:id="rId4"/>
    <p:sldId id="2147478996" r:id="rId5"/>
    <p:sldId id="2147479128" r:id="rId6"/>
    <p:sldId id="2147479107" r:id="rId7"/>
    <p:sldId id="2147479129" r:id="rId8"/>
    <p:sldId id="2147479130" r:id="rId9"/>
    <p:sldId id="2147479131" r:id="rId10"/>
    <p:sldId id="2147479127" r:id="rId11"/>
    <p:sldId id="2147478997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2" autoAdjust="0"/>
    <p:restoredTop sz="87451" autoAdjust="0"/>
  </p:normalViewPr>
  <p:slideViewPr>
    <p:cSldViewPr snapToGrid="0">
      <p:cViewPr varScale="1">
        <p:scale>
          <a:sx n="97" d="100"/>
          <a:sy n="97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ED4AD-AD1E-4CDB-8487-C3F76B4412BD}" type="datetimeFigureOut">
              <a:rPr lang="tr-TR" smtClean="0"/>
              <a:t>1.08.2024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A8DB8-BE29-4767-8982-99458D8837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180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98052-FB82-4C1A-9ECE-8B12EE38931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7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A8DB8-BE29-4767-8982-99458D88379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433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9059-B129-900A-A629-68C5B927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9FAA8-E51B-E219-E932-20BDCFFE4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1CBBF-89C9-A44A-E538-3541C170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BBF7-767A-4C09-800B-6F7B1488038B}" type="datetime1">
              <a:rPr lang="tr-TR" smtClean="0"/>
              <a:t>1.08.2024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05C5B-B7C1-CD92-2EB3-95813A9E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F6C7-7C7B-EC5A-2425-6D0539AE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827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9034-C4E5-3D3A-F4BF-579C99A5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9574A-5DEC-BF22-1157-042589291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2FCA-F36D-AA6B-CB88-B4E49930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7E3A-685F-4533-BEC7-C64CFA79105B}" type="datetime1">
              <a:rPr lang="tr-TR" smtClean="0"/>
              <a:t>1.08.2024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99C41-C0DF-AC69-BB58-44953A2A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89EF-1E3E-E993-7567-9D6D247A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439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7C562-04CB-BC26-D684-DAFD75ABA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AF62B-C939-B4AE-2B38-D2C59E18D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0EC60-B44D-D9B3-30FA-79B9BC8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9245-E009-4E29-A7C3-B85CE9F9F167}" type="datetime1">
              <a:rPr lang="tr-TR" smtClean="0"/>
              <a:t>1.08.2024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B873D-BF5F-4FB8-5675-8C52C8A9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6610-7F8C-6B84-1CC4-44D95AB2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598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 - Black">
    <p:bg>
      <p:bgPr>
        <a:solidFill>
          <a:schemeClr val="tx1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0"/>
          <p:cNvSpPr txBox="1">
            <a:spLocks noGrp="1"/>
          </p:cNvSpPr>
          <p:nvPr>
            <p:ph type="ctrTitle" hasCustomPrompt="1"/>
          </p:nvPr>
        </p:nvSpPr>
        <p:spPr>
          <a:xfrm>
            <a:off x="7045425" y="2316481"/>
            <a:ext cx="3762375" cy="25526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defRPr sz="1200" b="0" i="0" cap="all" spc="200" baseline="0">
                <a:solidFill>
                  <a:srgbClr val="26C3F3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A8899-5EA6-FF4C-8F2A-835DAFE75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6174" y="2686050"/>
            <a:ext cx="3762375" cy="23431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1pPr>
            <a:lvl2pPr marL="304792" indent="0">
              <a:buNone/>
              <a:defRPr>
                <a:solidFill>
                  <a:schemeClr val="bg1"/>
                </a:solidFill>
              </a:defRPr>
            </a:lvl2pPr>
            <a:lvl3pPr marL="609585" indent="0">
              <a:buNone/>
              <a:defRPr>
                <a:solidFill>
                  <a:schemeClr val="bg1"/>
                </a:solidFill>
              </a:defRPr>
            </a:lvl3pPr>
            <a:lvl4pPr marL="914377" indent="0">
              <a:buNone/>
              <a:defRPr>
                <a:solidFill>
                  <a:schemeClr val="bg1"/>
                </a:solidFill>
              </a:defRPr>
            </a:lvl4pPr>
            <a:lvl5pPr marL="121917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8E2A8-5091-114D-A239-54404EDD69AC}"/>
              </a:ext>
            </a:extLst>
          </p:cNvPr>
          <p:cNvGrpSpPr/>
          <p:nvPr userDrawn="1"/>
        </p:nvGrpSpPr>
        <p:grpSpPr>
          <a:xfrm>
            <a:off x="-2477006" y="951186"/>
            <a:ext cx="7970296" cy="4955628"/>
            <a:chOff x="-2477006" y="951186"/>
            <a:chExt cx="7970296" cy="4955628"/>
          </a:xfrm>
          <a:solidFill>
            <a:schemeClr val="bg1"/>
          </a:solidFill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E77DB37B-7108-9D44-8B2E-4425A70FAB20}"/>
                </a:ext>
              </a:extLst>
            </p:cNvPr>
            <p:cNvSpPr/>
            <p:nvPr/>
          </p:nvSpPr>
          <p:spPr>
            <a:xfrm>
              <a:off x="2389726" y="987972"/>
              <a:ext cx="3103564" cy="4918842"/>
            </a:xfrm>
            <a:prstGeom prst="parallelogram">
              <a:avLst>
                <a:gd name="adj" fmla="val 544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06B6E701-432D-8543-BD0A-0E9766DBC6C3}"/>
                </a:ext>
              </a:extLst>
            </p:cNvPr>
            <p:cNvSpPr/>
            <p:nvPr/>
          </p:nvSpPr>
          <p:spPr>
            <a:xfrm rot="5400000">
              <a:off x="-2477006" y="951186"/>
              <a:ext cx="4955627" cy="4955627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52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6414-DCCA-3A59-6449-FE0EE44D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B9589-01B7-6DD5-AF4C-EDD2DB21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824D-831F-7CCC-A1C1-E31FC6EF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ADE3-A064-4ACE-A69E-4C98D0E19AF5}" type="datetime1">
              <a:rPr lang="tr-TR" smtClean="0"/>
              <a:t>1.08.2024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F5CD-CA7C-B4F1-46D3-F0FC56F1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0F808-CDC0-642F-7B43-A7E72AC0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21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FF8F-D451-D381-9101-3D27116E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941B5-E098-4C4C-9C30-729633852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F5ED4-57DF-6576-ECFB-07A0D4BD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7462-1919-4370-8AD1-9EB22D0E1BAD}" type="datetime1">
              <a:rPr lang="tr-TR" smtClean="0"/>
              <a:t>1.08.2024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1B256-6610-19BC-84A1-8BDD014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DC7AA-8F5D-A444-0613-32F932C3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51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876-8456-CD87-8839-2598F591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52DA4-38A9-3B1A-BB18-088B99A26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D4F2A-1527-585D-88FF-2891CEA1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F7AC7-8032-68F4-D040-0CC201B9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CA59-DDEB-451F-AAA7-ACB92E8EE88C}" type="datetime1">
              <a:rPr lang="tr-TR" smtClean="0"/>
              <a:t>1.08.2024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8A780-7C9F-2E87-8EE7-5461C87C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FD15A-4246-B4BC-B91C-960CFBAF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90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59C9-13E9-A315-0F62-334677F5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EB79C-8171-C96E-E65B-02F65E863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5DA16-356B-8468-48B5-FC9DC1A06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3D5D5-9EA0-F9B7-B2C7-579C20DA4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A3EA8-ADC3-FF90-D247-BB4A388D7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F28E0-BE94-D5B1-F07A-C6D4D3A3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81FF-98F8-4271-9215-11FC9F15A752}" type="datetime1">
              <a:rPr lang="tr-TR" smtClean="0"/>
              <a:t>1.08.2024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1434E-EA4A-D1DF-2977-6E729D04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26531-6401-825C-D245-920A4843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973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83B8-495A-6098-8214-912B9541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E825D-6CAA-5477-D931-956C85C1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7142-6277-4F48-A20E-7C9BB709AC7B}" type="datetime1">
              <a:rPr lang="tr-TR" smtClean="0"/>
              <a:t>1.08.2024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910CD-4154-1DE8-C689-6ED5A526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C641D-A47A-C701-6BC1-7F1424A2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05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44325-ED4C-96EF-F878-8711FDEF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2F44-4531-460A-A767-A30830215069}" type="datetime1">
              <a:rPr lang="tr-TR" smtClean="0"/>
              <a:t>1.08.2024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BAB6D-03FF-E2E5-C4F5-F80BAF4A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CDA6C-57B7-1AB3-9529-A4AA228F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25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743F-1C5E-2D7E-D979-77BB3ED1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0489-F35E-663D-AE32-86CDA852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CB52F-1849-2E68-56AD-0E8F493E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71613-8C83-C447-869D-F91ED9E0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E960-5DB5-4767-B462-547CD09FD2BE}" type="datetime1">
              <a:rPr lang="tr-TR" smtClean="0"/>
              <a:t>1.08.2024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F06D-9DA3-8E53-74AC-2B3EA378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03E06-4488-65B5-9022-1EB1298D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865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1DC4-B39E-4F3F-12DC-578925D5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4B308-B38B-10AD-BA3F-7348AA2CC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2E4F0-897A-316A-3A7B-B6149E4C9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7135-4190-1CA6-CBFC-ABBC4FDD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CA8B-FF3A-4F6A-9970-36322F6FE7E5}" type="datetime1">
              <a:rPr lang="tr-TR" smtClean="0"/>
              <a:t>1.08.2024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6F852-AA2F-1A8E-40FD-8F2029F2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48A2C-A279-C581-4270-FD0E4D80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943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46DDD-610E-B67B-EA66-55A85DC8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4E5C7-141C-1620-3788-4FBE4FB49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11B44-FEBF-EE79-09F5-427F1A42B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D662-60D0-45C7-90C4-98735EA19A4B}" type="datetime1">
              <a:rPr lang="tr-TR" smtClean="0"/>
              <a:t>1.08.2024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BF59C-B1EA-688A-E795-39210A413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9B539-44C4-CDF9-9F02-1D3ED3B9B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1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scriptexecutor-in-selenium/" TargetMode="External"/><Relationship Id="rId2" Type="http://schemas.openxmlformats.org/officeDocument/2006/relationships/hyperlink" Target="https://www.browserstack.com/guide/action-class-in-seleniu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u99.com/page-object-model-pom-page-factory-in-selenium-ultimate-guide.html" TargetMode="Externa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www.browserstack.com/guide/page-object-model-in-seleniu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5C2C3F-C49F-BFB9-9815-1B92F5B31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1000" contras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" y="248478"/>
            <a:ext cx="12192000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A3946-3F3C-7B46-8D39-9BD8B3295D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1155" y="5663114"/>
            <a:ext cx="2408433" cy="418348"/>
          </a:xfrm>
        </p:spPr>
        <p:txBody>
          <a:bodyPr anchor="t"/>
          <a:lstStyle/>
          <a:p>
            <a:pPr algn="r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</a:rPr>
              <a:t>Company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FBDAB-49B5-002D-19ED-D5620975FA54}"/>
              </a:ext>
            </a:extLst>
          </p:cNvPr>
          <p:cNvSpPr txBox="1"/>
          <p:nvPr/>
        </p:nvSpPr>
        <p:spPr>
          <a:xfrm>
            <a:off x="8052088" y="5063470"/>
            <a:ext cx="3567290" cy="63484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pPr algn="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RS" sz="3600" dirty="0">
                <a:solidFill>
                  <a:schemeClr val="bg1"/>
                </a:solidFill>
              </a:rPr>
              <a:t>Orion Innovation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79FBB89-536F-BB70-2BA6-A37DD0EB6DF2}"/>
              </a:ext>
            </a:extLst>
          </p:cNvPr>
          <p:cNvSpPr/>
          <p:nvPr/>
        </p:nvSpPr>
        <p:spPr>
          <a:xfrm>
            <a:off x="2380575" y="923232"/>
            <a:ext cx="3128974" cy="4999833"/>
          </a:xfrm>
          <a:prstGeom prst="parallelogram">
            <a:avLst>
              <a:gd name="adj" fmla="val 5444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085AD5E-F5A9-93BE-5AA8-FBEBB2426839}"/>
              </a:ext>
            </a:extLst>
          </p:cNvPr>
          <p:cNvSpPr/>
          <p:nvPr/>
        </p:nvSpPr>
        <p:spPr>
          <a:xfrm rot="5400000">
            <a:off x="-2482375" y="958361"/>
            <a:ext cx="4964750" cy="4941280"/>
          </a:xfrm>
          <a:prstGeom prst="blockArc">
            <a:avLst>
              <a:gd name="adj1" fmla="val 10770151"/>
              <a:gd name="adj2" fmla="val 0"/>
              <a:gd name="adj3" fmla="val 25000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18000" rtlCol="0" anchor="ctr"/>
          <a:lstStyle/>
          <a:p>
            <a:pPr algn="ctr"/>
            <a:endParaRPr lang="en-RS" sz="1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4CAF9-ECF5-E4C3-DF4E-DA5BE65C5B4B}"/>
              </a:ext>
            </a:extLst>
          </p:cNvPr>
          <p:cNvSpPr txBox="1"/>
          <p:nvPr/>
        </p:nvSpPr>
        <p:spPr>
          <a:xfrm>
            <a:off x="6095999" y="1159685"/>
            <a:ext cx="5122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Object Model </a:t>
            </a:r>
            <a:r>
              <a:rPr lang="tr-T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tr-T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3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A70D-24D5-52F4-798A-3B5962CC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A967-955D-8578-EC49-170A489B5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ea typeface="Calibri"/>
                <a:cs typeface="Calibri"/>
              </a:rPr>
              <a:t>[1]</a:t>
            </a:r>
            <a:r>
              <a:rPr lang="en-US" dirty="0"/>
              <a:t> </a:t>
            </a:r>
            <a:r>
              <a:rPr lang="en-US" sz="2800" dirty="0">
                <a:hlinkClick r:id="rId2"/>
              </a:rPr>
              <a:t>https://www.browserstack.com/guide/action-class-in-selenium</a:t>
            </a:r>
            <a:r>
              <a:rPr lang="en-US" sz="2800" dirty="0"/>
              <a:t> </a:t>
            </a:r>
            <a:endParaRPr lang="en-US" dirty="0"/>
          </a:p>
          <a:p>
            <a:r>
              <a:rPr lang="en-US" sz="2800" dirty="0">
                <a:ea typeface="Calibri"/>
                <a:cs typeface="Calibri"/>
              </a:rPr>
              <a:t>[2]</a:t>
            </a:r>
            <a:r>
              <a:rPr lang="en-US" dirty="0"/>
              <a:t> </a:t>
            </a:r>
            <a:r>
              <a:rPr lang="en-US" dirty="0">
                <a:solidFill>
                  <a:srgbClr val="0563C1"/>
                </a:solidFill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https://www.geeksforgeeks.org/javascriptexecutor-in-selenium/</a:t>
            </a:r>
            <a:r>
              <a:rPr lang="en-US" dirty="0">
                <a:ea typeface="Calibri"/>
                <a:cs typeface="Calibri"/>
              </a:rPr>
              <a:t> </a:t>
            </a:r>
            <a:endParaRPr lang="en-US" dirty="0"/>
          </a:p>
          <a:p>
            <a:r>
              <a:rPr lang="en-US" sz="2800" dirty="0">
                <a:ea typeface="Calibri"/>
                <a:cs typeface="Calibri"/>
              </a:rPr>
              <a:t>[3]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https://www.browserstack.com/guide/page-object-model-in-selenium</a:t>
            </a:r>
            <a:r>
              <a:rPr lang="en-US" dirty="0"/>
              <a:t> </a:t>
            </a:r>
          </a:p>
          <a:p>
            <a:r>
              <a:rPr lang="en-US" sz="2800" dirty="0">
                <a:ea typeface="Calibri"/>
                <a:cs typeface="Calibri"/>
              </a:rPr>
              <a:t>[4] </a:t>
            </a:r>
            <a:r>
              <a:rPr lang="en-US" sz="2800" dirty="0">
                <a:ea typeface="Calibri"/>
                <a:cs typeface="Calibri"/>
                <a:hlinkClick r:id="rId5"/>
              </a:rPr>
              <a:t>https://chatgpt.com/</a:t>
            </a:r>
            <a:endParaRPr lang="en-US" sz="2800" dirty="0">
              <a:ea typeface="Calibri"/>
              <a:cs typeface="Calibri"/>
            </a:endParaRPr>
          </a:p>
          <a:p>
            <a:r>
              <a:rPr lang="en-US" sz="2800" dirty="0">
                <a:ea typeface="Calibri"/>
                <a:cs typeface="Calibri"/>
              </a:rPr>
              <a:t>[5] </a:t>
            </a:r>
            <a:r>
              <a:rPr lang="en-US" sz="2800" dirty="0">
                <a:ea typeface="Calibri"/>
                <a:cs typeface="Calibri"/>
                <a:hlinkClick r:id="rId6"/>
              </a:rPr>
              <a:t>https://www.guru99.com/page-object-model-pom-page-factory-in-selenium-ultimate-guide.html</a:t>
            </a:r>
            <a:r>
              <a:rPr lang="en-US" sz="2800" dirty="0">
                <a:ea typeface="Calibri"/>
                <a:cs typeface="Calibri"/>
              </a:rPr>
              <a:t>   </a:t>
            </a:r>
            <a:endParaRPr lang="en-US" sz="2800" dirty="0"/>
          </a:p>
          <a:p>
            <a:r>
              <a:rPr lang="en-US" dirty="0"/>
              <a:t>[6]</a:t>
            </a:r>
            <a:r>
              <a:rPr lang="en-US" sz="2800" dirty="0">
                <a:ea typeface="Calibri"/>
                <a:cs typeface="Calibri"/>
              </a:rPr>
              <a:t> </a:t>
            </a:r>
            <a:r>
              <a:rPr lang="en-US" sz="2800" dirty="0">
                <a:ea typeface="Calibri"/>
                <a:cs typeface="Calibri"/>
                <a:hlinkClick r:id="rId4"/>
              </a:rPr>
              <a:t>https://www.browserstack.com/guide/page-object-model-in-selenium</a:t>
            </a:r>
            <a:endParaRPr lang="en-US" sz="2800" dirty="0"/>
          </a:p>
          <a:p>
            <a:endParaRPr lang="en-US" dirty="0">
              <a:ea typeface="Calibri"/>
              <a:cs typeface="Calibri"/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D0449-EC74-E4A0-E550-73AAC0E0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9851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35DB5-6217-1C65-B3C6-FD860528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6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1E04-0762-9220-7A25-B6DEB6D1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464" y="637762"/>
            <a:ext cx="4305881" cy="58609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57172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D5EC2-C6C4-2EE9-1B22-258010079DAA}"/>
              </a:ext>
            </a:extLst>
          </p:cNvPr>
          <p:cNvSpPr txBox="1"/>
          <p:nvPr/>
        </p:nvSpPr>
        <p:spPr>
          <a:xfrm>
            <a:off x="2941475" y="506569"/>
            <a:ext cx="63090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Previous Lesson’s Highlights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7F37-2576-81FC-528F-C949D871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075" y="1740146"/>
            <a:ext cx="10515600" cy="308977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Actions action = new Actions(driver);</a:t>
            </a:r>
          </a:p>
          <a:p>
            <a:pPr marL="0" indent="0">
              <a:buNone/>
            </a:pPr>
            <a:r>
              <a:rPr lang="en-US" dirty="0" err="1"/>
              <a:t>action.moveToElement</a:t>
            </a:r>
            <a:r>
              <a:rPr lang="en-US" dirty="0"/>
              <a:t>(element).click().perform();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85FE-27DE-2861-42A9-03BB5811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2</a:t>
            </a:fld>
            <a:endParaRPr lang="tr-T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2B2631-8BB5-AC29-3CBF-BD600EE63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44" y="42376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B7E37-040A-A868-7F9E-D79B78C6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C2CA9-D9C7-1DA7-841F-DF6FBB9806CE}"/>
              </a:ext>
            </a:extLst>
          </p:cNvPr>
          <p:cNvSpPr txBox="1"/>
          <p:nvPr/>
        </p:nvSpPr>
        <p:spPr>
          <a:xfrm>
            <a:off x="927075" y="1311432"/>
            <a:ext cx="27836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56929E-A988-0D73-FD14-750E6DAEE71C}"/>
              </a:ext>
            </a:extLst>
          </p:cNvPr>
          <p:cNvSpPr txBox="1"/>
          <p:nvPr/>
        </p:nvSpPr>
        <p:spPr>
          <a:xfrm>
            <a:off x="834709" y="1424512"/>
            <a:ext cx="336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ACTIONS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A1E7AE-B8E2-F14C-8F3A-B905B7E7A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09" y="3540603"/>
            <a:ext cx="7071560" cy="29506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61FD0C-CDD1-5C36-A197-965EC9D3557B}"/>
              </a:ext>
            </a:extLst>
          </p:cNvPr>
          <p:cNvSpPr/>
          <p:nvPr/>
        </p:nvSpPr>
        <p:spPr>
          <a:xfrm>
            <a:off x="927075" y="2232721"/>
            <a:ext cx="7483277" cy="418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9C6E08-0A50-7727-5266-971B4771B4D8}"/>
              </a:ext>
            </a:extLst>
          </p:cNvPr>
          <p:cNvSpPr/>
          <p:nvPr/>
        </p:nvSpPr>
        <p:spPr>
          <a:xfrm>
            <a:off x="961509" y="2767095"/>
            <a:ext cx="7448843" cy="418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727B8-0D67-5528-28E9-0C9C87E7842A}"/>
              </a:ext>
            </a:extLst>
          </p:cNvPr>
          <p:cNvSpPr txBox="1"/>
          <p:nvPr/>
        </p:nvSpPr>
        <p:spPr>
          <a:xfrm>
            <a:off x="3136875" y="659429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[1] Actions Class</a:t>
            </a:r>
          </a:p>
        </p:txBody>
      </p:sp>
    </p:spTree>
    <p:extLst>
      <p:ext uri="{BB962C8B-B14F-4D97-AF65-F5344CB8AC3E}">
        <p14:creationId xmlns:p14="http://schemas.microsoft.com/office/powerpoint/2010/main" val="72292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D5EC2-C6C4-2EE9-1B22-258010079DAA}"/>
              </a:ext>
            </a:extLst>
          </p:cNvPr>
          <p:cNvSpPr txBox="1"/>
          <p:nvPr/>
        </p:nvSpPr>
        <p:spPr>
          <a:xfrm>
            <a:off x="2937982" y="643185"/>
            <a:ext cx="63090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Previous Lesson’s Highlights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7F37-2576-81FC-528F-C949D871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43" y="1708365"/>
            <a:ext cx="10515600" cy="27037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85FE-27DE-2861-42A9-03BB5811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3</a:t>
            </a:fld>
            <a:endParaRPr lang="tr-T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2B2631-8BB5-AC29-3CBF-BD600EE63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44" y="42376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B7E37-040A-A868-7F9E-D79B78C6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A184D-80F9-60D3-A6E6-3208B77F6F43}"/>
              </a:ext>
            </a:extLst>
          </p:cNvPr>
          <p:cNvSpPr txBox="1"/>
          <p:nvPr/>
        </p:nvSpPr>
        <p:spPr>
          <a:xfrm>
            <a:off x="438593" y="1415148"/>
            <a:ext cx="46225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Arial" panose="020B0604020202020204" pitchFamily="34" charset="0"/>
              </a:rPr>
              <a:t>JavaScriptExecutor</a:t>
            </a:r>
            <a:endParaRPr lang="en-US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D0009-F5A5-00F8-BB9A-B8E508EF84B5}"/>
              </a:ext>
            </a:extLst>
          </p:cNvPr>
          <p:cNvSpPr txBox="1"/>
          <p:nvPr/>
        </p:nvSpPr>
        <p:spPr>
          <a:xfrm>
            <a:off x="438593" y="2120089"/>
            <a:ext cx="4867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JavascriptExecutor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= (</a:t>
            </a:r>
            <a:r>
              <a:rPr lang="en-US" dirty="0" err="1"/>
              <a:t>JavascriptExecutor</a:t>
            </a:r>
            <a:r>
              <a:rPr lang="en-US" dirty="0"/>
              <a:t>) driver;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BF7DA3-BC74-3D35-BAE6-E180CCBDC4B1}"/>
              </a:ext>
            </a:extLst>
          </p:cNvPr>
          <p:cNvSpPr txBox="1"/>
          <p:nvPr/>
        </p:nvSpPr>
        <p:spPr>
          <a:xfrm>
            <a:off x="438593" y="2783930"/>
            <a:ext cx="4867054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// Scroll down the page by 1000 pixels</a:t>
            </a:r>
          </a:p>
          <a:p>
            <a:pPr marL="0" indent="0">
              <a:buNone/>
            </a:pPr>
            <a:r>
              <a:rPr lang="en-US" dirty="0" err="1"/>
              <a:t>js.executeScript</a:t>
            </a:r>
            <a:r>
              <a:rPr lang="en-US" dirty="0"/>
              <a:t>("</a:t>
            </a:r>
            <a:r>
              <a:rPr lang="en-US" dirty="0" err="1"/>
              <a:t>window.scrollBy</a:t>
            </a:r>
            <a:r>
              <a:rPr lang="en-US" dirty="0"/>
              <a:t>(0,1000)");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Click an element using JavaScript </a:t>
            </a:r>
          </a:p>
          <a:p>
            <a:pPr marL="0" indent="0">
              <a:buNone/>
            </a:pPr>
            <a:r>
              <a:rPr lang="en-US" dirty="0" err="1"/>
              <a:t>WebElement</a:t>
            </a:r>
            <a:r>
              <a:rPr lang="en-US" dirty="0"/>
              <a:t> element = </a:t>
            </a:r>
            <a:r>
              <a:rPr lang="en-US" dirty="0" err="1"/>
              <a:t>driver.findElement</a:t>
            </a:r>
            <a:r>
              <a:rPr lang="en-US" dirty="0"/>
              <a:t>(By.id("</a:t>
            </a:r>
            <a:r>
              <a:rPr lang="en-US" dirty="0" err="1"/>
              <a:t>elementID</a:t>
            </a:r>
            <a:r>
              <a:rPr lang="en-US" dirty="0"/>
              <a:t>")); </a:t>
            </a:r>
            <a:r>
              <a:rPr lang="en-US" dirty="0" err="1"/>
              <a:t>js.executeScript</a:t>
            </a:r>
            <a:r>
              <a:rPr lang="en-US" dirty="0"/>
              <a:t>("arguments[0].click();", element);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E36C6-FDF1-2B9C-1B11-464F0176DB0D}"/>
              </a:ext>
            </a:extLst>
          </p:cNvPr>
          <p:cNvSpPr txBox="1"/>
          <p:nvPr/>
        </p:nvSpPr>
        <p:spPr>
          <a:xfrm>
            <a:off x="5737485" y="2141303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// Get value of an input field </a:t>
            </a:r>
          </a:p>
          <a:p>
            <a:pPr marL="0" indent="0">
              <a:buNone/>
            </a:pPr>
            <a:r>
              <a:rPr lang="en-US" sz="1800" dirty="0" err="1"/>
              <a:t>WebElement</a:t>
            </a:r>
            <a:r>
              <a:rPr lang="en-US" sz="1800" dirty="0"/>
              <a:t> element = </a:t>
            </a:r>
            <a:r>
              <a:rPr lang="en-US" sz="1800" dirty="0" err="1"/>
              <a:t>driver.findElement</a:t>
            </a:r>
            <a:r>
              <a:rPr lang="en-US" sz="1800" dirty="0"/>
              <a:t>(By.id("</a:t>
            </a:r>
            <a:r>
              <a:rPr lang="en-US" sz="1800" dirty="0" err="1"/>
              <a:t>elementID</a:t>
            </a:r>
            <a:r>
              <a:rPr lang="en-US" sz="1800" dirty="0"/>
              <a:t>")); </a:t>
            </a:r>
          </a:p>
          <a:p>
            <a:pPr marL="0" indent="0">
              <a:buNone/>
            </a:pPr>
            <a:r>
              <a:rPr lang="en-US" sz="1800" dirty="0"/>
              <a:t>String value = (String) </a:t>
            </a:r>
            <a:r>
              <a:rPr lang="en-US" sz="1800" dirty="0" err="1"/>
              <a:t>js.executeScript</a:t>
            </a:r>
            <a:r>
              <a:rPr lang="en-US" sz="1800" dirty="0"/>
              <a:t>("return arguments[0].value;", element);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35CCB-2761-03D9-2E2E-1503BFC97E61}"/>
              </a:ext>
            </a:extLst>
          </p:cNvPr>
          <p:cNvSpPr txBox="1"/>
          <p:nvPr/>
        </p:nvSpPr>
        <p:spPr>
          <a:xfrm>
            <a:off x="438593" y="5109765"/>
            <a:ext cx="48670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// Generate Alert Pop Window</a:t>
            </a:r>
          </a:p>
          <a:p>
            <a:pPr marL="0" indent="0">
              <a:buNone/>
            </a:pPr>
            <a:r>
              <a:rPr lang="en-US" dirty="0" err="1"/>
              <a:t>j</a:t>
            </a:r>
            <a:r>
              <a:rPr lang="en-US" sz="1800" dirty="0" err="1"/>
              <a:t>s.executeScript</a:t>
            </a:r>
            <a:r>
              <a:rPr lang="en-US" sz="1800" dirty="0"/>
              <a:t>("alert(‘hello world’);");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// Refresh the browser window</a:t>
            </a:r>
          </a:p>
          <a:p>
            <a:pPr marL="0" indent="0">
              <a:buNone/>
            </a:pPr>
            <a:r>
              <a:rPr lang="en-US" dirty="0" err="1"/>
              <a:t>js.executeScript</a:t>
            </a:r>
            <a:r>
              <a:rPr lang="en-US" dirty="0"/>
              <a:t>(</a:t>
            </a:r>
            <a:r>
              <a:rPr lang="en-US" sz="1800" dirty="0"/>
              <a:t>"</a:t>
            </a:r>
            <a:r>
              <a:rPr lang="en-US" dirty="0" err="1"/>
              <a:t>location.reload</a:t>
            </a:r>
            <a:r>
              <a:rPr lang="en-US" dirty="0"/>
              <a:t>()</a:t>
            </a:r>
            <a:r>
              <a:rPr lang="en-US" sz="1800" dirty="0"/>
              <a:t>"</a:t>
            </a:r>
            <a:r>
              <a:rPr lang="en-US" dirty="0"/>
              <a:t>);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4AEBF5-E427-936E-F884-413AAEFD7178}"/>
              </a:ext>
            </a:extLst>
          </p:cNvPr>
          <p:cNvSpPr/>
          <p:nvPr/>
        </p:nvSpPr>
        <p:spPr>
          <a:xfrm>
            <a:off x="438593" y="5149635"/>
            <a:ext cx="4867054" cy="144255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FA3F1F-615A-188A-64A3-7A207C8BAADA}"/>
              </a:ext>
            </a:extLst>
          </p:cNvPr>
          <p:cNvSpPr/>
          <p:nvPr/>
        </p:nvSpPr>
        <p:spPr>
          <a:xfrm>
            <a:off x="5737485" y="2141303"/>
            <a:ext cx="6097772" cy="128769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CD06A2-F087-BDC3-52D2-144CC3297EF9}"/>
              </a:ext>
            </a:extLst>
          </p:cNvPr>
          <p:cNvSpPr txBox="1"/>
          <p:nvPr/>
        </p:nvSpPr>
        <p:spPr>
          <a:xfrm>
            <a:off x="5737485" y="3796168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// Highlight an element </a:t>
            </a:r>
          </a:p>
          <a:p>
            <a:pPr marL="0" indent="0">
              <a:buNone/>
            </a:pPr>
            <a:r>
              <a:rPr lang="en-US" sz="1800" dirty="0" err="1"/>
              <a:t>WebElement</a:t>
            </a:r>
            <a:r>
              <a:rPr lang="en-US" sz="1800" dirty="0"/>
              <a:t> element = </a:t>
            </a:r>
            <a:r>
              <a:rPr lang="en-US" sz="1800" dirty="0" err="1"/>
              <a:t>driver.findElement</a:t>
            </a:r>
            <a:r>
              <a:rPr lang="en-US" sz="1800" dirty="0"/>
              <a:t>(By.id("</a:t>
            </a:r>
            <a:r>
              <a:rPr lang="en-US" sz="1800" dirty="0" err="1"/>
              <a:t>elementID</a:t>
            </a:r>
            <a:r>
              <a:rPr lang="en-US" sz="1800" dirty="0"/>
              <a:t>")); </a:t>
            </a:r>
            <a:r>
              <a:rPr lang="en-US" sz="1800" dirty="0" err="1"/>
              <a:t>js.executeScript</a:t>
            </a:r>
            <a:r>
              <a:rPr lang="en-US" sz="1800" dirty="0"/>
              <a:t>("arguments[0].</a:t>
            </a:r>
            <a:r>
              <a:rPr lang="en-US" sz="1800" dirty="0" err="1"/>
              <a:t>style.border</a:t>
            </a:r>
            <a:r>
              <a:rPr lang="en-US" sz="1800" dirty="0"/>
              <a:t>='3px solid red'", element);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E6EBDC-F48B-2FF0-887C-4050CC82EA75}"/>
              </a:ext>
            </a:extLst>
          </p:cNvPr>
          <p:cNvSpPr/>
          <p:nvPr/>
        </p:nvSpPr>
        <p:spPr>
          <a:xfrm>
            <a:off x="5737485" y="3800685"/>
            <a:ext cx="6097772" cy="122288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43CE2A0-23D0-94C5-9A97-A5EE003E20C8}"/>
              </a:ext>
            </a:extLst>
          </p:cNvPr>
          <p:cNvSpPr/>
          <p:nvPr/>
        </p:nvSpPr>
        <p:spPr>
          <a:xfrm>
            <a:off x="438593" y="2141303"/>
            <a:ext cx="4867054" cy="3481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222F7-9E80-755E-D284-850A174F0B42}"/>
              </a:ext>
            </a:extLst>
          </p:cNvPr>
          <p:cNvSpPr txBox="1"/>
          <p:nvPr/>
        </p:nvSpPr>
        <p:spPr>
          <a:xfrm>
            <a:off x="3044506" y="661177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[2] Definition of </a:t>
            </a:r>
            <a:r>
              <a:rPr kumimoji="0" lang="en-US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JavascriptExecutor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99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2466F-1419-72F2-C22C-2695C297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7574"/>
            <a:ext cx="10940143" cy="4351338"/>
          </a:xfrm>
        </p:spPr>
        <p:txBody>
          <a:bodyPr>
            <a:norm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Page Object Model (POM)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4798C-BDD9-A0FB-9903-026F610E0BE2}"/>
              </a:ext>
            </a:extLst>
          </p:cNvPr>
          <p:cNvSpPr txBox="1"/>
          <p:nvPr/>
        </p:nvSpPr>
        <p:spPr>
          <a:xfrm>
            <a:off x="3047223" y="681037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Content</a:t>
            </a:r>
            <a:endParaRPr lang="en-US" sz="440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32A45-D7E4-5E27-27A2-75374E37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58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79DD-596B-E3C9-80F5-FA204FBF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Framework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77C4-6EEB-0308-D2AB-8F35ECD4C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more useful framework, our primary goal is to store the repetitive tasks and test data used in our tests in pre-prepared </a:t>
            </a:r>
            <a:r>
              <a:rPr lang="en-US" dirty="0" err="1"/>
              <a:t>files.In</a:t>
            </a:r>
            <a:r>
              <a:rPr lang="en-US" dirty="0"/>
              <a:t> this way, we can easily access these data when needed in our tests.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we need to make a change to the test data, we can update all test cases by simply changing a value in the source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405F2-FB21-0CD1-2DFB-4EF74C67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5289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92C7-0770-0F0D-27C8-033B9A57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7264"/>
            <a:ext cx="10515600" cy="1325563"/>
          </a:xfrm>
        </p:spPr>
        <p:txBody>
          <a:bodyPr/>
          <a:lstStyle/>
          <a:p>
            <a:r>
              <a:rPr lang="en-US" b="1" dirty="0"/>
              <a:t>PAGE OBJECT MODEL (POM)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5EA43-BC6B-9C17-3331-63E3B1C46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Page Object Model, also known as POM, is a design pattern in Selenium that creates an object repository for storing all web elements. It helps reduce code duplication and improves test case maintenance.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40B43-22AE-5F29-266E-26FDD4D8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6</a:t>
            </a:fld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F4096-BECB-81A1-3658-D15C054CDBFC}"/>
              </a:ext>
            </a:extLst>
          </p:cNvPr>
          <p:cNvSpPr txBox="1"/>
          <p:nvPr/>
        </p:nvSpPr>
        <p:spPr>
          <a:xfrm>
            <a:off x="3048000" y="624665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 [3] 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Definition of Page Object Model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93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F40A-669F-A925-C092-92B00CDCF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the Page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659F-029E-415D-DEBF-899850927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/>
              <a:t>Representation of Web Pages: </a:t>
            </a:r>
            <a:r>
              <a:rPr lang="en-US" dirty="0"/>
              <a:t>Each web page is represented by a Java class. These classes contain the page's components (buttons, text boxes, links, etc.) and their functions.</a:t>
            </a:r>
          </a:p>
          <a:p>
            <a:r>
              <a:rPr lang="en-US" b="1" dirty="0"/>
              <a:t>Abstraction of Page Components: </a:t>
            </a:r>
            <a:r>
              <a:rPr lang="en-US" dirty="0"/>
              <a:t>Abstracting page components increases code reusability and simplifies maintenance by simplifying access to test cases.</a:t>
            </a:r>
          </a:p>
          <a:p>
            <a:r>
              <a:rPr lang="en-US" b="1" dirty="0"/>
              <a:t>Reusable Test Methods: </a:t>
            </a:r>
            <a:r>
              <a:rPr lang="en-US" dirty="0"/>
              <a:t>It promotes the creation and sharing of reusable test methods. </a:t>
            </a:r>
          </a:p>
          <a:p>
            <a:r>
              <a:rPr lang="en-US" b="1" dirty="0"/>
              <a:t>Easy Code Maintenance: </a:t>
            </a:r>
            <a:r>
              <a:rPr lang="en-US" dirty="0"/>
              <a:t>Representing web pages and components facilitates easier maintenance and quicker error detection.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A5CC3-3A6A-BF9A-1B94-7BCDE2DD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7</a:t>
            </a:fld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3D4FB-A4F4-0AB2-251B-CF97B263AAC0}"/>
              </a:ext>
            </a:extLst>
          </p:cNvPr>
          <p:cNvSpPr txBox="1"/>
          <p:nvPr/>
        </p:nvSpPr>
        <p:spPr>
          <a:xfrm>
            <a:off x="3048000" y="624665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 [4] Properties of Page Ob</a:t>
            </a:r>
            <a:r>
              <a:rPr lang="en-US" sz="1000" i="1" dirty="0" err="1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ject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  <a:ea typeface="Calibri"/>
                <a:cs typeface="Calibri"/>
              </a:rPr>
              <a:t> Model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56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BA0FA-FD49-616E-5297-9B49C0D10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POM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9E964-A801-F103-CC14-ACF31FC3A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8</a:t>
            </a:fld>
            <a:endParaRPr lang="tr-T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9AD4DA-3913-B5CA-63EC-B5A507A708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121" y="1717033"/>
            <a:ext cx="5403757" cy="342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A11DB-3BB0-4F03-5731-7045D7573587}"/>
              </a:ext>
            </a:extLst>
          </p:cNvPr>
          <p:cNvSpPr txBox="1"/>
          <p:nvPr/>
        </p:nvSpPr>
        <p:spPr>
          <a:xfrm>
            <a:off x="3047999" y="6246654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 [5] POM Structure</a:t>
            </a:r>
          </a:p>
        </p:txBody>
      </p:sp>
    </p:spTree>
    <p:extLst>
      <p:ext uri="{BB962C8B-B14F-4D97-AF65-F5344CB8AC3E}">
        <p14:creationId xmlns:p14="http://schemas.microsoft.com/office/powerpoint/2010/main" val="329643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5020-6034-E322-9AF7-C36E763C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Page Object Model vs Page Factory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C76764-AC21-B690-14A5-90110E6DC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37" y="1714500"/>
            <a:ext cx="7477125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EE0BC-C00E-7ED4-8845-56695C55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9</a:t>
            </a:fld>
            <a:endParaRPr lang="tr-T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5ADC3-42DF-896E-F701-ABAE964BEBC4}"/>
              </a:ext>
            </a:extLst>
          </p:cNvPr>
          <p:cNvSpPr txBox="1"/>
          <p:nvPr/>
        </p:nvSpPr>
        <p:spPr>
          <a:xfrm>
            <a:off x="3047999" y="611012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Source: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  [6] Page Object Mode and Page Factory</a:t>
            </a:r>
          </a:p>
        </p:txBody>
      </p:sp>
    </p:spTree>
    <p:extLst>
      <p:ext uri="{BB962C8B-B14F-4D97-AF65-F5344CB8AC3E}">
        <p14:creationId xmlns:p14="http://schemas.microsoft.com/office/powerpoint/2010/main" val="140315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6830</TotalTime>
  <Words>566</Words>
  <Application>Microsoft Office PowerPoint</Application>
  <PresentationFormat>Widescreen</PresentationFormat>
  <Paragraphs>74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 </vt:lpstr>
      <vt:lpstr> </vt:lpstr>
      <vt:lpstr>PowerPoint Presentation</vt:lpstr>
      <vt:lpstr>Effective Framework Design</vt:lpstr>
      <vt:lpstr>PAGE OBJECT MODEL (POM)</vt:lpstr>
      <vt:lpstr>Properties of the Page Object Model</vt:lpstr>
      <vt:lpstr>POM Structure</vt:lpstr>
      <vt:lpstr>Page Object Model vs Page Factory</vt:lpstr>
      <vt:lpstr>References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Guler Atci</dc:creator>
  <cp:lastModifiedBy>Baris Askin</cp:lastModifiedBy>
  <cp:revision>210</cp:revision>
  <dcterms:created xsi:type="dcterms:W3CDTF">2024-05-29T20:14:18Z</dcterms:created>
  <dcterms:modified xsi:type="dcterms:W3CDTF">2024-08-01T05:40:08Z</dcterms:modified>
</cp:coreProperties>
</file>