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147478994" r:id="rId2"/>
    <p:sldId id="2147479038" r:id="rId3"/>
    <p:sldId id="2147479119" r:id="rId4"/>
    <p:sldId id="2147478996" r:id="rId5"/>
    <p:sldId id="2147479128" r:id="rId6"/>
    <p:sldId id="2147479107" r:id="rId7"/>
    <p:sldId id="2147479132" r:id="rId8"/>
    <p:sldId id="2147479133" r:id="rId9"/>
    <p:sldId id="2147479134" r:id="rId10"/>
    <p:sldId id="2147479135" r:id="rId11"/>
    <p:sldId id="2147479136" r:id="rId12"/>
    <p:sldId id="2147479138" r:id="rId13"/>
    <p:sldId id="2147479139" r:id="rId14"/>
    <p:sldId id="2147479140" r:id="rId15"/>
    <p:sldId id="2147479141" r:id="rId16"/>
    <p:sldId id="2147479137" r:id="rId17"/>
    <p:sldId id="2147479142" r:id="rId18"/>
    <p:sldId id="2147479143" r:id="rId19"/>
    <p:sldId id="2147479144" r:id="rId20"/>
    <p:sldId id="2147479127" r:id="rId21"/>
    <p:sldId id="2147478997"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87451" autoAdjust="0"/>
  </p:normalViewPr>
  <p:slideViewPr>
    <p:cSldViewPr snapToGrid="0">
      <p:cViewPr varScale="1">
        <p:scale>
          <a:sx n="97" d="100"/>
          <a:sy n="97" d="100"/>
        </p:scale>
        <p:origin x="3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ED4AD-AD1E-4CDB-8487-C3F76B4412BD}" type="datetimeFigureOut">
              <a:rPr lang="tr-TR" smtClean="0"/>
              <a:t>1.08.2024</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A8DB8-BE29-4767-8982-99458D88379C}" type="slidenum">
              <a:rPr lang="tr-TR" smtClean="0"/>
              <a:t>‹#›</a:t>
            </a:fld>
            <a:endParaRPr lang="tr-TR"/>
          </a:p>
        </p:txBody>
      </p:sp>
    </p:spTree>
    <p:extLst>
      <p:ext uri="{BB962C8B-B14F-4D97-AF65-F5344CB8AC3E}">
        <p14:creationId xmlns:p14="http://schemas.microsoft.com/office/powerpoint/2010/main" val="3551807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A98052-FB82-4C1A-9ECE-8B12EE389315}" type="slidenum">
              <a:rPr lang="en-IN" smtClean="0"/>
              <a:t>1</a:t>
            </a:fld>
            <a:endParaRPr lang="en-IN"/>
          </a:p>
        </p:txBody>
      </p:sp>
    </p:spTree>
    <p:extLst>
      <p:ext uri="{BB962C8B-B14F-4D97-AF65-F5344CB8AC3E}">
        <p14:creationId xmlns:p14="http://schemas.microsoft.com/office/powerpoint/2010/main" val="2840277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A8DB8-BE29-4767-8982-99458D88379C}" type="slidenum">
              <a:rPr lang="tr-TR" smtClean="0"/>
              <a:t>6</a:t>
            </a:fld>
            <a:endParaRPr lang="tr-TR"/>
          </a:p>
        </p:txBody>
      </p:sp>
    </p:spTree>
    <p:extLst>
      <p:ext uri="{BB962C8B-B14F-4D97-AF65-F5344CB8AC3E}">
        <p14:creationId xmlns:p14="http://schemas.microsoft.com/office/powerpoint/2010/main" val="1084385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9059-B129-900A-A629-68C5B92737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3AC9FAA8-E51B-E219-E932-20BDCFFE41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AAE1CBBF-89C9-A44A-E538-3541C1704D19}"/>
              </a:ext>
            </a:extLst>
          </p:cNvPr>
          <p:cNvSpPr>
            <a:spLocks noGrp="1"/>
          </p:cNvSpPr>
          <p:nvPr>
            <p:ph type="dt" sz="half" idx="10"/>
          </p:nvPr>
        </p:nvSpPr>
        <p:spPr/>
        <p:txBody>
          <a:bodyPr/>
          <a:lstStyle/>
          <a:p>
            <a:fld id="{531DBBF7-767A-4C09-800B-6F7B1488038B}" type="datetime1">
              <a:rPr lang="tr-TR" smtClean="0"/>
              <a:t>1.08.2024</a:t>
            </a:fld>
            <a:endParaRPr lang="tr-TR"/>
          </a:p>
        </p:txBody>
      </p:sp>
      <p:sp>
        <p:nvSpPr>
          <p:cNvPr id="5" name="Footer Placeholder 4">
            <a:extLst>
              <a:ext uri="{FF2B5EF4-FFF2-40B4-BE49-F238E27FC236}">
                <a16:creationId xmlns:a16="http://schemas.microsoft.com/office/drawing/2014/main" id="{2EB05C5B-B7C1-CD92-2EB3-95813A9E1DF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1BCF6C7-7C7B-EC5A-2425-6D0539AEF653}"/>
              </a:ext>
            </a:extLst>
          </p:cNvPr>
          <p:cNvSpPr>
            <a:spLocks noGrp="1"/>
          </p:cNvSpPr>
          <p:nvPr>
            <p:ph type="sldNum" sz="quarter" idx="12"/>
          </p:nvPr>
        </p:nvSpPr>
        <p:spPr/>
        <p:txBody>
          <a:bodyPr/>
          <a:lstStyle/>
          <a:p>
            <a:fld id="{0F08656D-C7CD-4D31-A4D6-2D8C3257E4AB}" type="slidenum">
              <a:rPr lang="tr-TR" smtClean="0"/>
              <a:t>‹#›</a:t>
            </a:fld>
            <a:endParaRPr lang="tr-TR"/>
          </a:p>
        </p:txBody>
      </p:sp>
    </p:spTree>
    <p:extLst>
      <p:ext uri="{BB962C8B-B14F-4D97-AF65-F5344CB8AC3E}">
        <p14:creationId xmlns:p14="http://schemas.microsoft.com/office/powerpoint/2010/main" val="1738270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9034-C4E5-3D3A-F4BF-579C99A5F37A}"/>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9EB9574A-5DEC-BF22-1157-042589291E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ACA62FCA-F36D-AA6B-CB88-B4E49930829C}"/>
              </a:ext>
            </a:extLst>
          </p:cNvPr>
          <p:cNvSpPr>
            <a:spLocks noGrp="1"/>
          </p:cNvSpPr>
          <p:nvPr>
            <p:ph type="dt" sz="half" idx="10"/>
          </p:nvPr>
        </p:nvSpPr>
        <p:spPr/>
        <p:txBody>
          <a:bodyPr/>
          <a:lstStyle/>
          <a:p>
            <a:fld id="{03297E3A-685F-4533-BEC7-C64CFA79105B}" type="datetime1">
              <a:rPr lang="tr-TR" smtClean="0"/>
              <a:t>1.08.2024</a:t>
            </a:fld>
            <a:endParaRPr lang="tr-TR"/>
          </a:p>
        </p:txBody>
      </p:sp>
      <p:sp>
        <p:nvSpPr>
          <p:cNvPr id="5" name="Footer Placeholder 4">
            <a:extLst>
              <a:ext uri="{FF2B5EF4-FFF2-40B4-BE49-F238E27FC236}">
                <a16:creationId xmlns:a16="http://schemas.microsoft.com/office/drawing/2014/main" id="{6E599C41-C0DF-AC69-BB58-44953A2A7D4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FF289EF-1E3E-E993-7567-9D6D247A060E}"/>
              </a:ext>
            </a:extLst>
          </p:cNvPr>
          <p:cNvSpPr>
            <a:spLocks noGrp="1"/>
          </p:cNvSpPr>
          <p:nvPr>
            <p:ph type="sldNum" sz="quarter" idx="12"/>
          </p:nvPr>
        </p:nvSpPr>
        <p:spPr/>
        <p:txBody>
          <a:bodyPr/>
          <a:lstStyle/>
          <a:p>
            <a:fld id="{0F08656D-C7CD-4D31-A4D6-2D8C3257E4AB}" type="slidenum">
              <a:rPr lang="tr-TR" smtClean="0"/>
              <a:t>‹#›</a:t>
            </a:fld>
            <a:endParaRPr lang="tr-TR"/>
          </a:p>
        </p:txBody>
      </p:sp>
    </p:spTree>
    <p:extLst>
      <p:ext uri="{BB962C8B-B14F-4D97-AF65-F5344CB8AC3E}">
        <p14:creationId xmlns:p14="http://schemas.microsoft.com/office/powerpoint/2010/main" val="217439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A7C562-04CB-BC26-D684-DAFD75ABAB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754AF62B-C939-B4AE-2B38-D2C59E18DD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E1E0EC60-B44D-D9B3-30FA-79B9BC803E74}"/>
              </a:ext>
            </a:extLst>
          </p:cNvPr>
          <p:cNvSpPr>
            <a:spLocks noGrp="1"/>
          </p:cNvSpPr>
          <p:nvPr>
            <p:ph type="dt" sz="half" idx="10"/>
          </p:nvPr>
        </p:nvSpPr>
        <p:spPr/>
        <p:txBody>
          <a:bodyPr/>
          <a:lstStyle/>
          <a:p>
            <a:fld id="{CD719245-E009-4E29-A7C3-B85CE9F9F167}" type="datetime1">
              <a:rPr lang="tr-TR" smtClean="0"/>
              <a:t>1.08.2024</a:t>
            </a:fld>
            <a:endParaRPr lang="tr-TR"/>
          </a:p>
        </p:txBody>
      </p:sp>
      <p:sp>
        <p:nvSpPr>
          <p:cNvPr id="5" name="Footer Placeholder 4">
            <a:extLst>
              <a:ext uri="{FF2B5EF4-FFF2-40B4-BE49-F238E27FC236}">
                <a16:creationId xmlns:a16="http://schemas.microsoft.com/office/drawing/2014/main" id="{061B873D-BF5F-4FB8-5675-8C52C8A922A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0306610-7F8C-6B84-1CC4-44D95AB20A96}"/>
              </a:ext>
            </a:extLst>
          </p:cNvPr>
          <p:cNvSpPr>
            <a:spLocks noGrp="1"/>
          </p:cNvSpPr>
          <p:nvPr>
            <p:ph type="sldNum" sz="quarter" idx="12"/>
          </p:nvPr>
        </p:nvSpPr>
        <p:spPr/>
        <p:txBody>
          <a:bodyPr/>
          <a:lstStyle/>
          <a:p>
            <a:fld id="{0F08656D-C7CD-4D31-A4D6-2D8C3257E4AB}" type="slidenum">
              <a:rPr lang="tr-TR" smtClean="0"/>
              <a:t>‹#›</a:t>
            </a:fld>
            <a:endParaRPr lang="tr-TR"/>
          </a:p>
        </p:txBody>
      </p:sp>
    </p:spTree>
    <p:extLst>
      <p:ext uri="{BB962C8B-B14F-4D97-AF65-F5344CB8AC3E}">
        <p14:creationId xmlns:p14="http://schemas.microsoft.com/office/powerpoint/2010/main" val="3585984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ection Divider - Black">
    <p:bg>
      <p:bgPr>
        <a:solidFill>
          <a:schemeClr val="tx1"/>
        </a:solidFill>
        <a:effectLst/>
      </p:bgPr>
    </p:bg>
    <p:spTree>
      <p:nvGrpSpPr>
        <p:cNvPr id="1" name="Shape 1205"/>
        <p:cNvGrpSpPr/>
        <p:nvPr/>
      </p:nvGrpSpPr>
      <p:grpSpPr>
        <a:xfrm>
          <a:off x="0" y="0"/>
          <a:ext cx="0" cy="0"/>
          <a:chOff x="0" y="0"/>
          <a:chExt cx="0" cy="0"/>
        </a:xfrm>
      </p:grpSpPr>
      <p:sp>
        <p:nvSpPr>
          <p:cNvPr id="19" name="Shape 10"/>
          <p:cNvSpPr txBox="1">
            <a:spLocks noGrp="1"/>
          </p:cNvSpPr>
          <p:nvPr>
            <p:ph type="ctrTitle" hasCustomPrompt="1"/>
          </p:nvPr>
        </p:nvSpPr>
        <p:spPr>
          <a:xfrm>
            <a:off x="7045425" y="2316481"/>
            <a:ext cx="3762375" cy="255269"/>
          </a:xfrm>
          <a:prstGeom prst="rect">
            <a:avLst/>
          </a:prstGeom>
        </p:spPr>
        <p:txBody>
          <a:bodyPr lIns="0" tIns="0" rIns="0" bIns="0" anchor="t" anchorCtr="0">
            <a:noAutofit/>
          </a:bodyPr>
          <a:lstStyle>
            <a:lvl1pPr lvl="0" algn="l">
              <a:lnSpc>
                <a:spcPct val="100000"/>
              </a:lnSpc>
              <a:spcBef>
                <a:spcPts val="0"/>
              </a:spcBef>
              <a:spcAft>
                <a:spcPts val="800"/>
              </a:spcAft>
              <a:buClr>
                <a:srgbClr val="FFFFFF"/>
              </a:buClr>
              <a:buSzPct val="100000"/>
              <a:defRPr sz="1200" b="0" i="0" cap="all" spc="200" baseline="0">
                <a:solidFill>
                  <a:srgbClr val="26C3F3"/>
                </a:solidFill>
                <a:latin typeface="Arial" panose="020B0604020202020204" pitchFamily="34" charset="0"/>
                <a:ea typeface="Tahoma" panose="020B0604030504040204" pitchFamily="34" charset="0"/>
                <a:cs typeface="Arial" panose="020B0604020202020204" pitchFamily="34" charset="0"/>
              </a:defRPr>
            </a:lvl1pPr>
            <a:lvl2pPr lvl="1" algn="ctr">
              <a:spcBef>
                <a:spcPts val="0"/>
              </a:spcBef>
              <a:buClr>
                <a:srgbClr val="FFFFFF"/>
              </a:buClr>
              <a:buSzPct val="100000"/>
              <a:defRPr sz="6400">
                <a:solidFill>
                  <a:srgbClr val="FFFFFF"/>
                </a:solidFill>
              </a:defRPr>
            </a:lvl2pPr>
            <a:lvl3pPr lvl="2" algn="ctr">
              <a:spcBef>
                <a:spcPts val="0"/>
              </a:spcBef>
              <a:buClr>
                <a:srgbClr val="FFFFFF"/>
              </a:buClr>
              <a:buSzPct val="100000"/>
              <a:defRPr sz="6400">
                <a:solidFill>
                  <a:srgbClr val="FFFFFF"/>
                </a:solidFill>
              </a:defRPr>
            </a:lvl3pPr>
            <a:lvl4pPr lvl="3" algn="ctr">
              <a:spcBef>
                <a:spcPts val="0"/>
              </a:spcBef>
              <a:buClr>
                <a:srgbClr val="FFFFFF"/>
              </a:buClr>
              <a:buSzPct val="100000"/>
              <a:defRPr sz="6400">
                <a:solidFill>
                  <a:srgbClr val="FFFFFF"/>
                </a:solidFill>
              </a:defRPr>
            </a:lvl4pPr>
            <a:lvl5pPr lvl="4" algn="ctr">
              <a:spcBef>
                <a:spcPts val="0"/>
              </a:spcBef>
              <a:buClr>
                <a:srgbClr val="FFFFFF"/>
              </a:buClr>
              <a:buSzPct val="100000"/>
              <a:defRPr sz="6400">
                <a:solidFill>
                  <a:srgbClr val="FFFFFF"/>
                </a:solidFill>
              </a:defRPr>
            </a:lvl5pPr>
            <a:lvl6pPr lvl="5" algn="ctr">
              <a:spcBef>
                <a:spcPts val="0"/>
              </a:spcBef>
              <a:buClr>
                <a:srgbClr val="FFFFFF"/>
              </a:buClr>
              <a:buSzPct val="100000"/>
              <a:defRPr sz="6400">
                <a:solidFill>
                  <a:srgbClr val="FFFFFF"/>
                </a:solidFill>
              </a:defRPr>
            </a:lvl6pPr>
            <a:lvl7pPr lvl="6" algn="ctr">
              <a:spcBef>
                <a:spcPts val="0"/>
              </a:spcBef>
              <a:buClr>
                <a:srgbClr val="FFFFFF"/>
              </a:buClr>
              <a:buSzPct val="100000"/>
              <a:defRPr sz="6400">
                <a:solidFill>
                  <a:srgbClr val="FFFFFF"/>
                </a:solidFill>
              </a:defRPr>
            </a:lvl7pPr>
            <a:lvl8pPr lvl="7" algn="ctr">
              <a:spcBef>
                <a:spcPts val="0"/>
              </a:spcBef>
              <a:buClr>
                <a:srgbClr val="FFFFFF"/>
              </a:buClr>
              <a:buSzPct val="100000"/>
              <a:defRPr sz="6400">
                <a:solidFill>
                  <a:srgbClr val="FFFFFF"/>
                </a:solidFill>
              </a:defRPr>
            </a:lvl8pPr>
            <a:lvl9pPr lvl="8" algn="ctr">
              <a:spcBef>
                <a:spcPts val="0"/>
              </a:spcBef>
              <a:buClr>
                <a:srgbClr val="FFFFFF"/>
              </a:buClr>
              <a:buSzPct val="100000"/>
              <a:defRPr sz="6400">
                <a:solidFill>
                  <a:srgbClr val="FFFFFF"/>
                </a:solidFill>
              </a:defRPr>
            </a:lvl9pPr>
          </a:lstStyle>
          <a:p>
            <a:r>
              <a:rPr lang="en-US"/>
              <a:t>CLICK TO EDIT MASTER TITLE STYLE</a:t>
            </a:r>
            <a:endParaRPr lang="en-IN"/>
          </a:p>
        </p:txBody>
      </p:sp>
      <p:sp>
        <p:nvSpPr>
          <p:cNvPr id="3" name="Text Placeholder 2">
            <a:extLst>
              <a:ext uri="{FF2B5EF4-FFF2-40B4-BE49-F238E27FC236}">
                <a16:creationId xmlns:a16="http://schemas.microsoft.com/office/drawing/2014/main" id="{36AA8899-5EA6-FF4C-8F2A-835DAFE75CEB}"/>
              </a:ext>
            </a:extLst>
          </p:cNvPr>
          <p:cNvSpPr>
            <a:spLocks noGrp="1"/>
          </p:cNvSpPr>
          <p:nvPr>
            <p:ph type="body" sz="quarter" idx="10"/>
          </p:nvPr>
        </p:nvSpPr>
        <p:spPr>
          <a:xfrm>
            <a:off x="7026174" y="2686050"/>
            <a:ext cx="3762375" cy="2343150"/>
          </a:xfrm>
        </p:spPr>
        <p:txBody>
          <a:bodyPr>
            <a:noAutofit/>
          </a:bodyPr>
          <a:lstStyle>
            <a:lvl1pPr marL="0" indent="0">
              <a:lnSpc>
                <a:spcPct val="90000"/>
              </a:lnSpc>
              <a:spcAft>
                <a:spcPts val="0"/>
              </a:spcAft>
              <a:buNone/>
              <a:defRPr sz="4000">
                <a:solidFill>
                  <a:schemeClr val="bg1"/>
                </a:solidFill>
              </a:defRPr>
            </a:lvl1pPr>
            <a:lvl2pPr marL="304792" indent="0">
              <a:buNone/>
              <a:defRPr>
                <a:solidFill>
                  <a:schemeClr val="bg1"/>
                </a:solidFill>
              </a:defRPr>
            </a:lvl2pPr>
            <a:lvl3pPr marL="609585" indent="0">
              <a:buNone/>
              <a:defRPr>
                <a:solidFill>
                  <a:schemeClr val="bg1"/>
                </a:solidFill>
              </a:defRPr>
            </a:lvl3pPr>
            <a:lvl4pPr marL="914377" indent="0">
              <a:buNone/>
              <a:defRPr>
                <a:solidFill>
                  <a:schemeClr val="bg1"/>
                </a:solidFill>
              </a:defRPr>
            </a:lvl4pPr>
            <a:lvl5pPr marL="1219170" indent="0">
              <a:buNone/>
              <a:defRPr>
                <a:solidFill>
                  <a:schemeClr val="bg1"/>
                </a:solidFill>
              </a:defRPr>
            </a:lvl5pPr>
          </a:lstStyle>
          <a:p>
            <a:pPr lvl="0"/>
            <a:r>
              <a:rPr lang="en-US"/>
              <a:t>Click to edit Master text styles</a:t>
            </a:r>
          </a:p>
        </p:txBody>
      </p:sp>
      <p:grpSp>
        <p:nvGrpSpPr>
          <p:cNvPr id="7" name="Group 6">
            <a:extLst>
              <a:ext uri="{FF2B5EF4-FFF2-40B4-BE49-F238E27FC236}">
                <a16:creationId xmlns:a16="http://schemas.microsoft.com/office/drawing/2014/main" id="{8FF8E2A8-5091-114D-A239-54404EDD69AC}"/>
              </a:ext>
            </a:extLst>
          </p:cNvPr>
          <p:cNvGrpSpPr/>
          <p:nvPr userDrawn="1"/>
        </p:nvGrpSpPr>
        <p:grpSpPr>
          <a:xfrm>
            <a:off x="-2477006" y="951186"/>
            <a:ext cx="7970296" cy="4955628"/>
            <a:chOff x="-2477006" y="951186"/>
            <a:chExt cx="7970296" cy="4955628"/>
          </a:xfrm>
          <a:solidFill>
            <a:schemeClr val="bg1"/>
          </a:solidFill>
        </p:grpSpPr>
        <p:sp>
          <p:nvSpPr>
            <p:cNvPr id="8" name="Parallelogram 7">
              <a:extLst>
                <a:ext uri="{FF2B5EF4-FFF2-40B4-BE49-F238E27FC236}">
                  <a16:creationId xmlns:a16="http://schemas.microsoft.com/office/drawing/2014/main" id="{E77DB37B-7108-9D44-8B2E-4425A70FAB20}"/>
                </a:ext>
              </a:extLst>
            </p:cNvPr>
            <p:cNvSpPr/>
            <p:nvPr/>
          </p:nvSpPr>
          <p:spPr>
            <a:xfrm>
              <a:off x="2389726" y="987972"/>
              <a:ext cx="3103564" cy="4918842"/>
            </a:xfrm>
            <a:prstGeom prst="parallelogram">
              <a:avLst>
                <a:gd name="adj" fmla="val 5444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lock Arc 8">
              <a:extLst>
                <a:ext uri="{FF2B5EF4-FFF2-40B4-BE49-F238E27FC236}">
                  <a16:creationId xmlns:a16="http://schemas.microsoft.com/office/drawing/2014/main" id="{06B6E701-432D-8543-BD0A-0E9766DBC6C3}"/>
                </a:ext>
              </a:extLst>
            </p:cNvPr>
            <p:cNvSpPr/>
            <p:nvPr/>
          </p:nvSpPr>
          <p:spPr>
            <a:xfrm rot="5400000">
              <a:off x="-2477006" y="951186"/>
              <a:ext cx="4955627" cy="4955627"/>
            </a:xfrm>
            <a:prstGeom prst="blockArc">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grpSp>
    </p:spTree>
    <p:extLst>
      <p:ext uri="{BB962C8B-B14F-4D97-AF65-F5344CB8AC3E}">
        <p14:creationId xmlns:p14="http://schemas.microsoft.com/office/powerpoint/2010/main" val="12785262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56414-DCCA-3A59-6449-FE0EE44DEF22}"/>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188B9589-01B7-6DD5-AF4C-EDD2DB2179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D67824D-831F-7CCC-A1C1-E31FC6EFF7AB}"/>
              </a:ext>
            </a:extLst>
          </p:cNvPr>
          <p:cNvSpPr>
            <a:spLocks noGrp="1"/>
          </p:cNvSpPr>
          <p:nvPr>
            <p:ph type="dt" sz="half" idx="10"/>
          </p:nvPr>
        </p:nvSpPr>
        <p:spPr/>
        <p:txBody>
          <a:bodyPr/>
          <a:lstStyle/>
          <a:p>
            <a:fld id="{29A1ADE3-A064-4ACE-A69E-4C98D0E19AF5}" type="datetime1">
              <a:rPr lang="tr-TR" smtClean="0"/>
              <a:t>1.08.2024</a:t>
            </a:fld>
            <a:endParaRPr lang="tr-TR"/>
          </a:p>
        </p:txBody>
      </p:sp>
      <p:sp>
        <p:nvSpPr>
          <p:cNvPr id="5" name="Footer Placeholder 4">
            <a:extLst>
              <a:ext uri="{FF2B5EF4-FFF2-40B4-BE49-F238E27FC236}">
                <a16:creationId xmlns:a16="http://schemas.microsoft.com/office/drawing/2014/main" id="{614AF5CD-CA7C-B4F1-46D3-F0FC56F16D2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590F808-CDC0-642F-7B43-A7E72AC02E85}"/>
              </a:ext>
            </a:extLst>
          </p:cNvPr>
          <p:cNvSpPr>
            <a:spLocks noGrp="1"/>
          </p:cNvSpPr>
          <p:nvPr>
            <p:ph type="sldNum" sz="quarter" idx="12"/>
          </p:nvPr>
        </p:nvSpPr>
        <p:spPr/>
        <p:txBody>
          <a:bodyPr/>
          <a:lstStyle/>
          <a:p>
            <a:fld id="{0F08656D-C7CD-4D31-A4D6-2D8C3257E4AB}" type="slidenum">
              <a:rPr lang="tr-TR" smtClean="0"/>
              <a:t>‹#›</a:t>
            </a:fld>
            <a:endParaRPr lang="tr-TR"/>
          </a:p>
        </p:txBody>
      </p:sp>
    </p:spTree>
    <p:extLst>
      <p:ext uri="{BB962C8B-B14F-4D97-AF65-F5344CB8AC3E}">
        <p14:creationId xmlns:p14="http://schemas.microsoft.com/office/powerpoint/2010/main" val="249721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FF8F-D451-D381-9101-3D27116E94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941941B5-E098-4C4C-9C30-7296338525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EF5ED4-57DF-6576-ECFB-07A0D4BDBD28}"/>
              </a:ext>
            </a:extLst>
          </p:cNvPr>
          <p:cNvSpPr>
            <a:spLocks noGrp="1"/>
          </p:cNvSpPr>
          <p:nvPr>
            <p:ph type="dt" sz="half" idx="10"/>
          </p:nvPr>
        </p:nvSpPr>
        <p:spPr/>
        <p:txBody>
          <a:bodyPr/>
          <a:lstStyle/>
          <a:p>
            <a:fld id="{1C6D7462-1919-4370-8AD1-9EB22D0E1BAD}" type="datetime1">
              <a:rPr lang="tr-TR" smtClean="0"/>
              <a:t>1.08.2024</a:t>
            </a:fld>
            <a:endParaRPr lang="tr-TR"/>
          </a:p>
        </p:txBody>
      </p:sp>
      <p:sp>
        <p:nvSpPr>
          <p:cNvPr id="5" name="Footer Placeholder 4">
            <a:extLst>
              <a:ext uri="{FF2B5EF4-FFF2-40B4-BE49-F238E27FC236}">
                <a16:creationId xmlns:a16="http://schemas.microsoft.com/office/drawing/2014/main" id="{9F31B256-6610-19BC-84A1-8BDD014451D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B4DC7AA-8F5D-A444-0613-32F932C3F947}"/>
              </a:ext>
            </a:extLst>
          </p:cNvPr>
          <p:cNvSpPr>
            <a:spLocks noGrp="1"/>
          </p:cNvSpPr>
          <p:nvPr>
            <p:ph type="sldNum" sz="quarter" idx="12"/>
          </p:nvPr>
        </p:nvSpPr>
        <p:spPr/>
        <p:txBody>
          <a:bodyPr/>
          <a:lstStyle/>
          <a:p>
            <a:fld id="{0F08656D-C7CD-4D31-A4D6-2D8C3257E4AB}" type="slidenum">
              <a:rPr lang="tr-TR" smtClean="0"/>
              <a:t>‹#›</a:t>
            </a:fld>
            <a:endParaRPr lang="tr-TR"/>
          </a:p>
        </p:txBody>
      </p:sp>
    </p:spTree>
    <p:extLst>
      <p:ext uri="{BB962C8B-B14F-4D97-AF65-F5344CB8AC3E}">
        <p14:creationId xmlns:p14="http://schemas.microsoft.com/office/powerpoint/2010/main" val="1942518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C876-8456-CD87-8839-2598F591B708}"/>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B9D52DA4-38A9-3B1A-BB18-088B99A26A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E61D4F2A-1527-585D-88FF-2891CEA1B4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AFFF7AC7-8032-68F4-D040-0CC201B9FEC9}"/>
              </a:ext>
            </a:extLst>
          </p:cNvPr>
          <p:cNvSpPr>
            <a:spLocks noGrp="1"/>
          </p:cNvSpPr>
          <p:nvPr>
            <p:ph type="dt" sz="half" idx="10"/>
          </p:nvPr>
        </p:nvSpPr>
        <p:spPr/>
        <p:txBody>
          <a:bodyPr/>
          <a:lstStyle/>
          <a:p>
            <a:fld id="{150DCA59-DDEB-451F-AAA7-ACB92E8EE88C}" type="datetime1">
              <a:rPr lang="tr-TR" smtClean="0"/>
              <a:t>1.08.2024</a:t>
            </a:fld>
            <a:endParaRPr lang="tr-TR"/>
          </a:p>
        </p:txBody>
      </p:sp>
      <p:sp>
        <p:nvSpPr>
          <p:cNvPr id="6" name="Footer Placeholder 5">
            <a:extLst>
              <a:ext uri="{FF2B5EF4-FFF2-40B4-BE49-F238E27FC236}">
                <a16:creationId xmlns:a16="http://schemas.microsoft.com/office/drawing/2014/main" id="{64F8A780-7C9F-2E87-8EE7-5461C87C1FA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9F3FD15A-4246-B4BC-B91C-960CFBAFFB03}"/>
              </a:ext>
            </a:extLst>
          </p:cNvPr>
          <p:cNvSpPr>
            <a:spLocks noGrp="1"/>
          </p:cNvSpPr>
          <p:nvPr>
            <p:ph type="sldNum" sz="quarter" idx="12"/>
          </p:nvPr>
        </p:nvSpPr>
        <p:spPr/>
        <p:txBody>
          <a:bodyPr/>
          <a:lstStyle/>
          <a:p>
            <a:fld id="{0F08656D-C7CD-4D31-A4D6-2D8C3257E4AB}" type="slidenum">
              <a:rPr lang="tr-TR" smtClean="0"/>
              <a:t>‹#›</a:t>
            </a:fld>
            <a:endParaRPr lang="tr-TR"/>
          </a:p>
        </p:txBody>
      </p:sp>
    </p:spTree>
    <p:extLst>
      <p:ext uri="{BB962C8B-B14F-4D97-AF65-F5344CB8AC3E}">
        <p14:creationId xmlns:p14="http://schemas.microsoft.com/office/powerpoint/2010/main" val="49390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59C9-13E9-A315-0F62-334677F57ACC}"/>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4AEEB79C-8171-C96E-E65B-02F65E8636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25DA16-356B-8468-48B5-FC9DC1A063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E003D5D5-9EA0-F9B7-B2C7-579C20DA4F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7A3EA8-ADC3-FF90-D247-BB4A388D70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FC4F28E0-BE94-D5B1-F07A-C6D4D3A376BD}"/>
              </a:ext>
            </a:extLst>
          </p:cNvPr>
          <p:cNvSpPr>
            <a:spLocks noGrp="1"/>
          </p:cNvSpPr>
          <p:nvPr>
            <p:ph type="dt" sz="half" idx="10"/>
          </p:nvPr>
        </p:nvSpPr>
        <p:spPr/>
        <p:txBody>
          <a:bodyPr/>
          <a:lstStyle/>
          <a:p>
            <a:fld id="{155A81FF-98F8-4271-9215-11FC9F15A752}" type="datetime1">
              <a:rPr lang="tr-TR" smtClean="0"/>
              <a:t>1.08.2024</a:t>
            </a:fld>
            <a:endParaRPr lang="tr-TR"/>
          </a:p>
        </p:txBody>
      </p:sp>
      <p:sp>
        <p:nvSpPr>
          <p:cNvPr id="8" name="Footer Placeholder 7">
            <a:extLst>
              <a:ext uri="{FF2B5EF4-FFF2-40B4-BE49-F238E27FC236}">
                <a16:creationId xmlns:a16="http://schemas.microsoft.com/office/drawing/2014/main" id="{1D81434E-EA4A-D1DF-2977-6E729D04B249}"/>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CA426531-6401-825C-D245-920A4843FAFB}"/>
              </a:ext>
            </a:extLst>
          </p:cNvPr>
          <p:cNvSpPr>
            <a:spLocks noGrp="1"/>
          </p:cNvSpPr>
          <p:nvPr>
            <p:ph type="sldNum" sz="quarter" idx="12"/>
          </p:nvPr>
        </p:nvSpPr>
        <p:spPr/>
        <p:txBody>
          <a:bodyPr/>
          <a:lstStyle/>
          <a:p>
            <a:fld id="{0F08656D-C7CD-4D31-A4D6-2D8C3257E4AB}" type="slidenum">
              <a:rPr lang="tr-TR" smtClean="0"/>
              <a:t>‹#›</a:t>
            </a:fld>
            <a:endParaRPr lang="tr-TR"/>
          </a:p>
        </p:txBody>
      </p:sp>
    </p:spTree>
    <p:extLst>
      <p:ext uri="{BB962C8B-B14F-4D97-AF65-F5344CB8AC3E}">
        <p14:creationId xmlns:p14="http://schemas.microsoft.com/office/powerpoint/2010/main" val="1279733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83B8-495A-6098-8214-912B95410A62}"/>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C4BE825D-6CAA-5477-D931-956C85C167CE}"/>
              </a:ext>
            </a:extLst>
          </p:cNvPr>
          <p:cNvSpPr>
            <a:spLocks noGrp="1"/>
          </p:cNvSpPr>
          <p:nvPr>
            <p:ph type="dt" sz="half" idx="10"/>
          </p:nvPr>
        </p:nvSpPr>
        <p:spPr/>
        <p:txBody>
          <a:bodyPr/>
          <a:lstStyle/>
          <a:p>
            <a:fld id="{65297142-6277-4F48-A20E-7C9BB709AC7B}" type="datetime1">
              <a:rPr lang="tr-TR" smtClean="0"/>
              <a:t>1.08.2024</a:t>
            </a:fld>
            <a:endParaRPr lang="tr-TR"/>
          </a:p>
        </p:txBody>
      </p:sp>
      <p:sp>
        <p:nvSpPr>
          <p:cNvPr id="4" name="Footer Placeholder 3">
            <a:extLst>
              <a:ext uri="{FF2B5EF4-FFF2-40B4-BE49-F238E27FC236}">
                <a16:creationId xmlns:a16="http://schemas.microsoft.com/office/drawing/2014/main" id="{2AF910CD-4154-1DE8-C689-6ED5A5262806}"/>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D17C641D-A47A-C701-6BC1-7F1424A27C53}"/>
              </a:ext>
            </a:extLst>
          </p:cNvPr>
          <p:cNvSpPr>
            <a:spLocks noGrp="1"/>
          </p:cNvSpPr>
          <p:nvPr>
            <p:ph type="sldNum" sz="quarter" idx="12"/>
          </p:nvPr>
        </p:nvSpPr>
        <p:spPr/>
        <p:txBody>
          <a:bodyPr/>
          <a:lstStyle/>
          <a:p>
            <a:fld id="{0F08656D-C7CD-4D31-A4D6-2D8C3257E4AB}" type="slidenum">
              <a:rPr lang="tr-TR" smtClean="0"/>
              <a:t>‹#›</a:t>
            </a:fld>
            <a:endParaRPr lang="tr-TR"/>
          </a:p>
        </p:txBody>
      </p:sp>
    </p:spTree>
    <p:extLst>
      <p:ext uri="{BB962C8B-B14F-4D97-AF65-F5344CB8AC3E}">
        <p14:creationId xmlns:p14="http://schemas.microsoft.com/office/powerpoint/2010/main" val="2637054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44325-ED4C-96EF-F878-8711FDEFD152}"/>
              </a:ext>
            </a:extLst>
          </p:cNvPr>
          <p:cNvSpPr>
            <a:spLocks noGrp="1"/>
          </p:cNvSpPr>
          <p:nvPr>
            <p:ph type="dt" sz="half" idx="10"/>
          </p:nvPr>
        </p:nvSpPr>
        <p:spPr/>
        <p:txBody>
          <a:bodyPr/>
          <a:lstStyle/>
          <a:p>
            <a:fld id="{BE7B2F44-4531-460A-A767-A30830215069}" type="datetime1">
              <a:rPr lang="tr-TR" smtClean="0"/>
              <a:t>1.08.2024</a:t>
            </a:fld>
            <a:endParaRPr lang="tr-TR"/>
          </a:p>
        </p:txBody>
      </p:sp>
      <p:sp>
        <p:nvSpPr>
          <p:cNvPr id="3" name="Footer Placeholder 2">
            <a:extLst>
              <a:ext uri="{FF2B5EF4-FFF2-40B4-BE49-F238E27FC236}">
                <a16:creationId xmlns:a16="http://schemas.microsoft.com/office/drawing/2014/main" id="{21EBAB6D-03FF-E2E5-C4F5-F80BAF4A925D}"/>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3FCDA6C-57B7-1AB3-9529-A4AA228F9564}"/>
              </a:ext>
            </a:extLst>
          </p:cNvPr>
          <p:cNvSpPr>
            <a:spLocks noGrp="1"/>
          </p:cNvSpPr>
          <p:nvPr>
            <p:ph type="sldNum" sz="quarter" idx="12"/>
          </p:nvPr>
        </p:nvSpPr>
        <p:spPr/>
        <p:txBody>
          <a:bodyPr/>
          <a:lstStyle/>
          <a:p>
            <a:fld id="{0F08656D-C7CD-4D31-A4D6-2D8C3257E4AB}" type="slidenum">
              <a:rPr lang="tr-TR" smtClean="0"/>
              <a:t>‹#›</a:t>
            </a:fld>
            <a:endParaRPr lang="tr-TR"/>
          </a:p>
        </p:txBody>
      </p:sp>
    </p:spTree>
    <p:extLst>
      <p:ext uri="{BB962C8B-B14F-4D97-AF65-F5344CB8AC3E}">
        <p14:creationId xmlns:p14="http://schemas.microsoft.com/office/powerpoint/2010/main" val="2662572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B743F-1C5E-2D7E-D979-77BB3ED1FD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65700489-F35E-663D-AE32-86CDA8520A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386CB52F-1849-2E68-56AD-0E8F493E7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071613-8C83-C447-869D-F91ED9E0C10C}"/>
              </a:ext>
            </a:extLst>
          </p:cNvPr>
          <p:cNvSpPr>
            <a:spLocks noGrp="1"/>
          </p:cNvSpPr>
          <p:nvPr>
            <p:ph type="dt" sz="half" idx="10"/>
          </p:nvPr>
        </p:nvSpPr>
        <p:spPr/>
        <p:txBody>
          <a:bodyPr/>
          <a:lstStyle/>
          <a:p>
            <a:fld id="{D608E960-5DB5-4767-B462-547CD09FD2BE}" type="datetime1">
              <a:rPr lang="tr-TR" smtClean="0"/>
              <a:t>1.08.2024</a:t>
            </a:fld>
            <a:endParaRPr lang="tr-TR"/>
          </a:p>
        </p:txBody>
      </p:sp>
      <p:sp>
        <p:nvSpPr>
          <p:cNvPr id="6" name="Footer Placeholder 5">
            <a:extLst>
              <a:ext uri="{FF2B5EF4-FFF2-40B4-BE49-F238E27FC236}">
                <a16:creationId xmlns:a16="http://schemas.microsoft.com/office/drawing/2014/main" id="{02C7F06D-9DA3-8E53-74AC-2B3EA37852B9}"/>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FD03E06-4488-65B5-9022-1EB1298DEBEF}"/>
              </a:ext>
            </a:extLst>
          </p:cNvPr>
          <p:cNvSpPr>
            <a:spLocks noGrp="1"/>
          </p:cNvSpPr>
          <p:nvPr>
            <p:ph type="sldNum" sz="quarter" idx="12"/>
          </p:nvPr>
        </p:nvSpPr>
        <p:spPr/>
        <p:txBody>
          <a:bodyPr/>
          <a:lstStyle/>
          <a:p>
            <a:fld id="{0F08656D-C7CD-4D31-A4D6-2D8C3257E4AB}" type="slidenum">
              <a:rPr lang="tr-TR" smtClean="0"/>
              <a:t>‹#›</a:t>
            </a:fld>
            <a:endParaRPr lang="tr-TR"/>
          </a:p>
        </p:txBody>
      </p:sp>
    </p:spTree>
    <p:extLst>
      <p:ext uri="{BB962C8B-B14F-4D97-AF65-F5344CB8AC3E}">
        <p14:creationId xmlns:p14="http://schemas.microsoft.com/office/powerpoint/2010/main" val="231865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1DC4-B39E-4F3F-12DC-578925D5C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9A04B308-B38B-10AD-BA3F-7348AA2CC3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0052E4F0-897A-316A-3A7B-B6149E4C9B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27135-4190-1CA6-CBFC-ABBC4FDDB35B}"/>
              </a:ext>
            </a:extLst>
          </p:cNvPr>
          <p:cNvSpPr>
            <a:spLocks noGrp="1"/>
          </p:cNvSpPr>
          <p:nvPr>
            <p:ph type="dt" sz="half" idx="10"/>
          </p:nvPr>
        </p:nvSpPr>
        <p:spPr/>
        <p:txBody>
          <a:bodyPr/>
          <a:lstStyle/>
          <a:p>
            <a:fld id="{ED09CA8B-FF3A-4F6A-9970-36322F6FE7E5}" type="datetime1">
              <a:rPr lang="tr-TR" smtClean="0"/>
              <a:t>1.08.2024</a:t>
            </a:fld>
            <a:endParaRPr lang="tr-TR"/>
          </a:p>
        </p:txBody>
      </p:sp>
      <p:sp>
        <p:nvSpPr>
          <p:cNvPr id="6" name="Footer Placeholder 5">
            <a:extLst>
              <a:ext uri="{FF2B5EF4-FFF2-40B4-BE49-F238E27FC236}">
                <a16:creationId xmlns:a16="http://schemas.microsoft.com/office/drawing/2014/main" id="{F4D6F852-AA2F-1A8E-40FD-8F2029F239A1}"/>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6D48A2C-A279-C581-4270-FD0E4D800484}"/>
              </a:ext>
            </a:extLst>
          </p:cNvPr>
          <p:cNvSpPr>
            <a:spLocks noGrp="1"/>
          </p:cNvSpPr>
          <p:nvPr>
            <p:ph type="sldNum" sz="quarter" idx="12"/>
          </p:nvPr>
        </p:nvSpPr>
        <p:spPr/>
        <p:txBody>
          <a:bodyPr/>
          <a:lstStyle/>
          <a:p>
            <a:fld id="{0F08656D-C7CD-4D31-A4D6-2D8C3257E4AB}" type="slidenum">
              <a:rPr lang="tr-TR" smtClean="0"/>
              <a:t>‹#›</a:t>
            </a:fld>
            <a:endParaRPr lang="tr-TR"/>
          </a:p>
        </p:txBody>
      </p:sp>
    </p:spTree>
    <p:extLst>
      <p:ext uri="{BB962C8B-B14F-4D97-AF65-F5344CB8AC3E}">
        <p14:creationId xmlns:p14="http://schemas.microsoft.com/office/powerpoint/2010/main" val="51943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246DDD-610E-B67B-EA66-55A85DC8A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D844E5C7-141C-1620-3788-4FBE4FB49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1A11B44-FEBF-EE79-09F5-427F1A42BE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9D662-60D0-45C7-90C4-98735EA19A4B}" type="datetime1">
              <a:rPr lang="tr-TR" smtClean="0"/>
              <a:t>1.08.2024</a:t>
            </a:fld>
            <a:endParaRPr lang="tr-TR"/>
          </a:p>
        </p:txBody>
      </p:sp>
      <p:sp>
        <p:nvSpPr>
          <p:cNvPr id="5" name="Footer Placeholder 4">
            <a:extLst>
              <a:ext uri="{FF2B5EF4-FFF2-40B4-BE49-F238E27FC236}">
                <a16:creationId xmlns:a16="http://schemas.microsoft.com/office/drawing/2014/main" id="{D16BF59C-B1EA-688A-E795-39210A413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6859B539-44C4-CDF9-9F02-1D3ED3B9B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8656D-C7CD-4D31-A4D6-2D8C3257E4AB}" type="slidenum">
              <a:rPr lang="tr-TR" smtClean="0"/>
              <a:t>‹#›</a:t>
            </a:fld>
            <a:endParaRPr lang="tr-TR"/>
          </a:p>
        </p:txBody>
      </p:sp>
    </p:spTree>
    <p:extLst>
      <p:ext uri="{BB962C8B-B14F-4D97-AF65-F5344CB8AC3E}">
        <p14:creationId xmlns:p14="http://schemas.microsoft.com/office/powerpoint/2010/main" val="7313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browserstack.com/guide/page-object-model-in-selenium" TargetMode="External"/><Relationship Id="rId7" Type="http://schemas.openxmlformats.org/officeDocument/2006/relationships/hyperlink" Target="https://chatgpt.com/" TargetMode="External"/><Relationship Id="rId2" Type="http://schemas.openxmlformats.org/officeDocument/2006/relationships/hyperlink" Target="https://www.guru99.com/page-object-model-pom-page-factory-in-selenium-ultimate-guide.html" TargetMode="External"/><Relationship Id="rId1" Type="http://schemas.openxmlformats.org/officeDocument/2006/relationships/slideLayout" Target="../slideLayouts/slideLayout2.xml"/><Relationship Id="rId6" Type="http://schemas.openxmlformats.org/officeDocument/2006/relationships/hyperlink" Target="https://www.youtube.com/watch?app=desktop&amp;v=3hHL-BhBW4I" TargetMode="External"/><Relationship Id="rId5" Type="http://schemas.openxmlformats.org/officeDocument/2006/relationships/hyperlink" Target="https://www.softwaretestingmaterial.com/types-test-automation-frameworks/" TargetMode="External"/><Relationship Id="rId4" Type="http://schemas.openxmlformats.org/officeDocument/2006/relationships/hyperlink" Target="https://www.numpyninja.com/post/a-detailed-guide-on-how-to-do-file-upload-by-keyboard-mouse-actions-using-robot-clas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5C2C3F-C49F-BFB9-9815-1B92F5B3181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81000" contrast="-18000"/>
                    </a14:imgEffect>
                  </a14:imgLayer>
                </a14:imgProps>
              </a:ext>
              <a:ext uri="{28A0092B-C50C-407E-A947-70E740481C1C}">
                <a14:useLocalDpi xmlns:a14="http://schemas.microsoft.com/office/drawing/2010/main" val="0"/>
              </a:ext>
            </a:extLst>
          </a:blip>
          <a:stretch>
            <a:fillRect/>
          </a:stretch>
        </p:blipFill>
        <p:spPr>
          <a:xfrm>
            <a:off x="11358" y="248478"/>
            <a:ext cx="12192000" cy="6858000"/>
          </a:xfrm>
          <a:prstGeom prst="rect">
            <a:avLst/>
          </a:prstGeom>
        </p:spPr>
      </p:pic>
      <p:sp>
        <p:nvSpPr>
          <p:cNvPr id="4" name="Text Placeholder 3">
            <a:extLst>
              <a:ext uri="{FF2B5EF4-FFF2-40B4-BE49-F238E27FC236}">
                <a16:creationId xmlns:a16="http://schemas.microsoft.com/office/drawing/2014/main" id="{6EDA3946-3F3C-7B46-8D39-9BD8B3295DBD}"/>
              </a:ext>
            </a:extLst>
          </p:cNvPr>
          <p:cNvSpPr>
            <a:spLocks noGrp="1"/>
          </p:cNvSpPr>
          <p:nvPr>
            <p:ph type="body" sz="quarter" idx="10"/>
          </p:nvPr>
        </p:nvSpPr>
        <p:spPr>
          <a:xfrm>
            <a:off x="9151155" y="5663114"/>
            <a:ext cx="2408433" cy="418348"/>
          </a:xfrm>
        </p:spPr>
        <p:txBody>
          <a:bodyPr anchor="t"/>
          <a:lstStyle/>
          <a:p>
            <a:pPr algn="r">
              <a:lnSpc>
                <a:spcPct val="100000"/>
              </a:lnSpc>
            </a:pPr>
            <a:r>
              <a:rPr lang="en-US" sz="2000" dirty="0">
                <a:solidFill>
                  <a:schemeClr val="accent1"/>
                </a:solidFill>
              </a:rPr>
              <a:t>Company Overview</a:t>
            </a:r>
          </a:p>
        </p:txBody>
      </p:sp>
      <p:sp>
        <p:nvSpPr>
          <p:cNvPr id="2" name="TextBox 1">
            <a:extLst>
              <a:ext uri="{FF2B5EF4-FFF2-40B4-BE49-F238E27FC236}">
                <a16:creationId xmlns:a16="http://schemas.microsoft.com/office/drawing/2014/main" id="{B47FBDAB-49B5-002D-19ED-D5620975FA54}"/>
              </a:ext>
            </a:extLst>
          </p:cNvPr>
          <p:cNvSpPr txBox="1"/>
          <p:nvPr/>
        </p:nvSpPr>
        <p:spPr>
          <a:xfrm>
            <a:off x="8052088" y="5063470"/>
            <a:ext cx="3567290" cy="634845"/>
          </a:xfrm>
          <a:prstGeom prst="rect">
            <a:avLst/>
          </a:prstGeom>
          <a:noFill/>
          <a:ln>
            <a:noFill/>
          </a:ln>
        </p:spPr>
        <p:txBody>
          <a:bodyPr wrap="square" lIns="36000" tIns="36000" rIns="36000" bIns="36000" rtlCol="0" anchor="ctr">
            <a:spAutoFit/>
          </a:bodyPr>
          <a:lstStyle/>
          <a:p>
            <a:pPr algn="r">
              <a:lnSpc>
                <a:spcPct val="110000"/>
              </a:lnSpc>
              <a:spcBef>
                <a:spcPts val="200"/>
              </a:spcBef>
              <a:spcAft>
                <a:spcPts val="200"/>
              </a:spcAft>
            </a:pPr>
            <a:r>
              <a:rPr lang="en-RS" sz="3600" dirty="0">
                <a:solidFill>
                  <a:schemeClr val="bg1"/>
                </a:solidFill>
              </a:rPr>
              <a:t>Orion Innovation</a:t>
            </a:r>
          </a:p>
        </p:txBody>
      </p:sp>
      <p:sp>
        <p:nvSpPr>
          <p:cNvPr id="8" name="Parallelogram 7">
            <a:extLst>
              <a:ext uri="{FF2B5EF4-FFF2-40B4-BE49-F238E27FC236}">
                <a16:creationId xmlns:a16="http://schemas.microsoft.com/office/drawing/2014/main" id="{379FBB89-536F-BB70-2BA6-A37DD0EB6DF2}"/>
              </a:ext>
            </a:extLst>
          </p:cNvPr>
          <p:cNvSpPr/>
          <p:nvPr/>
        </p:nvSpPr>
        <p:spPr>
          <a:xfrm>
            <a:off x="2380575" y="923232"/>
            <a:ext cx="3128974" cy="4999833"/>
          </a:xfrm>
          <a:prstGeom prst="parallelogram">
            <a:avLst>
              <a:gd name="adj" fmla="val 54440"/>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lock Arc 8">
            <a:extLst>
              <a:ext uri="{FF2B5EF4-FFF2-40B4-BE49-F238E27FC236}">
                <a16:creationId xmlns:a16="http://schemas.microsoft.com/office/drawing/2014/main" id="{8085AD5E-F5A9-93BE-5AA8-FBEBB2426839}"/>
              </a:ext>
            </a:extLst>
          </p:cNvPr>
          <p:cNvSpPr/>
          <p:nvPr/>
        </p:nvSpPr>
        <p:spPr>
          <a:xfrm rot="5400000">
            <a:off x="-2482375" y="958361"/>
            <a:ext cx="4964750" cy="4941280"/>
          </a:xfrm>
          <a:prstGeom prst="blockArc">
            <a:avLst>
              <a:gd name="adj1" fmla="val 10770151"/>
              <a:gd name="adj2" fmla="val 0"/>
              <a:gd name="adj3" fmla="val 25000"/>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lIns="36000" tIns="18000" rIns="36000" bIns="18000" rtlCol="0" anchor="ctr"/>
          <a:lstStyle/>
          <a:p>
            <a:pPr algn="ctr"/>
            <a:endParaRPr lang="en-RS" sz="1400">
              <a:solidFill>
                <a:schemeClr val="tx1"/>
              </a:solidFill>
            </a:endParaRPr>
          </a:p>
        </p:txBody>
      </p:sp>
      <p:sp>
        <p:nvSpPr>
          <p:cNvPr id="3" name="TextBox 2">
            <a:extLst>
              <a:ext uri="{FF2B5EF4-FFF2-40B4-BE49-F238E27FC236}">
                <a16:creationId xmlns:a16="http://schemas.microsoft.com/office/drawing/2014/main" id="{D054CAF9-ECF5-E4C3-DF4E-DA5BE65C5B4B}"/>
              </a:ext>
            </a:extLst>
          </p:cNvPr>
          <p:cNvSpPr txBox="1"/>
          <p:nvPr/>
        </p:nvSpPr>
        <p:spPr>
          <a:xfrm>
            <a:off x="6095999" y="1159685"/>
            <a:ext cx="5122607" cy="954107"/>
          </a:xfrm>
          <a:prstGeom prst="rect">
            <a:avLst/>
          </a:prstGeom>
          <a:noFill/>
        </p:spPr>
        <p:txBody>
          <a:bodyPr wrap="square" rtlCol="0">
            <a:spAutoFit/>
          </a:bodyPr>
          <a:lstStyle/>
          <a:p>
            <a:pPr algn="ctr"/>
            <a:r>
              <a:rPr lang="en-US" sz="2800" dirty="0">
                <a:solidFill>
                  <a:schemeClr val="bg1"/>
                </a:solidFill>
                <a:latin typeface="Arial" panose="020B0604020202020204" pitchFamily="34" charset="0"/>
                <a:cs typeface="Arial" panose="020B0604020202020204" pitchFamily="34" charset="0"/>
              </a:rPr>
              <a:t>Introduction to Frameworks </a:t>
            </a:r>
            <a:r>
              <a:rPr lang="tr-TR" sz="2800" dirty="0">
                <a:solidFill>
                  <a:schemeClr val="bg1"/>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17</a:t>
            </a:r>
            <a:endParaRPr lang="tr-TR"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4536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E9E1-000B-F74F-61C4-D099DBCA6140}"/>
              </a:ext>
            </a:extLst>
          </p:cNvPr>
          <p:cNvSpPr>
            <a:spLocks noGrp="1"/>
          </p:cNvSpPr>
          <p:nvPr>
            <p:ph type="title"/>
          </p:nvPr>
        </p:nvSpPr>
        <p:spPr/>
        <p:txBody>
          <a:bodyPr>
            <a:normAutofit/>
          </a:bodyPr>
          <a:lstStyle/>
          <a:p>
            <a:r>
              <a:rPr lang="en-US" sz="4000" b="1" i="0" dirty="0">
                <a:effectLst/>
                <a:highlight>
                  <a:srgbClr val="FFFFFF"/>
                </a:highlight>
                <a:latin typeface="+mn-lt"/>
              </a:rPr>
              <a:t>2. Modular Testing  Framework</a:t>
            </a:r>
            <a:br>
              <a:rPr lang="en-US" sz="2800" b="1" i="0" dirty="0">
                <a:effectLst/>
                <a:highlight>
                  <a:srgbClr val="FFFFFF"/>
                </a:highlight>
                <a:latin typeface="+mn-lt"/>
              </a:rPr>
            </a:br>
            <a:r>
              <a:rPr lang="en-US" sz="2800" i="0" dirty="0">
                <a:effectLst/>
                <a:highlight>
                  <a:srgbClr val="FFFFFF"/>
                </a:highlight>
                <a:latin typeface="+mn-lt"/>
              </a:rPr>
              <a:t>Also known as modularity framework or module-based framework.</a:t>
            </a:r>
            <a:endParaRPr lang="en-US" sz="2800" dirty="0">
              <a:latin typeface="+mn-lt"/>
            </a:endParaRPr>
          </a:p>
        </p:txBody>
      </p:sp>
      <p:sp>
        <p:nvSpPr>
          <p:cNvPr id="3" name="Content Placeholder 2">
            <a:extLst>
              <a:ext uri="{FF2B5EF4-FFF2-40B4-BE49-F238E27FC236}">
                <a16:creationId xmlns:a16="http://schemas.microsoft.com/office/drawing/2014/main" id="{A955D106-B6B9-B6F8-9165-B59BCFD82942}"/>
              </a:ext>
            </a:extLst>
          </p:cNvPr>
          <p:cNvSpPr>
            <a:spLocks noGrp="1"/>
          </p:cNvSpPr>
          <p:nvPr>
            <p:ph idx="1"/>
          </p:nvPr>
        </p:nvSpPr>
        <p:spPr/>
        <p:txBody>
          <a:bodyPr>
            <a:normAutofit fontScale="77500" lnSpcReduction="20000"/>
          </a:bodyPr>
          <a:lstStyle/>
          <a:p>
            <a:pPr marL="0" indent="0">
              <a:buNone/>
            </a:pPr>
            <a:r>
              <a:rPr lang="en-US" b="1" dirty="0"/>
              <a:t>Concept</a:t>
            </a:r>
          </a:p>
          <a:p>
            <a:r>
              <a:rPr lang="en-US" dirty="0"/>
              <a:t>Break down the application under test into smaller, independent modules.</a:t>
            </a:r>
          </a:p>
          <a:p>
            <a:r>
              <a:rPr lang="en-US" dirty="0"/>
              <a:t>Create test scripts for each module individually.</a:t>
            </a:r>
          </a:p>
          <a:p>
            <a:pPr marL="0" indent="0">
              <a:buNone/>
            </a:pPr>
            <a:r>
              <a:rPr lang="en-US" b="1" dirty="0"/>
              <a:t>Implementation</a:t>
            </a:r>
          </a:p>
          <a:p>
            <a:r>
              <a:rPr lang="en-US" dirty="0"/>
              <a:t>Divide the application into multiple modules.</a:t>
            </a:r>
          </a:p>
          <a:p>
            <a:r>
              <a:rPr lang="en-US" dirty="0"/>
              <a:t>Write individual test scripts for each </a:t>
            </a:r>
            <a:r>
              <a:rPr lang="en-US" dirty="0" err="1"/>
              <a:t>module.Combine</a:t>
            </a:r>
            <a:r>
              <a:rPr lang="en-US" dirty="0"/>
              <a:t> individual scripts into larger test scripts using a master script.</a:t>
            </a:r>
          </a:p>
          <a:p>
            <a:r>
              <a:rPr lang="en-US" dirty="0"/>
              <a:t>Master script invokes individual modules for end-to-end test scenarios.</a:t>
            </a:r>
          </a:p>
          <a:p>
            <a:pPr marL="0" indent="0">
              <a:buNone/>
            </a:pPr>
            <a:r>
              <a:rPr lang="en-US" b="1" dirty="0"/>
              <a:t>Purpose</a:t>
            </a:r>
          </a:p>
          <a:p>
            <a:r>
              <a:rPr lang="en-US" dirty="0"/>
              <a:t>Build an abstraction layer to protect the master script from changes in individual tests.</a:t>
            </a:r>
          </a:p>
          <a:p>
            <a:pPr marL="0" indent="0">
              <a:buNone/>
            </a:pPr>
            <a:r>
              <a:rPr lang="en-US" b="1" dirty="0"/>
              <a:t>Features</a:t>
            </a:r>
          </a:p>
          <a:p>
            <a:r>
              <a:rPr lang="en-US" dirty="0"/>
              <a:t>Function libraries are created for reusable code. </a:t>
            </a:r>
          </a:p>
        </p:txBody>
      </p:sp>
      <p:sp>
        <p:nvSpPr>
          <p:cNvPr id="4" name="Slide Number Placeholder 3">
            <a:extLst>
              <a:ext uri="{FF2B5EF4-FFF2-40B4-BE49-F238E27FC236}">
                <a16:creationId xmlns:a16="http://schemas.microsoft.com/office/drawing/2014/main" id="{6D2F588F-CCBD-B58A-CEC4-8F432F33753A}"/>
              </a:ext>
            </a:extLst>
          </p:cNvPr>
          <p:cNvSpPr>
            <a:spLocks noGrp="1"/>
          </p:cNvSpPr>
          <p:nvPr>
            <p:ph type="sldNum" sz="quarter" idx="12"/>
          </p:nvPr>
        </p:nvSpPr>
        <p:spPr/>
        <p:txBody>
          <a:bodyPr/>
          <a:lstStyle/>
          <a:p>
            <a:fld id="{0F08656D-C7CD-4D31-A4D6-2D8C3257E4AB}" type="slidenum">
              <a:rPr lang="tr-TR" smtClean="0"/>
              <a:t>10</a:t>
            </a:fld>
            <a:endParaRPr lang="tr-TR"/>
          </a:p>
        </p:txBody>
      </p:sp>
      <p:sp>
        <p:nvSpPr>
          <p:cNvPr id="5" name="TextBox 4">
            <a:extLst>
              <a:ext uri="{FF2B5EF4-FFF2-40B4-BE49-F238E27FC236}">
                <a16:creationId xmlns:a16="http://schemas.microsoft.com/office/drawing/2014/main" id="{3EC5E805-6362-77CC-E837-6BA954504C8F}"/>
              </a:ext>
            </a:extLst>
          </p:cNvPr>
          <p:cNvSpPr txBox="1"/>
          <p:nvPr/>
        </p:nvSpPr>
        <p:spPr>
          <a:xfrm>
            <a:off x="3048000" y="6110129"/>
            <a:ext cx="60960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prstClr val="black"/>
                </a:solidFill>
                <a:effectLst/>
                <a:uLnTx/>
                <a:uFillTx/>
                <a:latin typeface="Calibri" panose="020F0502020204030204"/>
                <a:ea typeface="Calibri"/>
                <a:cs typeface="Calibri"/>
              </a:rPr>
              <a:t>Source:</a:t>
            </a:r>
            <a:r>
              <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rPr>
              <a:t>  [3] Modular Testing Framework</a:t>
            </a:r>
          </a:p>
        </p:txBody>
      </p:sp>
    </p:spTree>
    <p:extLst>
      <p:ext uri="{BB962C8B-B14F-4D97-AF65-F5344CB8AC3E}">
        <p14:creationId xmlns:p14="http://schemas.microsoft.com/office/powerpoint/2010/main" val="3577364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A44D-A6DD-F80F-024D-F73ED0E34C18}"/>
              </a:ext>
            </a:extLst>
          </p:cNvPr>
          <p:cNvSpPr>
            <a:spLocks noGrp="1"/>
          </p:cNvSpPr>
          <p:nvPr>
            <p:ph type="title"/>
          </p:nvPr>
        </p:nvSpPr>
        <p:spPr/>
        <p:txBody>
          <a:bodyPr>
            <a:normAutofit/>
          </a:bodyPr>
          <a:lstStyle/>
          <a:p>
            <a:r>
              <a:rPr lang="en-US" sz="4000" b="1" i="0" dirty="0">
                <a:effectLst/>
                <a:highlight>
                  <a:srgbClr val="FFFFFF"/>
                </a:highlight>
                <a:latin typeface="+mn-lt"/>
              </a:rPr>
              <a:t>2. Modular Testing  Framework</a:t>
            </a:r>
            <a:endParaRPr lang="en-US" sz="4000" dirty="0">
              <a:latin typeface="+mn-lt"/>
            </a:endParaRPr>
          </a:p>
        </p:txBody>
      </p:sp>
      <p:sp>
        <p:nvSpPr>
          <p:cNvPr id="3" name="Content Placeholder 2">
            <a:extLst>
              <a:ext uri="{FF2B5EF4-FFF2-40B4-BE49-F238E27FC236}">
                <a16:creationId xmlns:a16="http://schemas.microsoft.com/office/drawing/2014/main" id="{343F4CC3-DC2D-E598-476A-2BEA1FC4583D}"/>
              </a:ext>
            </a:extLst>
          </p:cNvPr>
          <p:cNvSpPr>
            <a:spLocks noGrp="1"/>
          </p:cNvSpPr>
          <p:nvPr>
            <p:ph idx="1"/>
          </p:nvPr>
        </p:nvSpPr>
        <p:spPr/>
        <p:txBody>
          <a:bodyPr>
            <a:normAutofit fontScale="92500" lnSpcReduction="20000"/>
          </a:bodyPr>
          <a:lstStyle/>
          <a:p>
            <a:pPr marL="0" indent="0" algn="l">
              <a:buNone/>
            </a:pPr>
            <a:r>
              <a:rPr lang="en-US" sz="3000" b="1" i="0" dirty="0">
                <a:effectLst/>
                <a:highlight>
                  <a:srgbClr val="FFFFFF"/>
                </a:highlight>
              </a:rPr>
              <a:t>Advantages</a:t>
            </a:r>
            <a:endParaRPr lang="en-US" sz="3000" b="0" i="0" dirty="0">
              <a:effectLst/>
              <a:highlight>
                <a:srgbClr val="FFFFFF"/>
              </a:highlight>
            </a:endParaRPr>
          </a:p>
          <a:p>
            <a:pPr algn="l">
              <a:buFont typeface="Arial" panose="020B0604020202020204" pitchFamily="34" charset="0"/>
              <a:buChar char="•"/>
            </a:pPr>
            <a:r>
              <a:rPr lang="en-US" sz="3000" b="0" i="0" dirty="0">
                <a:effectLst/>
                <a:highlight>
                  <a:srgbClr val="FFFFFF"/>
                </a:highlight>
                <a:latin typeface="+mj-lt"/>
              </a:rPr>
              <a:t>Better scalability and easier to maintain due to breaking down the complete application into different modules</a:t>
            </a:r>
          </a:p>
          <a:p>
            <a:pPr algn="l">
              <a:buFont typeface="Arial" panose="020B0604020202020204" pitchFamily="34" charset="0"/>
              <a:buChar char="•"/>
            </a:pPr>
            <a:r>
              <a:rPr lang="en-US" sz="3000" b="0" i="0" dirty="0">
                <a:effectLst/>
                <a:highlight>
                  <a:srgbClr val="FFFFFF"/>
                </a:highlight>
                <a:latin typeface="+mj-lt"/>
              </a:rPr>
              <a:t>Can write test scripts independently</a:t>
            </a:r>
          </a:p>
          <a:p>
            <a:pPr algn="l">
              <a:buFont typeface="Arial" panose="020B0604020202020204" pitchFamily="34" charset="0"/>
              <a:buChar char="•"/>
            </a:pPr>
            <a:r>
              <a:rPr lang="en-US" sz="3000" b="0" i="0" dirty="0">
                <a:effectLst/>
                <a:highlight>
                  <a:srgbClr val="FFFFFF"/>
                </a:highlight>
                <a:latin typeface="+mj-lt"/>
              </a:rPr>
              <a:t>Changes in one module bring no or low impact on the other modules</a:t>
            </a:r>
          </a:p>
          <a:p>
            <a:pPr marL="0" indent="0" algn="l">
              <a:buNone/>
            </a:pPr>
            <a:r>
              <a:rPr lang="en-US" sz="3000" b="1" i="0" dirty="0">
                <a:effectLst/>
                <a:highlight>
                  <a:srgbClr val="FFFFFF"/>
                </a:highlight>
              </a:rPr>
              <a:t>Disadvantages</a:t>
            </a:r>
          </a:p>
          <a:p>
            <a:pPr algn="l">
              <a:buFont typeface="Arial" panose="020B0604020202020204" pitchFamily="34" charset="0"/>
              <a:buChar char="•"/>
            </a:pPr>
            <a:r>
              <a:rPr lang="en-US" sz="3000" b="0" i="0" dirty="0">
                <a:effectLst/>
                <a:highlight>
                  <a:srgbClr val="FFFFFF"/>
                </a:highlight>
                <a:latin typeface="+mj-lt"/>
              </a:rPr>
              <a:t>Takes more time to analyze the test cases and to identify reusable flows</a:t>
            </a:r>
          </a:p>
          <a:p>
            <a:pPr algn="l">
              <a:buFont typeface="Arial" panose="020B0604020202020204" pitchFamily="34" charset="0"/>
              <a:buChar char="•"/>
            </a:pPr>
            <a:r>
              <a:rPr lang="en-US" sz="3000" b="0" i="0" dirty="0">
                <a:effectLst/>
                <a:highlight>
                  <a:srgbClr val="FFFFFF"/>
                </a:highlight>
                <a:latin typeface="+mj-lt"/>
              </a:rPr>
              <a:t>Due to hardcoded data in the test scripts, it’s not possible to sue multiple data sets.</a:t>
            </a:r>
          </a:p>
          <a:p>
            <a:pPr algn="l">
              <a:buFont typeface="Arial" panose="020B0604020202020204" pitchFamily="34" charset="0"/>
              <a:buChar char="•"/>
            </a:pPr>
            <a:r>
              <a:rPr lang="en-US" sz="3000" b="0" i="0" dirty="0">
                <a:effectLst/>
                <a:highlight>
                  <a:srgbClr val="FFFFFF"/>
                </a:highlight>
                <a:latin typeface="+mj-lt"/>
              </a:rPr>
              <a:t>Requires coding skills to set up the framework</a:t>
            </a:r>
          </a:p>
          <a:p>
            <a:endParaRPr lang="en-US" dirty="0"/>
          </a:p>
        </p:txBody>
      </p:sp>
      <p:sp>
        <p:nvSpPr>
          <p:cNvPr id="4" name="Slide Number Placeholder 3">
            <a:extLst>
              <a:ext uri="{FF2B5EF4-FFF2-40B4-BE49-F238E27FC236}">
                <a16:creationId xmlns:a16="http://schemas.microsoft.com/office/drawing/2014/main" id="{868F6294-1E90-8BB7-1F4B-B575324749AA}"/>
              </a:ext>
            </a:extLst>
          </p:cNvPr>
          <p:cNvSpPr>
            <a:spLocks noGrp="1"/>
          </p:cNvSpPr>
          <p:nvPr>
            <p:ph type="sldNum" sz="quarter" idx="12"/>
          </p:nvPr>
        </p:nvSpPr>
        <p:spPr/>
        <p:txBody>
          <a:bodyPr/>
          <a:lstStyle/>
          <a:p>
            <a:fld id="{0F08656D-C7CD-4D31-A4D6-2D8C3257E4AB}" type="slidenum">
              <a:rPr lang="tr-TR" smtClean="0"/>
              <a:t>11</a:t>
            </a:fld>
            <a:endParaRPr lang="tr-TR"/>
          </a:p>
        </p:txBody>
      </p:sp>
      <p:sp>
        <p:nvSpPr>
          <p:cNvPr id="5" name="TextBox 4">
            <a:extLst>
              <a:ext uri="{FF2B5EF4-FFF2-40B4-BE49-F238E27FC236}">
                <a16:creationId xmlns:a16="http://schemas.microsoft.com/office/drawing/2014/main" id="{52D32ED4-507A-BB8A-A113-A866C93AF4B2}"/>
              </a:ext>
            </a:extLst>
          </p:cNvPr>
          <p:cNvSpPr txBox="1"/>
          <p:nvPr/>
        </p:nvSpPr>
        <p:spPr>
          <a:xfrm>
            <a:off x="3044506" y="6110129"/>
            <a:ext cx="60960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prstClr val="black"/>
                </a:solidFill>
                <a:effectLst/>
                <a:uLnTx/>
                <a:uFillTx/>
                <a:latin typeface="Calibri" panose="020F0502020204030204"/>
                <a:ea typeface="Calibri"/>
                <a:cs typeface="Calibri"/>
              </a:rPr>
              <a:t>Source:</a:t>
            </a:r>
            <a:r>
              <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rPr>
              <a:t>  [3] Modular Testing Framework</a:t>
            </a:r>
          </a:p>
        </p:txBody>
      </p:sp>
    </p:spTree>
    <p:extLst>
      <p:ext uri="{BB962C8B-B14F-4D97-AF65-F5344CB8AC3E}">
        <p14:creationId xmlns:p14="http://schemas.microsoft.com/office/powerpoint/2010/main" val="224702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9F32-2C00-BF86-205B-0ED8EE7D451C}"/>
              </a:ext>
            </a:extLst>
          </p:cNvPr>
          <p:cNvSpPr>
            <a:spLocks noGrp="1"/>
          </p:cNvSpPr>
          <p:nvPr>
            <p:ph type="title"/>
          </p:nvPr>
        </p:nvSpPr>
        <p:spPr/>
        <p:txBody>
          <a:bodyPr>
            <a:normAutofit/>
          </a:bodyPr>
          <a:lstStyle/>
          <a:p>
            <a:r>
              <a:rPr lang="en-US" sz="4000" b="1" i="0" dirty="0">
                <a:effectLst/>
                <a:highlight>
                  <a:srgbClr val="FFFFFF"/>
                </a:highlight>
                <a:latin typeface="+mn-lt"/>
              </a:rPr>
              <a:t>3. </a:t>
            </a:r>
            <a:r>
              <a:rPr lang="en-US" sz="4000" b="1" dirty="0">
                <a:latin typeface="+mn-lt"/>
              </a:rPr>
              <a:t>Data Driven Framework</a:t>
            </a:r>
          </a:p>
        </p:txBody>
      </p:sp>
      <p:sp>
        <p:nvSpPr>
          <p:cNvPr id="4" name="Slide Number Placeholder 3">
            <a:extLst>
              <a:ext uri="{FF2B5EF4-FFF2-40B4-BE49-F238E27FC236}">
                <a16:creationId xmlns:a16="http://schemas.microsoft.com/office/drawing/2014/main" id="{054141F8-1CCE-5BD6-32D7-24DE97DAC75E}"/>
              </a:ext>
            </a:extLst>
          </p:cNvPr>
          <p:cNvSpPr>
            <a:spLocks noGrp="1"/>
          </p:cNvSpPr>
          <p:nvPr>
            <p:ph type="sldNum" sz="quarter" idx="12"/>
          </p:nvPr>
        </p:nvSpPr>
        <p:spPr/>
        <p:txBody>
          <a:bodyPr/>
          <a:lstStyle/>
          <a:p>
            <a:fld id="{0F08656D-C7CD-4D31-A4D6-2D8C3257E4AB}" type="slidenum">
              <a:rPr lang="tr-TR" smtClean="0"/>
              <a:t>12</a:t>
            </a:fld>
            <a:endParaRPr lang="tr-TR"/>
          </a:p>
        </p:txBody>
      </p:sp>
      <p:sp>
        <p:nvSpPr>
          <p:cNvPr id="5" name="Rectangle 1">
            <a:extLst>
              <a:ext uri="{FF2B5EF4-FFF2-40B4-BE49-F238E27FC236}">
                <a16:creationId xmlns:a16="http://schemas.microsoft.com/office/drawing/2014/main" id="{A7800BF0-DB14-87A6-2B29-8C19AD2BBCA9}"/>
              </a:ext>
            </a:extLst>
          </p:cNvPr>
          <p:cNvSpPr>
            <a:spLocks noGrp="1" noChangeArrowheads="1"/>
          </p:cNvSpPr>
          <p:nvPr>
            <p:ph idx="1"/>
          </p:nvPr>
        </p:nvSpPr>
        <p:spPr bwMode="auto">
          <a:xfrm>
            <a:off x="838200" y="1492916"/>
            <a:ext cx="1072216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Concept: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Separates test script logic from test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Allows test scripts to run with different sets of test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Implementation: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Test data is stored in external files or resources (e.g., MS Excel, MS Access, SQL Database, XML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Test scripts connect to these external resources to retrieve test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Advantages: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Enables test scripts to work with various data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Reduces the number of test scripts compared to module-based frameworks.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Provides more test coverage with reusable tests.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Offers flexibility in test execution by changing only the input test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Reliable as tests are not impacted by changes in test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Disadvantages: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Requires programming knowledge to develop test scripts.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Preparing and managing test data can be time-consuming.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8982AF75-DD33-6D25-73AF-962EC50DCC9D}"/>
              </a:ext>
            </a:extLst>
          </p:cNvPr>
          <p:cNvSpPr txBox="1"/>
          <p:nvPr/>
        </p:nvSpPr>
        <p:spPr>
          <a:xfrm>
            <a:off x="3048000" y="6233239"/>
            <a:ext cx="60960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prstClr val="black"/>
                </a:solidFill>
                <a:effectLst/>
                <a:uLnTx/>
                <a:uFillTx/>
                <a:latin typeface="Calibri" panose="020F0502020204030204"/>
                <a:ea typeface="Calibri"/>
                <a:cs typeface="Calibri"/>
              </a:rPr>
              <a:t>Source:</a:t>
            </a:r>
            <a:r>
              <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rPr>
              <a:t>  [3] Data Driven Framework</a:t>
            </a:r>
          </a:p>
        </p:txBody>
      </p:sp>
    </p:spTree>
    <p:extLst>
      <p:ext uri="{BB962C8B-B14F-4D97-AF65-F5344CB8AC3E}">
        <p14:creationId xmlns:p14="http://schemas.microsoft.com/office/powerpoint/2010/main" val="214905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AD9B-57A4-8C0C-6E5D-613C554CEA49}"/>
              </a:ext>
            </a:extLst>
          </p:cNvPr>
          <p:cNvSpPr>
            <a:spLocks noGrp="1"/>
          </p:cNvSpPr>
          <p:nvPr>
            <p:ph type="title"/>
          </p:nvPr>
        </p:nvSpPr>
        <p:spPr>
          <a:xfrm>
            <a:off x="838200" y="703381"/>
            <a:ext cx="10515600" cy="1325563"/>
          </a:xfrm>
        </p:spPr>
        <p:txBody>
          <a:bodyPr>
            <a:normAutofit fontScale="90000"/>
          </a:bodyPr>
          <a:lstStyle/>
          <a:p>
            <a:pPr algn="l"/>
            <a:r>
              <a:rPr lang="en-US" sz="4400" b="1" i="0" dirty="0">
                <a:effectLst/>
                <a:highlight>
                  <a:srgbClr val="FFFFFF"/>
                </a:highlight>
                <a:latin typeface="+mn-lt"/>
              </a:rPr>
              <a:t>4. </a:t>
            </a:r>
            <a:r>
              <a:rPr lang="en-US" b="1" dirty="0">
                <a:latin typeface="+mn-lt"/>
              </a:rPr>
              <a:t>Keyword Driven Testing Framework</a:t>
            </a:r>
            <a:br>
              <a:rPr lang="en-US" b="1" dirty="0">
                <a:latin typeface="+mn-lt"/>
              </a:rPr>
            </a:br>
            <a:r>
              <a:rPr lang="en-US" sz="1800" b="0" i="0" dirty="0">
                <a:solidFill>
                  <a:srgbClr val="2D3748"/>
                </a:solidFill>
                <a:effectLst/>
                <a:highlight>
                  <a:srgbClr val="FFFFFF"/>
                </a:highlight>
                <a:latin typeface="+mn-lt"/>
              </a:rPr>
              <a:t>It is also known as table-driven testing or action word-based testing</a:t>
            </a:r>
            <a:r>
              <a:rPr lang="en-US" sz="1800" i="1" dirty="0">
                <a:solidFill>
                  <a:srgbClr val="2D3748"/>
                </a:solidFill>
                <a:highlight>
                  <a:srgbClr val="FFFFFF"/>
                </a:highlight>
                <a:latin typeface="+mn-lt"/>
              </a:rPr>
              <a:t>.</a:t>
            </a:r>
            <a:br>
              <a:rPr lang="en-US" sz="1600" dirty="0"/>
            </a:br>
            <a:br>
              <a:rPr lang="en-US" sz="4000" dirty="0"/>
            </a:br>
            <a:endParaRPr lang="en-US" sz="4000" dirty="0"/>
          </a:p>
        </p:txBody>
      </p:sp>
      <p:sp>
        <p:nvSpPr>
          <p:cNvPr id="4" name="Slide Number Placeholder 3">
            <a:extLst>
              <a:ext uri="{FF2B5EF4-FFF2-40B4-BE49-F238E27FC236}">
                <a16:creationId xmlns:a16="http://schemas.microsoft.com/office/drawing/2014/main" id="{6974F9FB-3C42-0EBF-3628-DF97389BD744}"/>
              </a:ext>
            </a:extLst>
          </p:cNvPr>
          <p:cNvSpPr>
            <a:spLocks noGrp="1"/>
          </p:cNvSpPr>
          <p:nvPr>
            <p:ph type="sldNum" sz="quarter" idx="12"/>
          </p:nvPr>
        </p:nvSpPr>
        <p:spPr/>
        <p:txBody>
          <a:bodyPr/>
          <a:lstStyle/>
          <a:p>
            <a:fld id="{0F08656D-C7CD-4D31-A4D6-2D8C3257E4AB}" type="slidenum">
              <a:rPr lang="tr-TR" smtClean="0"/>
              <a:t>13</a:t>
            </a:fld>
            <a:endParaRPr lang="tr-TR"/>
          </a:p>
        </p:txBody>
      </p:sp>
      <p:sp>
        <p:nvSpPr>
          <p:cNvPr id="5" name="Rectangle 1">
            <a:extLst>
              <a:ext uri="{FF2B5EF4-FFF2-40B4-BE49-F238E27FC236}">
                <a16:creationId xmlns:a16="http://schemas.microsoft.com/office/drawing/2014/main" id="{E624991E-63EE-8121-94C1-85D54360E87E}"/>
              </a:ext>
            </a:extLst>
          </p:cNvPr>
          <p:cNvSpPr>
            <a:spLocks noGrp="1" noChangeArrowheads="1"/>
          </p:cNvSpPr>
          <p:nvPr>
            <p:ph idx="1"/>
          </p:nvPr>
        </p:nvSpPr>
        <p:spPr bwMode="auto">
          <a:xfrm>
            <a:off x="838200" y="1366163"/>
            <a:ext cx="981871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Concept: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a table format to define keywords or action words for each function or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Executes automation test scripts based on keywords specified in an Excel sheet.</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Arial" panose="020B0604020202020204" pitchFamily="34" charset="0"/>
              </a:rPr>
              <a:t>I</a:t>
            </a:r>
            <a:r>
              <a:rPr kumimoji="0" lang="en-US" altLang="en-US" sz="1800" b="1" i="0" u="none" strike="noStrike" cap="none" normalizeH="0" baseline="0" dirty="0">
                <a:ln>
                  <a:noFill/>
                </a:ln>
                <a:solidFill>
                  <a:schemeClr val="tx1"/>
                </a:solidFill>
                <a:effectLst/>
                <a:latin typeface="Arial" panose="020B0604020202020204" pitchFamily="34" charset="0"/>
              </a:rPr>
              <a:t>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Testers develop scripts using keywords.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Main class contains logic to read keywords and call the required actions from the Excel sheet.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Similar to data-driven testing but focuses on actions rather than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Advantages: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Testers with minimal programming knowledge can write test scripts.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Promotes code reusability by pointing different scripts to the same keywords.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Test scripts remain unchanged even if the application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Tests can be designed before the application is fully developed.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Test scripts work independently of the application under test with minimal modifications.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Not dependent on specific test tools.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Disadvantages: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Takes more time to design the framework.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Initial setup cost is high.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Requires employees with good test automation skills for implementation.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E00C72FC-70A4-6264-5CB5-591B75E6C8E5}"/>
              </a:ext>
            </a:extLst>
          </p:cNvPr>
          <p:cNvSpPr txBox="1"/>
          <p:nvPr/>
        </p:nvSpPr>
        <p:spPr>
          <a:xfrm>
            <a:off x="3048000" y="6475254"/>
            <a:ext cx="60960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prstClr val="black"/>
                </a:solidFill>
                <a:effectLst/>
                <a:uLnTx/>
                <a:uFillTx/>
                <a:latin typeface="Calibri" panose="020F0502020204030204"/>
                <a:ea typeface="Calibri"/>
                <a:cs typeface="Calibri"/>
              </a:rPr>
              <a:t>Source:</a:t>
            </a:r>
            <a:r>
              <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rPr>
              <a:t>  [3] Keyword Driven Testing Framework</a:t>
            </a:r>
          </a:p>
        </p:txBody>
      </p:sp>
    </p:spTree>
    <p:extLst>
      <p:ext uri="{BB962C8B-B14F-4D97-AF65-F5344CB8AC3E}">
        <p14:creationId xmlns:p14="http://schemas.microsoft.com/office/powerpoint/2010/main" val="976472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D9C1-0FF3-D8B3-25CC-AECD5D19FEE0}"/>
              </a:ext>
            </a:extLst>
          </p:cNvPr>
          <p:cNvSpPr>
            <a:spLocks noGrp="1"/>
          </p:cNvSpPr>
          <p:nvPr>
            <p:ph type="title"/>
          </p:nvPr>
        </p:nvSpPr>
        <p:spPr/>
        <p:txBody>
          <a:bodyPr>
            <a:normAutofit/>
          </a:bodyPr>
          <a:lstStyle/>
          <a:p>
            <a:r>
              <a:rPr lang="en-US" sz="4000" b="1" i="0" dirty="0">
                <a:effectLst/>
                <a:highlight>
                  <a:srgbClr val="FFFFFF"/>
                </a:highlight>
                <a:latin typeface="+mn-lt"/>
              </a:rPr>
              <a:t>5. Hybrid Driven Testing Framework:</a:t>
            </a:r>
            <a:endParaRPr lang="en-US" sz="4000" dirty="0">
              <a:latin typeface="+mn-lt"/>
            </a:endParaRPr>
          </a:p>
        </p:txBody>
      </p:sp>
      <p:sp>
        <p:nvSpPr>
          <p:cNvPr id="3" name="Content Placeholder 2">
            <a:extLst>
              <a:ext uri="{FF2B5EF4-FFF2-40B4-BE49-F238E27FC236}">
                <a16:creationId xmlns:a16="http://schemas.microsoft.com/office/drawing/2014/main" id="{79CC9EC7-4239-374B-1051-BA2E491BF599}"/>
              </a:ext>
            </a:extLst>
          </p:cNvPr>
          <p:cNvSpPr>
            <a:spLocks noGrp="1"/>
          </p:cNvSpPr>
          <p:nvPr>
            <p:ph idx="1"/>
          </p:nvPr>
        </p:nvSpPr>
        <p:spPr>
          <a:xfrm>
            <a:off x="838200" y="2187574"/>
            <a:ext cx="10515600" cy="4351338"/>
          </a:xfrm>
        </p:spPr>
        <p:txBody>
          <a:bodyPr/>
          <a:lstStyle/>
          <a:p>
            <a:pPr algn="l"/>
            <a:r>
              <a:rPr lang="en-US" b="0" i="0" dirty="0">
                <a:solidFill>
                  <a:srgbClr val="2D3748"/>
                </a:solidFill>
                <a:effectLst/>
                <a:highlight>
                  <a:srgbClr val="FFFFFF"/>
                </a:highlight>
              </a:rPr>
              <a:t>Hybrid Test automation framework is the combination of two or more frameworks mentioned previously. </a:t>
            </a:r>
            <a:br>
              <a:rPr lang="en-US" dirty="0"/>
            </a:br>
            <a:endParaRPr lang="en-US" dirty="0"/>
          </a:p>
        </p:txBody>
      </p:sp>
      <p:sp>
        <p:nvSpPr>
          <p:cNvPr id="4" name="Slide Number Placeholder 3">
            <a:extLst>
              <a:ext uri="{FF2B5EF4-FFF2-40B4-BE49-F238E27FC236}">
                <a16:creationId xmlns:a16="http://schemas.microsoft.com/office/drawing/2014/main" id="{7E97F19A-3D07-F632-4D27-CE34E598C521}"/>
              </a:ext>
            </a:extLst>
          </p:cNvPr>
          <p:cNvSpPr>
            <a:spLocks noGrp="1"/>
          </p:cNvSpPr>
          <p:nvPr>
            <p:ph type="sldNum" sz="quarter" idx="12"/>
          </p:nvPr>
        </p:nvSpPr>
        <p:spPr/>
        <p:txBody>
          <a:bodyPr/>
          <a:lstStyle/>
          <a:p>
            <a:fld id="{0F08656D-C7CD-4D31-A4D6-2D8C3257E4AB}" type="slidenum">
              <a:rPr lang="tr-TR" smtClean="0"/>
              <a:t>14</a:t>
            </a:fld>
            <a:endParaRPr lang="tr-TR"/>
          </a:p>
        </p:txBody>
      </p:sp>
      <p:sp>
        <p:nvSpPr>
          <p:cNvPr id="7" name="TextBox 6">
            <a:extLst>
              <a:ext uri="{FF2B5EF4-FFF2-40B4-BE49-F238E27FC236}">
                <a16:creationId xmlns:a16="http://schemas.microsoft.com/office/drawing/2014/main" id="{A2823246-EFFE-C521-5B29-139550F578FD}"/>
              </a:ext>
            </a:extLst>
          </p:cNvPr>
          <p:cNvSpPr txBox="1"/>
          <p:nvPr/>
        </p:nvSpPr>
        <p:spPr>
          <a:xfrm>
            <a:off x="3048000" y="6475254"/>
            <a:ext cx="60960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prstClr val="black"/>
                </a:solidFill>
                <a:effectLst/>
                <a:uLnTx/>
                <a:uFillTx/>
                <a:latin typeface="Calibri" panose="020F0502020204030204"/>
                <a:ea typeface="Calibri"/>
                <a:cs typeface="Calibri"/>
              </a:rPr>
              <a:t>Source:</a:t>
            </a:r>
            <a:r>
              <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rPr>
              <a:t>  [3] Hybrid Driven Testing Framework</a:t>
            </a:r>
          </a:p>
        </p:txBody>
      </p:sp>
    </p:spTree>
    <p:extLst>
      <p:ext uri="{BB962C8B-B14F-4D97-AF65-F5344CB8AC3E}">
        <p14:creationId xmlns:p14="http://schemas.microsoft.com/office/powerpoint/2010/main" val="3588901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4FA2-93FC-BA1E-5059-79ECE9604783}"/>
              </a:ext>
            </a:extLst>
          </p:cNvPr>
          <p:cNvSpPr>
            <a:spLocks noGrp="1"/>
          </p:cNvSpPr>
          <p:nvPr>
            <p:ph type="title"/>
          </p:nvPr>
        </p:nvSpPr>
        <p:spPr>
          <a:xfrm>
            <a:off x="838200" y="365125"/>
            <a:ext cx="11134060" cy="1325563"/>
          </a:xfrm>
        </p:spPr>
        <p:txBody>
          <a:bodyPr>
            <a:normAutofit/>
          </a:bodyPr>
          <a:lstStyle/>
          <a:p>
            <a:r>
              <a:rPr lang="en-US" sz="4000" b="1" i="0" dirty="0">
                <a:effectLst/>
                <a:highlight>
                  <a:srgbClr val="FFFFFF"/>
                </a:highlight>
                <a:latin typeface="+mn-lt"/>
              </a:rPr>
              <a:t>6. </a:t>
            </a:r>
            <a:r>
              <a:rPr lang="en-US" sz="4000" b="1" dirty="0">
                <a:latin typeface="+mn-lt"/>
              </a:rPr>
              <a:t>Behavior Driven Development Testing Framework</a:t>
            </a:r>
          </a:p>
        </p:txBody>
      </p:sp>
      <p:sp>
        <p:nvSpPr>
          <p:cNvPr id="3" name="Content Placeholder 2">
            <a:extLst>
              <a:ext uri="{FF2B5EF4-FFF2-40B4-BE49-F238E27FC236}">
                <a16:creationId xmlns:a16="http://schemas.microsoft.com/office/drawing/2014/main" id="{3CA4A12F-552D-F863-B3D9-7EB0F7E762A4}"/>
              </a:ext>
            </a:extLst>
          </p:cNvPr>
          <p:cNvSpPr>
            <a:spLocks noGrp="1"/>
          </p:cNvSpPr>
          <p:nvPr>
            <p:ph idx="1"/>
          </p:nvPr>
        </p:nvSpPr>
        <p:spPr/>
        <p:txBody>
          <a:bodyPr>
            <a:normAutofit fontScale="92500"/>
          </a:bodyPr>
          <a:lstStyle/>
          <a:p>
            <a:pPr marL="0" indent="0">
              <a:buNone/>
            </a:pPr>
            <a:r>
              <a:rPr lang="en-US" b="1" dirty="0"/>
              <a:t>Purpose</a:t>
            </a:r>
          </a:p>
          <a:p>
            <a:r>
              <a:rPr lang="en-US" dirty="0"/>
              <a:t>Creates a platform for active participation from Business Analysts, Developers, Testers, etc.</a:t>
            </a:r>
          </a:p>
          <a:p>
            <a:r>
              <a:rPr lang="en-US" dirty="0"/>
              <a:t>Requires increased collaboration between Development and Test Teams.</a:t>
            </a:r>
          </a:p>
          <a:p>
            <a:r>
              <a:rPr lang="en-US" dirty="0"/>
              <a:t>Does not require users to know a programming language.</a:t>
            </a:r>
          </a:p>
          <a:p>
            <a:pPr marL="0" indent="0">
              <a:buNone/>
            </a:pPr>
            <a:r>
              <a:rPr lang="en-US" b="1" dirty="0"/>
              <a:t>Implementation</a:t>
            </a:r>
          </a:p>
          <a:p>
            <a:r>
              <a:rPr lang="en-US" dirty="0"/>
              <a:t>Uses non-technical, natural language to create test specifications.</a:t>
            </a:r>
          </a:p>
          <a:p>
            <a:pPr marL="0" indent="0">
              <a:buNone/>
            </a:pPr>
            <a:r>
              <a:rPr lang="en-US" b="1" dirty="0"/>
              <a:t>Tools</a:t>
            </a:r>
          </a:p>
          <a:p>
            <a:r>
              <a:rPr lang="en-US" dirty="0" err="1"/>
              <a:t>JBehave</a:t>
            </a:r>
            <a:r>
              <a:rPr lang="en-US" dirty="0"/>
              <a:t>, Cucumber, etc.</a:t>
            </a:r>
          </a:p>
        </p:txBody>
      </p:sp>
      <p:sp>
        <p:nvSpPr>
          <p:cNvPr id="4" name="Slide Number Placeholder 3">
            <a:extLst>
              <a:ext uri="{FF2B5EF4-FFF2-40B4-BE49-F238E27FC236}">
                <a16:creationId xmlns:a16="http://schemas.microsoft.com/office/drawing/2014/main" id="{FA9A5BE0-B934-CDE8-8870-A4C2E06EC6D6}"/>
              </a:ext>
            </a:extLst>
          </p:cNvPr>
          <p:cNvSpPr>
            <a:spLocks noGrp="1"/>
          </p:cNvSpPr>
          <p:nvPr>
            <p:ph type="sldNum" sz="quarter" idx="12"/>
          </p:nvPr>
        </p:nvSpPr>
        <p:spPr/>
        <p:txBody>
          <a:bodyPr/>
          <a:lstStyle/>
          <a:p>
            <a:fld id="{0F08656D-C7CD-4D31-A4D6-2D8C3257E4AB}" type="slidenum">
              <a:rPr lang="tr-TR" smtClean="0"/>
              <a:t>15</a:t>
            </a:fld>
            <a:endParaRPr lang="tr-TR"/>
          </a:p>
        </p:txBody>
      </p:sp>
      <p:sp>
        <p:nvSpPr>
          <p:cNvPr id="7" name="TextBox 6">
            <a:extLst>
              <a:ext uri="{FF2B5EF4-FFF2-40B4-BE49-F238E27FC236}">
                <a16:creationId xmlns:a16="http://schemas.microsoft.com/office/drawing/2014/main" id="{90967F55-5DAC-B3B8-0D04-6F1529E3ADED}"/>
              </a:ext>
            </a:extLst>
          </p:cNvPr>
          <p:cNvSpPr txBox="1"/>
          <p:nvPr/>
        </p:nvSpPr>
        <p:spPr>
          <a:xfrm>
            <a:off x="3048000" y="6475254"/>
            <a:ext cx="60960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prstClr val="black"/>
                </a:solidFill>
                <a:effectLst/>
                <a:uLnTx/>
                <a:uFillTx/>
                <a:latin typeface="Calibri" panose="020F0502020204030204"/>
                <a:ea typeface="Calibri"/>
                <a:cs typeface="Calibri"/>
              </a:rPr>
              <a:t>Source:</a:t>
            </a:r>
            <a:r>
              <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rPr>
              <a:t>  [3] Behavior Driven Development Testing Framework</a:t>
            </a:r>
          </a:p>
        </p:txBody>
      </p:sp>
    </p:spTree>
    <p:extLst>
      <p:ext uri="{BB962C8B-B14F-4D97-AF65-F5344CB8AC3E}">
        <p14:creationId xmlns:p14="http://schemas.microsoft.com/office/powerpoint/2010/main" val="3122582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64DE-D640-7979-599A-F51D11A60399}"/>
              </a:ext>
            </a:extLst>
          </p:cNvPr>
          <p:cNvSpPr>
            <a:spLocks noGrp="1"/>
          </p:cNvSpPr>
          <p:nvPr>
            <p:ph type="title"/>
          </p:nvPr>
        </p:nvSpPr>
        <p:spPr>
          <a:xfrm>
            <a:off x="838200" y="660860"/>
            <a:ext cx="10515600" cy="1325563"/>
          </a:xfrm>
        </p:spPr>
        <p:txBody>
          <a:bodyPr>
            <a:normAutofit fontScale="90000"/>
          </a:bodyPr>
          <a:lstStyle/>
          <a:p>
            <a:pPr algn="l"/>
            <a:r>
              <a:rPr lang="en-US" sz="4400" b="1" i="0" dirty="0">
                <a:effectLst/>
                <a:highlight>
                  <a:srgbClr val="FFFFFF"/>
                </a:highlight>
                <a:latin typeface="+mn-lt"/>
              </a:rPr>
              <a:t>7. </a:t>
            </a:r>
            <a:r>
              <a:rPr lang="en-US" b="1" i="0" dirty="0">
                <a:effectLst/>
                <a:highlight>
                  <a:srgbClr val="FFFFFF"/>
                </a:highlight>
                <a:latin typeface="+mn-lt"/>
              </a:rPr>
              <a:t>Library Architecture Testing Framework</a:t>
            </a:r>
            <a:br>
              <a:rPr lang="en-US" sz="4800" b="1" i="0" dirty="0">
                <a:effectLst/>
                <a:highlight>
                  <a:srgbClr val="FFFFFF"/>
                </a:highlight>
                <a:latin typeface="+mn-lt"/>
              </a:rPr>
            </a:br>
            <a:r>
              <a:rPr lang="en-US" sz="2000" b="0" i="0" dirty="0">
                <a:solidFill>
                  <a:srgbClr val="2D3748"/>
                </a:solidFill>
                <a:effectLst/>
                <a:highlight>
                  <a:srgbClr val="FFFFFF"/>
                </a:highlight>
                <a:latin typeface="+mn-lt"/>
              </a:rPr>
              <a:t>Library Architecture Testing framework aka “Structured Scripting” or “Functional Decomposition</a:t>
            </a:r>
            <a:r>
              <a:rPr lang="en-US" sz="2000" b="0" i="0" dirty="0">
                <a:solidFill>
                  <a:srgbClr val="2D3748"/>
                </a:solidFill>
                <a:effectLst/>
                <a:highlight>
                  <a:srgbClr val="FFFFFF"/>
                </a:highlight>
                <a:latin typeface="-apple-system"/>
              </a:rPr>
              <a:t>”</a:t>
            </a:r>
            <a:br>
              <a:rPr lang="en-US" sz="2000" b="0" i="0" dirty="0">
                <a:solidFill>
                  <a:srgbClr val="2D3748"/>
                </a:solidFill>
                <a:effectLst/>
                <a:highlight>
                  <a:srgbClr val="FFFFFF"/>
                </a:highlight>
                <a:latin typeface="-apple-system"/>
              </a:rPr>
            </a:br>
            <a:br>
              <a:rPr lang="en-US" sz="2000" dirty="0"/>
            </a:br>
            <a:endParaRPr lang="en-US" sz="4800" dirty="0">
              <a:latin typeface="+mn-lt"/>
            </a:endParaRPr>
          </a:p>
        </p:txBody>
      </p:sp>
      <p:sp>
        <p:nvSpPr>
          <p:cNvPr id="4" name="Slide Number Placeholder 3">
            <a:extLst>
              <a:ext uri="{FF2B5EF4-FFF2-40B4-BE49-F238E27FC236}">
                <a16:creationId xmlns:a16="http://schemas.microsoft.com/office/drawing/2014/main" id="{6EC044C1-4060-C922-B0E8-B7AEAC583ECC}"/>
              </a:ext>
            </a:extLst>
          </p:cNvPr>
          <p:cNvSpPr>
            <a:spLocks noGrp="1"/>
          </p:cNvSpPr>
          <p:nvPr>
            <p:ph type="sldNum" sz="quarter" idx="12"/>
          </p:nvPr>
        </p:nvSpPr>
        <p:spPr/>
        <p:txBody>
          <a:bodyPr/>
          <a:lstStyle/>
          <a:p>
            <a:fld id="{0F08656D-C7CD-4D31-A4D6-2D8C3257E4AB}" type="slidenum">
              <a:rPr lang="tr-TR" smtClean="0"/>
              <a:t>16</a:t>
            </a:fld>
            <a:endParaRPr lang="tr-TR"/>
          </a:p>
        </p:txBody>
      </p:sp>
      <p:sp>
        <p:nvSpPr>
          <p:cNvPr id="5" name="Rectangle 1">
            <a:extLst>
              <a:ext uri="{FF2B5EF4-FFF2-40B4-BE49-F238E27FC236}">
                <a16:creationId xmlns:a16="http://schemas.microsoft.com/office/drawing/2014/main" id="{80FE882D-C1D7-62D1-9E0B-5DD62224F5E2}"/>
              </a:ext>
            </a:extLst>
          </p:cNvPr>
          <p:cNvSpPr>
            <a:spLocks noGrp="1" noChangeArrowheads="1"/>
          </p:cNvSpPr>
          <p:nvPr>
            <p:ph idx="1"/>
          </p:nvPr>
        </p:nvSpPr>
        <p:spPr bwMode="auto">
          <a:xfrm>
            <a:off x="838200" y="1323642"/>
            <a:ext cx="991131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rPr>
              <a:t>Concept: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Builds on the modular framework with additional advantages.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Identifies and groups common tasks into functions.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Stores these function groups in a library.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Reuses libraries in test scripts to create new test cases.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rPr>
              <a:t>Advantages: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Simplifies script maintenance.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Enhances scalability.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Promotes reusability of function libraries.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rPr>
              <a:t>Disadvantages: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Requires coding skills.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Takes more time to prepare test scripts.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Fixed test data is hardcoded within the scripts.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7C40521-3AA9-0DEF-89E8-5379F921E6AC}"/>
              </a:ext>
            </a:extLst>
          </p:cNvPr>
          <p:cNvSpPr txBox="1"/>
          <p:nvPr/>
        </p:nvSpPr>
        <p:spPr>
          <a:xfrm>
            <a:off x="3048000" y="6475254"/>
            <a:ext cx="60960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prstClr val="black"/>
                </a:solidFill>
                <a:effectLst/>
                <a:uLnTx/>
                <a:uFillTx/>
                <a:latin typeface="Calibri" panose="020F0502020204030204"/>
                <a:ea typeface="Calibri"/>
                <a:cs typeface="Calibri"/>
              </a:rPr>
              <a:t>Source:</a:t>
            </a:r>
            <a:r>
              <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rPr>
              <a:t>  [3] Library Architecture Testing Framework</a:t>
            </a:r>
          </a:p>
        </p:txBody>
      </p:sp>
    </p:spTree>
    <p:extLst>
      <p:ext uri="{BB962C8B-B14F-4D97-AF65-F5344CB8AC3E}">
        <p14:creationId xmlns:p14="http://schemas.microsoft.com/office/powerpoint/2010/main" val="3926270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4FE7-2EB9-666E-55E6-902C22C7DBB7}"/>
              </a:ext>
            </a:extLst>
          </p:cNvPr>
          <p:cNvSpPr>
            <a:spLocks noGrp="1"/>
          </p:cNvSpPr>
          <p:nvPr>
            <p:ph type="title"/>
          </p:nvPr>
        </p:nvSpPr>
        <p:spPr/>
        <p:txBody>
          <a:bodyPr>
            <a:normAutofit/>
          </a:bodyPr>
          <a:lstStyle/>
          <a:p>
            <a:r>
              <a:rPr lang="en-US" sz="4000" dirty="0"/>
              <a:t>Examples</a:t>
            </a:r>
          </a:p>
        </p:txBody>
      </p:sp>
      <p:sp>
        <p:nvSpPr>
          <p:cNvPr id="3" name="Content Placeholder 2">
            <a:extLst>
              <a:ext uri="{FF2B5EF4-FFF2-40B4-BE49-F238E27FC236}">
                <a16:creationId xmlns:a16="http://schemas.microsoft.com/office/drawing/2014/main" id="{E5C9121B-0D3F-F234-0E6C-49ED74834D6B}"/>
              </a:ext>
            </a:extLst>
          </p:cNvPr>
          <p:cNvSpPr>
            <a:spLocks noGrp="1"/>
          </p:cNvSpPr>
          <p:nvPr>
            <p:ph idx="1"/>
          </p:nvPr>
        </p:nvSpPr>
        <p:spPr>
          <a:xfrm>
            <a:off x="838200" y="1570443"/>
            <a:ext cx="10783186" cy="4543277"/>
          </a:xfrm>
        </p:spPr>
        <p:txBody>
          <a:bodyPr>
            <a:noAutofit/>
          </a:bodyPr>
          <a:lstStyle/>
          <a:p>
            <a:pPr marL="0" indent="0">
              <a:buNone/>
            </a:pPr>
            <a:r>
              <a:rPr lang="en-US" sz="1600" b="1" dirty="0"/>
              <a:t>Modular Testing Framework</a:t>
            </a:r>
          </a:p>
          <a:p>
            <a:r>
              <a:rPr lang="en-US" sz="1600" dirty="0"/>
              <a:t>Example: JUnit (Java)</a:t>
            </a:r>
          </a:p>
          <a:p>
            <a:r>
              <a:rPr lang="en-US" sz="1600" dirty="0"/>
              <a:t>Description: In this framework, tests are written in modules. Each module represents a specific function of the application under test, allowing for easier maintenance and reusability. For instance, JUnit allows the creation of test cases as independent modules, which can be combined to create comprehensive test suites.</a:t>
            </a:r>
          </a:p>
          <a:p>
            <a:pPr marL="0" indent="0">
              <a:buNone/>
            </a:pPr>
            <a:r>
              <a:rPr lang="en-US" sz="1600" b="1" dirty="0"/>
              <a:t>Data Driven Testing Framework</a:t>
            </a:r>
          </a:p>
          <a:p>
            <a:r>
              <a:rPr lang="en-US" sz="1600" dirty="0"/>
              <a:t>Example: Apache POI with TestNG (Java)</a:t>
            </a:r>
          </a:p>
          <a:p>
            <a:r>
              <a:rPr lang="en-US" sz="1600" dirty="0"/>
              <a:t>Description: This framework separates test scripts from test data. Test data is stored in external files like Excel, CSV, or databases, and the test scripts read this data during execution. Apache POI can be used to read data from Excel files, and TestNG can be used to drive the tests based on this data.</a:t>
            </a:r>
          </a:p>
          <a:p>
            <a:pPr marL="0" indent="0">
              <a:buNone/>
            </a:pPr>
            <a:r>
              <a:rPr lang="en-US" sz="1600" b="1" dirty="0"/>
              <a:t>Keyword Driven Testing Framework</a:t>
            </a:r>
          </a:p>
          <a:p>
            <a:r>
              <a:rPr lang="en-US" sz="1600" dirty="0"/>
              <a:t>Example: Selenium with Robot Framework</a:t>
            </a:r>
          </a:p>
          <a:p>
            <a:r>
              <a:rPr lang="en-US" sz="1600" dirty="0"/>
              <a:t>Description: This framework uses keywords to represent actions that need to be performed on the application under test. The keywords are defined in external files, making it easy for non-technical users to create test cases. The Robot Framework allows users to define keywords and reuse them across different test cases.</a:t>
            </a:r>
          </a:p>
          <a:p>
            <a:endParaRPr lang="en-US" sz="1600" dirty="0"/>
          </a:p>
          <a:p>
            <a:pPr marL="0" indent="0">
              <a:buNone/>
            </a:pPr>
            <a:endParaRPr lang="en-US" sz="1600" dirty="0"/>
          </a:p>
        </p:txBody>
      </p:sp>
      <p:sp>
        <p:nvSpPr>
          <p:cNvPr id="4" name="Slide Number Placeholder 3">
            <a:extLst>
              <a:ext uri="{FF2B5EF4-FFF2-40B4-BE49-F238E27FC236}">
                <a16:creationId xmlns:a16="http://schemas.microsoft.com/office/drawing/2014/main" id="{9F6A0129-447D-3684-51BA-CFC815D9B81A}"/>
              </a:ext>
            </a:extLst>
          </p:cNvPr>
          <p:cNvSpPr>
            <a:spLocks noGrp="1"/>
          </p:cNvSpPr>
          <p:nvPr>
            <p:ph type="sldNum" sz="quarter" idx="12"/>
          </p:nvPr>
        </p:nvSpPr>
        <p:spPr/>
        <p:txBody>
          <a:bodyPr/>
          <a:lstStyle/>
          <a:p>
            <a:fld id="{0F08656D-C7CD-4D31-A4D6-2D8C3257E4AB}" type="slidenum">
              <a:rPr lang="tr-TR" smtClean="0"/>
              <a:t>17</a:t>
            </a:fld>
            <a:endParaRPr lang="tr-TR"/>
          </a:p>
        </p:txBody>
      </p:sp>
      <p:sp>
        <p:nvSpPr>
          <p:cNvPr id="5" name="TextBox 4">
            <a:extLst>
              <a:ext uri="{FF2B5EF4-FFF2-40B4-BE49-F238E27FC236}">
                <a16:creationId xmlns:a16="http://schemas.microsoft.com/office/drawing/2014/main" id="{CC5C7330-28C5-AABE-6F29-CA09E338CF7D}"/>
              </a:ext>
            </a:extLst>
          </p:cNvPr>
          <p:cNvSpPr txBox="1"/>
          <p:nvPr/>
        </p:nvSpPr>
        <p:spPr>
          <a:xfrm>
            <a:off x="3048000" y="6475254"/>
            <a:ext cx="60960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prstClr val="black"/>
                </a:solidFill>
                <a:effectLst/>
                <a:uLnTx/>
                <a:uFillTx/>
                <a:latin typeface="Calibri" panose="020F0502020204030204"/>
                <a:ea typeface="Calibri"/>
                <a:cs typeface="Calibri"/>
              </a:rPr>
              <a:t>Source:</a:t>
            </a:r>
            <a:r>
              <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rPr>
              <a:t>  [5] </a:t>
            </a:r>
            <a:r>
              <a:rPr lang="en-US" sz="1000" i="1" dirty="0">
                <a:solidFill>
                  <a:prstClr val="black"/>
                </a:solidFill>
                <a:latin typeface="Calibri" panose="020F0502020204030204"/>
                <a:ea typeface="Calibri"/>
                <a:cs typeface="Calibri"/>
              </a:rPr>
              <a:t>Usage examples of Test Automation Framework</a:t>
            </a:r>
            <a:endPar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endParaRPr>
          </a:p>
        </p:txBody>
      </p:sp>
    </p:spTree>
    <p:extLst>
      <p:ext uri="{BB962C8B-B14F-4D97-AF65-F5344CB8AC3E}">
        <p14:creationId xmlns:p14="http://schemas.microsoft.com/office/powerpoint/2010/main" val="372449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1E67-001C-5524-D146-82DAB86AB936}"/>
              </a:ext>
            </a:extLst>
          </p:cNvPr>
          <p:cNvSpPr>
            <a:spLocks noGrp="1"/>
          </p:cNvSpPr>
          <p:nvPr>
            <p:ph type="title"/>
          </p:nvPr>
        </p:nvSpPr>
        <p:spPr/>
        <p:txBody>
          <a:bodyPr>
            <a:normAutofit/>
          </a:bodyPr>
          <a:lstStyle/>
          <a:p>
            <a:r>
              <a:rPr lang="en-US" sz="4000" dirty="0"/>
              <a:t>Examples</a:t>
            </a:r>
          </a:p>
        </p:txBody>
      </p:sp>
      <p:sp>
        <p:nvSpPr>
          <p:cNvPr id="3" name="Content Placeholder 2">
            <a:extLst>
              <a:ext uri="{FF2B5EF4-FFF2-40B4-BE49-F238E27FC236}">
                <a16:creationId xmlns:a16="http://schemas.microsoft.com/office/drawing/2014/main" id="{7E3FC6C9-7CE0-DD49-D53F-25B4E0FBE746}"/>
              </a:ext>
            </a:extLst>
          </p:cNvPr>
          <p:cNvSpPr>
            <a:spLocks noGrp="1"/>
          </p:cNvSpPr>
          <p:nvPr>
            <p:ph idx="1"/>
          </p:nvPr>
        </p:nvSpPr>
        <p:spPr>
          <a:xfrm>
            <a:off x="838200" y="1499302"/>
            <a:ext cx="10515600" cy="4351338"/>
          </a:xfrm>
        </p:spPr>
        <p:txBody>
          <a:bodyPr>
            <a:noAutofit/>
          </a:bodyPr>
          <a:lstStyle/>
          <a:p>
            <a:pPr marL="0" indent="0">
              <a:buNone/>
            </a:pPr>
            <a:r>
              <a:rPr lang="en-US" sz="1600" b="1" dirty="0"/>
              <a:t>Behavior Driven Development (BDD) Framework</a:t>
            </a:r>
          </a:p>
          <a:p>
            <a:r>
              <a:rPr lang="en-US" sz="1600" dirty="0"/>
              <a:t>Example: Cucumber with Selenium</a:t>
            </a:r>
          </a:p>
          <a:p>
            <a:r>
              <a:rPr lang="en-US" sz="1600" dirty="0"/>
              <a:t>Description: BDD frameworks use natural language to define test cases, making them more understandable to all stakeholders, including non-technical members. Cucumber allows writing test cases in Gherkin language, which can then be mapped to Selenium code to perform the actual testing. This ensures that the tests are aligned with the business requirements and are easy to read and understand.</a:t>
            </a:r>
          </a:p>
          <a:p>
            <a:pPr marL="0" indent="0">
              <a:buNone/>
            </a:pPr>
            <a:r>
              <a:rPr lang="en-US" sz="1600" b="1" dirty="0"/>
              <a:t>Library Architecture Testing Framework</a:t>
            </a:r>
          </a:p>
          <a:p>
            <a:r>
              <a:rPr lang="en-US" sz="1600" dirty="0"/>
              <a:t>Example: Selenium WebDriver with Custom Libraries</a:t>
            </a:r>
          </a:p>
          <a:p>
            <a:r>
              <a:rPr lang="en-US" sz="1600" dirty="0"/>
              <a:t>Description: This framework is built around a library that contains common functions or utilities. The test scripts call these library functions, which helps in reducing code duplication and enhancing maintainability. For instance, Selenium WebDriver can be used to create a library of reusable functions for various web interactions, which can then be used across different test scripts.</a:t>
            </a:r>
          </a:p>
          <a:p>
            <a:pPr marL="0" indent="0">
              <a:buNone/>
            </a:pPr>
            <a:r>
              <a:rPr lang="en-US" sz="1600" b="1" dirty="0"/>
              <a:t>Linear Scripting Framework</a:t>
            </a:r>
          </a:p>
          <a:p>
            <a:r>
              <a:rPr lang="en-US" sz="1600" dirty="0"/>
              <a:t>Example: Selenium IDE</a:t>
            </a:r>
          </a:p>
          <a:p>
            <a:r>
              <a:rPr lang="en-US" sz="1600" dirty="0"/>
              <a:t>Description: This is the simplest form of test automation framework. Test scripts are recorded in a linear fashion, usually by capturing user actions as they interact with the application. Selenium IDE is a tool that allows users to record, edit, and playback test cases directly in the browser. It is ideal for small projects and quick prototyping.</a:t>
            </a:r>
          </a:p>
        </p:txBody>
      </p:sp>
      <p:sp>
        <p:nvSpPr>
          <p:cNvPr id="4" name="Slide Number Placeholder 3">
            <a:extLst>
              <a:ext uri="{FF2B5EF4-FFF2-40B4-BE49-F238E27FC236}">
                <a16:creationId xmlns:a16="http://schemas.microsoft.com/office/drawing/2014/main" id="{1AADC05E-A3CC-6BB4-0AD3-E7A95BEA3C2D}"/>
              </a:ext>
            </a:extLst>
          </p:cNvPr>
          <p:cNvSpPr>
            <a:spLocks noGrp="1"/>
          </p:cNvSpPr>
          <p:nvPr>
            <p:ph type="sldNum" sz="quarter" idx="12"/>
          </p:nvPr>
        </p:nvSpPr>
        <p:spPr/>
        <p:txBody>
          <a:bodyPr/>
          <a:lstStyle/>
          <a:p>
            <a:fld id="{0F08656D-C7CD-4D31-A4D6-2D8C3257E4AB}" type="slidenum">
              <a:rPr lang="tr-TR" smtClean="0"/>
              <a:t>18</a:t>
            </a:fld>
            <a:endParaRPr lang="tr-TR"/>
          </a:p>
        </p:txBody>
      </p:sp>
      <p:sp>
        <p:nvSpPr>
          <p:cNvPr id="5" name="TextBox 4">
            <a:extLst>
              <a:ext uri="{FF2B5EF4-FFF2-40B4-BE49-F238E27FC236}">
                <a16:creationId xmlns:a16="http://schemas.microsoft.com/office/drawing/2014/main" id="{56020274-54C0-9029-6D44-DDFEAD458960}"/>
              </a:ext>
            </a:extLst>
          </p:cNvPr>
          <p:cNvSpPr txBox="1"/>
          <p:nvPr/>
        </p:nvSpPr>
        <p:spPr>
          <a:xfrm>
            <a:off x="3048000" y="6475254"/>
            <a:ext cx="60960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prstClr val="black"/>
                </a:solidFill>
                <a:effectLst/>
                <a:uLnTx/>
                <a:uFillTx/>
                <a:latin typeface="Calibri" panose="020F0502020204030204"/>
                <a:ea typeface="Calibri"/>
                <a:cs typeface="Calibri"/>
              </a:rPr>
              <a:t>Source:</a:t>
            </a:r>
            <a:r>
              <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rPr>
              <a:t>  [5] </a:t>
            </a:r>
            <a:r>
              <a:rPr lang="en-US" sz="1000" i="1" dirty="0">
                <a:solidFill>
                  <a:prstClr val="black"/>
                </a:solidFill>
                <a:latin typeface="Calibri" panose="020F0502020204030204"/>
                <a:ea typeface="Calibri"/>
                <a:cs typeface="Calibri"/>
              </a:rPr>
              <a:t>Usage examples of Test Automation Framework</a:t>
            </a:r>
            <a:endPar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endParaRPr>
          </a:p>
        </p:txBody>
      </p:sp>
    </p:spTree>
    <p:extLst>
      <p:ext uri="{BB962C8B-B14F-4D97-AF65-F5344CB8AC3E}">
        <p14:creationId xmlns:p14="http://schemas.microsoft.com/office/powerpoint/2010/main" val="1917709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3CC1E-4E6F-DCE4-5862-066EA28D5A63}"/>
              </a:ext>
            </a:extLst>
          </p:cNvPr>
          <p:cNvSpPr>
            <a:spLocks noGrp="1"/>
          </p:cNvSpPr>
          <p:nvPr>
            <p:ph type="title"/>
          </p:nvPr>
        </p:nvSpPr>
        <p:spPr/>
        <p:txBody>
          <a:bodyPr>
            <a:normAutofit/>
          </a:bodyPr>
          <a:lstStyle/>
          <a:p>
            <a:r>
              <a:rPr lang="en-US" sz="4000" dirty="0"/>
              <a:t>Examples</a:t>
            </a:r>
          </a:p>
        </p:txBody>
      </p:sp>
      <p:sp>
        <p:nvSpPr>
          <p:cNvPr id="3" name="Content Placeholder 2">
            <a:extLst>
              <a:ext uri="{FF2B5EF4-FFF2-40B4-BE49-F238E27FC236}">
                <a16:creationId xmlns:a16="http://schemas.microsoft.com/office/drawing/2014/main" id="{F785E643-6EB2-8A0D-A20E-EEB1BE228A77}"/>
              </a:ext>
            </a:extLst>
          </p:cNvPr>
          <p:cNvSpPr>
            <a:spLocks noGrp="1"/>
          </p:cNvSpPr>
          <p:nvPr>
            <p:ph idx="1"/>
          </p:nvPr>
        </p:nvSpPr>
        <p:spPr/>
        <p:txBody>
          <a:bodyPr/>
          <a:lstStyle/>
          <a:p>
            <a:pPr marL="0" indent="0">
              <a:buNone/>
            </a:pPr>
            <a:r>
              <a:rPr lang="en-US" sz="2800" b="1" dirty="0"/>
              <a:t>Hybrid Testing Framework</a:t>
            </a:r>
          </a:p>
          <a:p>
            <a:r>
              <a:rPr lang="en-US" sz="2800" dirty="0"/>
              <a:t>Example: Selenium WebDriver with TestNG and Apache POI</a:t>
            </a:r>
          </a:p>
          <a:p>
            <a:r>
              <a:rPr lang="en-US" sz="2800" dirty="0"/>
              <a:t>Description: A hybrid framework combines the best features of various testing frameworks. For example, using Selenium WebDriver for interacting with the web application, TestNG for test management and execution, and Apache POI for reading test data from Excel files. This approach leverages the modular, data-driven, and keyword-driven techniques for maximum flexibility and efficiency.</a:t>
            </a:r>
          </a:p>
          <a:p>
            <a:endParaRPr lang="en-US" dirty="0"/>
          </a:p>
        </p:txBody>
      </p:sp>
      <p:sp>
        <p:nvSpPr>
          <p:cNvPr id="4" name="Slide Number Placeholder 3">
            <a:extLst>
              <a:ext uri="{FF2B5EF4-FFF2-40B4-BE49-F238E27FC236}">
                <a16:creationId xmlns:a16="http://schemas.microsoft.com/office/drawing/2014/main" id="{E55D3F82-68B2-77AC-6754-E1E91F394C43}"/>
              </a:ext>
            </a:extLst>
          </p:cNvPr>
          <p:cNvSpPr>
            <a:spLocks noGrp="1"/>
          </p:cNvSpPr>
          <p:nvPr>
            <p:ph type="sldNum" sz="quarter" idx="12"/>
          </p:nvPr>
        </p:nvSpPr>
        <p:spPr/>
        <p:txBody>
          <a:bodyPr/>
          <a:lstStyle/>
          <a:p>
            <a:fld id="{0F08656D-C7CD-4D31-A4D6-2D8C3257E4AB}" type="slidenum">
              <a:rPr lang="tr-TR" smtClean="0"/>
              <a:t>19</a:t>
            </a:fld>
            <a:endParaRPr lang="tr-TR"/>
          </a:p>
        </p:txBody>
      </p:sp>
      <p:sp>
        <p:nvSpPr>
          <p:cNvPr id="5" name="TextBox 4">
            <a:extLst>
              <a:ext uri="{FF2B5EF4-FFF2-40B4-BE49-F238E27FC236}">
                <a16:creationId xmlns:a16="http://schemas.microsoft.com/office/drawing/2014/main" id="{F4D95AB3-5665-311F-255E-219AF2CCDB97}"/>
              </a:ext>
            </a:extLst>
          </p:cNvPr>
          <p:cNvSpPr txBox="1"/>
          <p:nvPr/>
        </p:nvSpPr>
        <p:spPr>
          <a:xfrm>
            <a:off x="3048000" y="6475254"/>
            <a:ext cx="60960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prstClr val="black"/>
                </a:solidFill>
                <a:effectLst/>
                <a:uLnTx/>
                <a:uFillTx/>
                <a:latin typeface="Calibri" panose="020F0502020204030204"/>
                <a:ea typeface="Calibri"/>
                <a:cs typeface="Calibri"/>
              </a:rPr>
              <a:t>Source:</a:t>
            </a:r>
            <a:r>
              <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rPr>
              <a:t>  [5] </a:t>
            </a:r>
            <a:r>
              <a:rPr lang="en-US" sz="1000" i="1" dirty="0">
                <a:solidFill>
                  <a:prstClr val="black"/>
                </a:solidFill>
                <a:latin typeface="Calibri" panose="020F0502020204030204"/>
                <a:ea typeface="Calibri"/>
                <a:cs typeface="Calibri"/>
              </a:rPr>
              <a:t>Usage examples of Test Automation Framework</a:t>
            </a:r>
            <a:endPar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endParaRPr>
          </a:p>
        </p:txBody>
      </p:sp>
    </p:spTree>
    <p:extLst>
      <p:ext uri="{BB962C8B-B14F-4D97-AF65-F5344CB8AC3E}">
        <p14:creationId xmlns:p14="http://schemas.microsoft.com/office/powerpoint/2010/main" val="426936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5D5EC2-C6C4-2EE9-1B22-258010079DAA}"/>
              </a:ext>
            </a:extLst>
          </p:cNvPr>
          <p:cNvSpPr txBox="1"/>
          <p:nvPr/>
        </p:nvSpPr>
        <p:spPr>
          <a:xfrm>
            <a:off x="2941475" y="506569"/>
            <a:ext cx="6309049" cy="769441"/>
          </a:xfrm>
          <a:prstGeom prst="rect">
            <a:avLst/>
          </a:prstGeom>
          <a:noFill/>
        </p:spPr>
        <p:txBody>
          <a:bodyPr wrap="square">
            <a:spAutoFit/>
          </a:bodyPr>
          <a:lstStyle/>
          <a:p>
            <a:pPr algn="ctr"/>
            <a:r>
              <a:rPr lang="en-US" sz="4400" b="1" dirty="0">
                <a:latin typeface="+mj-lt"/>
              </a:rPr>
              <a:t>Previous Lesson’s Highlights</a:t>
            </a:r>
            <a:endParaRPr lang="en-US" sz="4400" dirty="0">
              <a:latin typeface="+mj-lt"/>
            </a:endParaRPr>
          </a:p>
        </p:txBody>
      </p:sp>
      <p:sp>
        <p:nvSpPr>
          <p:cNvPr id="3" name="Content Placeholder 2">
            <a:extLst>
              <a:ext uri="{FF2B5EF4-FFF2-40B4-BE49-F238E27FC236}">
                <a16:creationId xmlns:a16="http://schemas.microsoft.com/office/drawing/2014/main" id="{42C77F37-2576-81FC-528F-C949D871B26D}"/>
              </a:ext>
            </a:extLst>
          </p:cNvPr>
          <p:cNvSpPr>
            <a:spLocks noGrp="1"/>
          </p:cNvSpPr>
          <p:nvPr>
            <p:ph idx="1"/>
          </p:nvPr>
        </p:nvSpPr>
        <p:spPr>
          <a:xfrm>
            <a:off x="927075" y="1740146"/>
            <a:ext cx="10515600" cy="3089777"/>
          </a:xfrm>
        </p:spPr>
        <p:txBody>
          <a:bodyPr/>
          <a:lstStyle/>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91AB85FE-27DE-2861-42A9-03BB581101CD}"/>
              </a:ext>
            </a:extLst>
          </p:cNvPr>
          <p:cNvSpPr>
            <a:spLocks noGrp="1"/>
          </p:cNvSpPr>
          <p:nvPr>
            <p:ph type="sldNum" sz="quarter" idx="12"/>
          </p:nvPr>
        </p:nvSpPr>
        <p:spPr/>
        <p:txBody>
          <a:bodyPr/>
          <a:lstStyle/>
          <a:p>
            <a:fld id="{0F08656D-C7CD-4D31-A4D6-2D8C3257E4AB}" type="slidenum">
              <a:rPr lang="tr-TR" smtClean="0"/>
              <a:t>2</a:t>
            </a:fld>
            <a:endParaRPr lang="tr-TR"/>
          </a:p>
        </p:txBody>
      </p:sp>
      <p:sp>
        <p:nvSpPr>
          <p:cNvPr id="5" name="Rectangle 1">
            <a:extLst>
              <a:ext uri="{FF2B5EF4-FFF2-40B4-BE49-F238E27FC236}">
                <a16:creationId xmlns:a16="http://schemas.microsoft.com/office/drawing/2014/main" id="{F52B2631-8BB5-AC29-3CBF-BD600EE63DAF}"/>
              </a:ext>
            </a:extLst>
          </p:cNvPr>
          <p:cNvSpPr txBox="1">
            <a:spLocks noChangeArrowheads="1"/>
          </p:cNvSpPr>
          <p:nvPr/>
        </p:nvSpPr>
        <p:spPr bwMode="auto">
          <a:xfrm>
            <a:off x="742344" y="423761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endParaRPr lang="en-US" altLang="en-US" sz="1800">
              <a:latin typeface="Arial" panose="020B0604020202020204" pitchFamily="34" charset="0"/>
            </a:endParaRPr>
          </a:p>
          <a:p>
            <a:pPr marL="0" indent="0" eaLnBrk="0" fontAlgn="base" hangingPunct="0">
              <a:lnSpc>
                <a:spcPct val="100000"/>
              </a:lnSpc>
              <a:spcBef>
                <a:spcPct val="0"/>
              </a:spcBef>
              <a:spcAft>
                <a:spcPct val="0"/>
              </a:spcAft>
              <a:buFontTx/>
              <a:buNone/>
            </a:pPr>
            <a:endParaRPr lang="en-US" altLang="en-US" sz="1800" dirty="0">
              <a:latin typeface="Arial" panose="020B0604020202020204" pitchFamily="34" charset="0"/>
            </a:endParaRPr>
          </a:p>
        </p:txBody>
      </p:sp>
      <p:sp>
        <p:nvSpPr>
          <p:cNvPr id="2" name="Title 1">
            <a:extLst>
              <a:ext uri="{FF2B5EF4-FFF2-40B4-BE49-F238E27FC236}">
                <a16:creationId xmlns:a16="http://schemas.microsoft.com/office/drawing/2014/main" id="{156B7E37-040A-A868-7F9E-D79B78C68C06}"/>
              </a:ext>
            </a:extLst>
          </p:cNvPr>
          <p:cNvSpPr>
            <a:spLocks noGrp="1"/>
          </p:cNvSpPr>
          <p:nvPr>
            <p:ph type="title"/>
          </p:nvPr>
        </p:nvSpPr>
        <p:spPr/>
        <p:txBody>
          <a:bodyPr/>
          <a:lstStyle/>
          <a:p>
            <a:br>
              <a:rPr lang="en-US" dirty="0"/>
            </a:br>
            <a:endParaRPr lang="en-US" dirty="0"/>
          </a:p>
        </p:txBody>
      </p:sp>
      <p:sp>
        <p:nvSpPr>
          <p:cNvPr id="10" name="TextBox 9">
            <a:extLst>
              <a:ext uri="{FF2B5EF4-FFF2-40B4-BE49-F238E27FC236}">
                <a16:creationId xmlns:a16="http://schemas.microsoft.com/office/drawing/2014/main" id="{48AC2CA9-D9C7-1DA7-841F-DF6FBB9806CE}"/>
              </a:ext>
            </a:extLst>
          </p:cNvPr>
          <p:cNvSpPr txBox="1"/>
          <p:nvPr/>
        </p:nvSpPr>
        <p:spPr>
          <a:xfrm>
            <a:off x="927075" y="1311432"/>
            <a:ext cx="2783688" cy="1200329"/>
          </a:xfrm>
          <a:prstGeom prst="rect">
            <a:avLst/>
          </a:prstGeom>
          <a:noFill/>
        </p:spPr>
        <p:txBody>
          <a:bodyPr wrap="square">
            <a:spAutoFit/>
          </a:bodyPr>
          <a:lstStyle/>
          <a:p>
            <a:pPr marL="0" indent="0">
              <a:buNone/>
            </a:pPr>
            <a:endParaRPr lang="en-US" b="1" dirty="0"/>
          </a:p>
          <a:p>
            <a:pPr marL="0" indent="0">
              <a:buNone/>
            </a:pPr>
            <a:endParaRPr lang="en-US" b="1" dirty="0"/>
          </a:p>
          <a:p>
            <a:endParaRPr lang="en-US" dirty="0"/>
          </a:p>
          <a:p>
            <a:pPr marL="0" indent="0">
              <a:buNone/>
            </a:pPr>
            <a:endParaRPr lang="en-US" b="1" dirty="0"/>
          </a:p>
        </p:txBody>
      </p:sp>
      <p:sp>
        <p:nvSpPr>
          <p:cNvPr id="20" name="TextBox 19">
            <a:extLst>
              <a:ext uri="{FF2B5EF4-FFF2-40B4-BE49-F238E27FC236}">
                <a16:creationId xmlns:a16="http://schemas.microsoft.com/office/drawing/2014/main" id="{9356929E-A988-0D73-FD14-750E6DAEE71C}"/>
              </a:ext>
            </a:extLst>
          </p:cNvPr>
          <p:cNvSpPr txBox="1"/>
          <p:nvPr/>
        </p:nvSpPr>
        <p:spPr>
          <a:xfrm>
            <a:off x="834708" y="1424512"/>
            <a:ext cx="4425549" cy="523220"/>
          </a:xfrm>
          <a:prstGeom prst="rect">
            <a:avLst/>
          </a:prstGeom>
          <a:noFill/>
        </p:spPr>
        <p:txBody>
          <a:bodyPr wrap="square" rtlCol="0">
            <a:spAutoFit/>
          </a:bodyPr>
          <a:lstStyle/>
          <a:p>
            <a:r>
              <a:rPr lang="en-US" sz="2800" b="1" dirty="0"/>
              <a:t>Page Object Model (POM)</a:t>
            </a:r>
            <a:endParaRPr lang="en-US" b="1" dirty="0"/>
          </a:p>
        </p:txBody>
      </p:sp>
      <p:pic>
        <p:nvPicPr>
          <p:cNvPr id="7" name="Picture 2">
            <a:extLst>
              <a:ext uri="{FF2B5EF4-FFF2-40B4-BE49-F238E27FC236}">
                <a16:creationId xmlns:a16="http://schemas.microsoft.com/office/drawing/2014/main" id="{06ADDC9E-14F6-E26B-15A5-243FD36EB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996" y="2335397"/>
            <a:ext cx="5403757" cy="34239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FB1DBE2-5165-9BC3-9258-1D71D56FCA20}"/>
              </a:ext>
            </a:extLst>
          </p:cNvPr>
          <p:cNvSpPr txBox="1"/>
          <p:nvPr/>
        </p:nvSpPr>
        <p:spPr>
          <a:xfrm>
            <a:off x="3047999" y="6246654"/>
            <a:ext cx="60960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prstClr val="black"/>
                </a:solidFill>
                <a:effectLst/>
                <a:uLnTx/>
                <a:uFillTx/>
                <a:latin typeface="Calibri" panose="020F0502020204030204"/>
                <a:ea typeface="Calibri"/>
                <a:cs typeface="Calibri"/>
              </a:rPr>
              <a:t>Source:</a:t>
            </a:r>
            <a:r>
              <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rPr>
              <a:t>  [1] POM Structure</a:t>
            </a:r>
          </a:p>
        </p:txBody>
      </p:sp>
    </p:spTree>
    <p:extLst>
      <p:ext uri="{BB962C8B-B14F-4D97-AF65-F5344CB8AC3E}">
        <p14:creationId xmlns:p14="http://schemas.microsoft.com/office/powerpoint/2010/main" val="722924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AA70D-24D5-52F4-798A-3B5962CCD1D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A83A967-955D-8578-EC49-170A489B5645}"/>
              </a:ext>
            </a:extLst>
          </p:cNvPr>
          <p:cNvSpPr>
            <a:spLocks noGrp="1"/>
          </p:cNvSpPr>
          <p:nvPr>
            <p:ph idx="1"/>
          </p:nvPr>
        </p:nvSpPr>
        <p:spPr>
          <a:xfrm>
            <a:off x="838200" y="1825625"/>
            <a:ext cx="10515600" cy="4351338"/>
          </a:xfrm>
        </p:spPr>
        <p:txBody>
          <a:bodyPr>
            <a:normAutofit/>
          </a:bodyPr>
          <a:lstStyle/>
          <a:p>
            <a:r>
              <a:rPr lang="en-US" sz="2800" dirty="0">
                <a:ea typeface="Calibri"/>
                <a:cs typeface="Calibri"/>
              </a:rPr>
              <a:t>[1]</a:t>
            </a:r>
            <a:r>
              <a:rPr lang="en-US" dirty="0"/>
              <a:t> </a:t>
            </a:r>
            <a:r>
              <a:rPr lang="en-US" sz="2800" dirty="0">
                <a:ea typeface="Calibri"/>
                <a:cs typeface="Calibri"/>
                <a:hlinkClick r:id="rId2"/>
              </a:rPr>
              <a:t>https://www.guru99.com/page-object-model-pom-page-factory-in-selenium-ultimate-guide.html</a:t>
            </a:r>
            <a:r>
              <a:rPr lang="en-US" sz="2800" dirty="0">
                <a:ea typeface="Calibri"/>
                <a:cs typeface="Calibri"/>
              </a:rPr>
              <a:t> </a:t>
            </a:r>
            <a:endParaRPr lang="en-US" dirty="0"/>
          </a:p>
          <a:p>
            <a:r>
              <a:rPr lang="en-US" sz="2800" dirty="0">
                <a:ea typeface="Calibri"/>
                <a:cs typeface="Calibri"/>
              </a:rPr>
              <a:t>[2]</a:t>
            </a:r>
            <a:r>
              <a:rPr lang="en-US" dirty="0"/>
              <a:t> </a:t>
            </a:r>
            <a:r>
              <a:rPr lang="en-US" sz="2800" dirty="0">
                <a:ea typeface="Calibri"/>
                <a:cs typeface="Calibri"/>
                <a:hlinkClick r:id="rId3"/>
              </a:rPr>
              <a:t>https://www.browserstack.com/guide/page-object-model-in-selenium</a:t>
            </a:r>
            <a:endParaRPr lang="en-US" dirty="0"/>
          </a:p>
          <a:p>
            <a:r>
              <a:rPr lang="en-US" sz="2800" dirty="0">
                <a:ea typeface="Calibri"/>
                <a:cs typeface="Calibri"/>
              </a:rPr>
              <a:t>[3]</a:t>
            </a:r>
            <a:r>
              <a:rPr lang="en-US" sz="2800" dirty="0">
                <a:hlinkClick r:id="rId4"/>
              </a:rPr>
              <a:t> </a:t>
            </a:r>
            <a:r>
              <a:rPr lang="en-US" sz="2800" dirty="0">
                <a:hlinkClick r:id="rId5"/>
              </a:rPr>
              <a:t>https://www.softwaretestingmaterial.com/types-test-automation-frameworks/</a:t>
            </a:r>
            <a:r>
              <a:rPr lang="en-US" sz="2800" dirty="0"/>
              <a:t> </a:t>
            </a:r>
          </a:p>
          <a:p>
            <a:r>
              <a:rPr lang="en-US" sz="2800" dirty="0">
                <a:ea typeface="Calibri"/>
                <a:cs typeface="Calibri"/>
              </a:rPr>
              <a:t>[4] </a:t>
            </a:r>
            <a:r>
              <a:rPr lang="en-US" sz="2800" dirty="0">
                <a:ea typeface="Calibri"/>
                <a:cs typeface="Calibri"/>
                <a:hlinkClick r:id="rId6"/>
              </a:rPr>
              <a:t>https://www.youtube.com/watch?app=desktop&amp;v=3hHL-BhBW4I</a:t>
            </a:r>
            <a:r>
              <a:rPr lang="en-US" sz="2800" dirty="0">
                <a:ea typeface="Calibri"/>
                <a:cs typeface="Calibri"/>
              </a:rPr>
              <a:t> </a:t>
            </a:r>
          </a:p>
          <a:p>
            <a:r>
              <a:rPr lang="en-US" sz="2800" dirty="0">
                <a:ea typeface="Calibri"/>
                <a:cs typeface="Calibri"/>
              </a:rPr>
              <a:t>[5] </a:t>
            </a:r>
            <a:r>
              <a:rPr lang="en-US" sz="2800" dirty="0">
                <a:ea typeface="Calibri"/>
                <a:cs typeface="Calibri"/>
                <a:hlinkClick r:id="rId7"/>
              </a:rPr>
              <a:t>https://chatgpt.com/</a:t>
            </a:r>
            <a:endParaRPr lang="en-US" sz="2800" dirty="0"/>
          </a:p>
          <a:p>
            <a:endParaRPr lang="en-US" dirty="0">
              <a:ea typeface="Calibri"/>
              <a:cs typeface="Calibri"/>
            </a:endParaRPr>
          </a:p>
          <a:p>
            <a:endParaRPr lang="en-US" sz="2800" dirty="0"/>
          </a:p>
          <a:p>
            <a:endParaRPr lang="en-US" sz="2800" dirty="0"/>
          </a:p>
          <a:p>
            <a:endParaRPr lang="en-US" dirty="0"/>
          </a:p>
        </p:txBody>
      </p:sp>
      <p:sp>
        <p:nvSpPr>
          <p:cNvPr id="4" name="Slide Number Placeholder 3">
            <a:extLst>
              <a:ext uri="{FF2B5EF4-FFF2-40B4-BE49-F238E27FC236}">
                <a16:creationId xmlns:a16="http://schemas.microsoft.com/office/drawing/2014/main" id="{731D0449-EC74-E4A0-E550-73AAC0E0CA01}"/>
              </a:ext>
            </a:extLst>
          </p:cNvPr>
          <p:cNvSpPr>
            <a:spLocks noGrp="1"/>
          </p:cNvSpPr>
          <p:nvPr>
            <p:ph type="sldNum" sz="quarter" idx="12"/>
          </p:nvPr>
        </p:nvSpPr>
        <p:spPr/>
        <p:txBody>
          <a:bodyPr/>
          <a:lstStyle/>
          <a:p>
            <a:fld id="{0F08656D-C7CD-4D31-A4D6-2D8C3257E4AB}" type="slidenum">
              <a:rPr lang="tr-TR" smtClean="0"/>
              <a:t>20</a:t>
            </a:fld>
            <a:endParaRPr lang="tr-TR"/>
          </a:p>
        </p:txBody>
      </p:sp>
    </p:spTree>
    <p:extLst>
      <p:ext uri="{BB962C8B-B14F-4D97-AF65-F5344CB8AC3E}">
        <p14:creationId xmlns:p14="http://schemas.microsoft.com/office/powerpoint/2010/main" val="1609851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535DB5-6217-1C65-B3C6-FD860528254C}"/>
              </a:ext>
            </a:extLst>
          </p:cNvPr>
          <p:cNvSpPr>
            <a:spLocks noGrp="1"/>
          </p:cNvSpPr>
          <p:nvPr>
            <p:ph type="title"/>
          </p:nvPr>
        </p:nvSpPr>
        <p:spPr>
          <a:xfrm>
            <a:off x="1155558" y="637762"/>
            <a:ext cx="4284397" cy="5576770"/>
          </a:xfrm>
        </p:spPr>
        <p:txBody>
          <a:bodyPr vert="horz" lIns="91440" tIns="45720" rIns="91440" bIns="45720" rtlCol="0" anchor="ctr">
            <a:normAutofit/>
          </a:bodyPr>
          <a:lstStyle/>
          <a:p>
            <a:br>
              <a:rPr lang="en-US" sz="6600" kern="1200">
                <a:solidFill>
                  <a:schemeClr val="bg1"/>
                </a:solidFill>
                <a:latin typeface="+mj-lt"/>
                <a:ea typeface="+mj-ea"/>
                <a:cs typeface="+mj-cs"/>
              </a:rPr>
            </a:br>
            <a:endParaRPr lang="en-US" sz="6600" kern="1200">
              <a:solidFill>
                <a:schemeClr val="bg1"/>
              </a:solidFill>
              <a:latin typeface="+mj-lt"/>
              <a:ea typeface="+mj-ea"/>
              <a:cs typeface="+mj-cs"/>
            </a:endParaRPr>
          </a:p>
        </p:txBody>
      </p:sp>
      <p:sp>
        <p:nvSpPr>
          <p:cNvPr id="59" name="Rectangle 58">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B81E04-0762-9220-7A25-B6DEB6D1D326}"/>
              </a:ext>
            </a:extLst>
          </p:cNvPr>
          <p:cNvSpPr>
            <a:spLocks noGrp="1"/>
          </p:cNvSpPr>
          <p:nvPr>
            <p:ph idx="1"/>
          </p:nvPr>
        </p:nvSpPr>
        <p:spPr>
          <a:xfrm>
            <a:off x="6739464" y="637762"/>
            <a:ext cx="4305881" cy="5860946"/>
          </a:xfrm>
        </p:spPr>
        <p:txBody>
          <a:bodyPr vert="horz" lIns="91440" tIns="45720" rIns="91440" bIns="45720" rtlCol="0" anchor="ctr">
            <a:normAutofit/>
          </a:bodyPr>
          <a:lstStyle/>
          <a:p>
            <a:pPr marL="0" indent="0">
              <a:buNone/>
            </a:pPr>
            <a:r>
              <a:rPr lang="en-US" sz="4000" b="1" kern="1200">
                <a:solidFill>
                  <a:schemeClr val="tx1"/>
                </a:solidFill>
                <a:latin typeface="+mn-lt"/>
                <a:ea typeface="+mn-ea"/>
                <a:cs typeface="+mn-cs"/>
              </a:rPr>
              <a:t>Thanks</a:t>
            </a:r>
          </a:p>
        </p:txBody>
      </p:sp>
    </p:spTree>
    <p:extLst>
      <p:ext uri="{BB962C8B-B14F-4D97-AF65-F5344CB8AC3E}">
        <p14:creationId xmlns:p14="http://schemas.microsoft.com/office/powerpoint/2010/main" val="257172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5D5EC2-C6C4-2EE9-1B22-258010079DAA}"/>
              </a:ext>
            </a:extLst>
          </p:cNvPr>
          <p:cNvSpPr txBox="1"/>
          <p:nvPr/>
        </p:nvSpPr>
        <p:spPr>
          <a:xfrm>
            <a:off x="2937982" y="643185"/>
            <a:ext cx="6309049" cy="769441"/>
          </a:xfrm>
          <a:prstGeom prst="rect">
            <a:avLst/>
          </a:prstGeom>
          <a:noFill/>
        </p:spPr>
        <p:txBody>
          <a:bodyPr wrap="square">
            <a:spAutoFit/>
          </a:bodyPr>
          <a:lstStyle/>
          <a:p>
            <a:pPr algn="ctr"/>
            <a:r>
              <a:rPr lang="en-US" sz="4400" b="1" dirty="0">
                <a:latin typeface="+mj-lt"/>
              </a:rPr>
              <a:t>Previous Lesson’s Highlights</a:t>
            </a:r>
            <a:endParaRPr lang="en-US" sz="4400" dirty="0">
              <a:latin typeface="+mj-lt"/>
            </a:endParaRPr>
          </a:p>
        </p:txBody>
      </p:sp>
      <p:sp>
        <p:nvSpPr>
          <p:cNvPr id="3" name="Content Placeholder 2">
            <a:extLst>
              <a:ext uri="{FF2B5EF4-FFF2-40B4-BE49-F238E27FC236}">
                <a16:creationId xmlns:a16="http://schemas.microsoft.com/office/drawing/2014/main" id="{42C77F37-2576-81FC-528F-C949D871B26D}"/>
              </a:ext>
            </a:extLst>
          </p:cNvPr>
          <p:cNvSpPr>
            <a:spLocks noGrp="1"/>
          </p:cNvSpPr>
          <p:nvPr>
            <p:ph idx="1"/>
          </p:nvPr>
        </p:nvSpPr>
        <p:spPr>
          <a:xfrm>
            <a:off x="742343" y="1708365"/>
            <a:ext cx="10515600" cy="2703760"/>
          </a:xfrm>
        </p:spPr>
        <p:txBody>
          <a:bodyPr/>
          <a:lstStyle/>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91AB85FE-27DE-2861-42A9-03BB581101CD}"/>
              </a:ext>
            </a:extLst>
          </p:cNvPr>
          <p:cNvSpPr>
            <a:spLocks noGrp="1"/>
          </p:cNvSpPr>
          <p:nvPr>
            <p:ph type="sldNum" sz="quarter" idx="12"/>
          </p:nvPr>
        </p:nvSpPr>
        <p:spPr/>
        <p:txBody>
          <a:bodyPr/>
          <a:lstStyle/>
          <a:p>
            <a:fld id="{0F08656D-C7CD-4D31-A4D6-2D8C3257E4AB}" type="slidenum">
              <a:rPr lang="tr-TR" smtClean="0"/>
              <a:t>3</a:t>
            </a:fld>
            <a:endParaRPr lang="tr-TR"/>
          </a:p>
        </p:txBody>
      </p:sp>
      <p:sp>
        <p:nvSpPr>
          <p:cNvPr id="5" name="Rectangle 1">
            <a:extLst>
              <a:ext uri="{FF2B5EF4-FFF2-40B4-BE49-F238E27FC236}">
                <a16:creationId xmlns:a16="http://schemas.microsoft.com/office/drawing/2014/main" id="{F52B2631-8BB5-AC29-3CBF-BD600EE63DAF}"/>
              </a:ext>
            </a:extLst>
          </p:cNvPr>
          <p:cNvSpPr txBox="1">
            <a:spLocks noChangeArrowheads="1"/>
          </p:cNvSpPr>
          <p:nvPr/>
        </p:nvSpPr>
        <p:spPr bwMode="auto">
          <a:xfrm>
            <a:off x="742344" y="423761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endParaRPr lang="en-US" altLang="en-US" sz="1800">
              <a:latin typeface="Arial" panose="020B0604020202020204" pitchFamily="34" charset="0"/>
            </a:endParaRPr>
          </a:p>
          <a:p>
            <a:pPr marL="0" indent="0" eaLnBrk="0" fontAlgn="base" hangingPunct="0">
              <a:lnSpc>
                <a:spcPct val="100000"/>
              </a:lnSpc>
              <a:spcBef>
                <a:spcPct val="0"/>
              </a:spcBef>
              <a:spcAft>
                <a:spcPct val="0"/>
              </a:spcAft>
              <a:buFontTx/>
              <a:buNone/>
            </a:pPr>
            <a:endParaRPr lang="en-US" altLang="en-US" sz="1800" dirty="0">
              <a:latin typeface="Arial" panose="020B0604020202020204" pitchFamily="34" charset="0"/>
            </a:endParaRPr>
          </a:p>
        </p:txBody>
      </p:sp>
      <p:sp>
        <p:nvSpPr>
          <p:cNvPr id="2" name="Title 1">
            <a:extLst>
              <a:ext uri="{FF2B5EF4-FFF2-40B4-BE49-F238E27FC236}">
                <a16:creationId xmlns:a16="http://schemas.microsoft.com/office/drawing/2014/main" id="{156B7E37-040A-A868-7F9E-D79B78C68C06}"/>
              </a:ext>
            </a:extLst>
          </p:cNvPr>
          <p:cNvSpPr>
            <a:spLocks noGrp="1"/>
          </p:cNvSpPr>
          <p:nvPr>
            <p:ph type="title"/>
          </p:nvPr>
        </p:nvSpPr>
        <p:spPr/>
        <p:txBody>
          <a:bodyPr/>
          <a:lstStyle/>
          <a:p>
            <a:br>
              <a:rPr lang="en-US" dirty="0"/>
            </a:br>
            <a:endParaRPr lang="en-US" dirty="0"/>
          </a:p>
        </p:txBody>
      </p:sp>
      <p:sp>
        <p:nvSpPr>
          <p:cNvPr id="7" name="TextBox 6">
            <a:extLst>
              <a:ext uri="{FF2B5EF4-FFF2-40B4-BE49-F238E27FC236}">
                <a16:creationId xmlns:a16="http://schemas.microsoft.com/office/drawing/2014/main" id="{F6FA184D-80F9-60D3-A6E6-3208B77F6F43}"/>
              </a:ext>
            </a:extLst>
          </p:cNvPr>
          <p:cNvSpPr txBox="1"/>
          <p:nvPr/>
        </p:nvSpPr>
        <p:spPr>
          <a:xfrm>
            <a:off x="438593" y="1415148"/>
            <a:ext cx="6119523" cy="523220"/>
          </a:xfrm>
          <a:prstGeom prst="rect">
            <a:avLst/>
          </a:prstGeom>
          <a:noFill/>
        </p:spPr>
        <p:txBody>
          <a:bodyPr wrap="square" rtlCol="0">
            <a:spAutoFit/>
          </a:bodyPr>
          <a:lstStyle/>
          <a:p>
            <a:r>
              <a:rPr kumimoji="0" lang="en-US" sz="2800" b="1" i="0" u="none" strike="noStrike" kern="1200" cap="none" spc="0" normalizeH="0" baseline="0" noProof="0" dirty="0">
                <a:ln>
                  <a:noFill/>
                </a:ln>
                <a:solidFill>
                  <a:prstClr val="black"/>
                </a:solidFill>
                <a:effectLst/>
                <a:uLnTx/>
                <a:uFillTx/>
                <a:latin typeface="Calibri Light" panose="020F0302020204030204"/>
                <a:ea typeface="+mj-ea"/>
                <a:cs typeface="Arial" panose="020B0604020202020204" pitchFamily="34" charset="0"/>
              </a:rPr>
              <a:t>Page Object Model and Page Factory</a:t>
            </a:r>
            <a:endParaRPr lang="en-US" sz="1600" b="1" dirty="0"/>
          </a:p>
        </p:txBody>
      </p:sp>
      <p:pic>
        <p:nvPicPr>
          <p:cNvPr id="8" name="Content Placeholder 5">
            <a:extLst>
              <a:ext uri="{FF2B5EF4-FFF2-40B4-BE49-F238E27FC236}">
                <a16:creationId xmlns:a16="http://schemas.microsoft.com/office/drawing/2014/main" id="{75B70BD9-7A44-AD9E-B634-F21816C461C6}"/>
              </a:ext>
            </a:extLst>
          </p:cNvPr>
          <p:cNvPicPr>
            <a:picLocks noChangeAspect="1"/>
          </p:cNvPicPr>
          <p:nvPr/>
        </p:nvPicPr>
        <p:blipFill>
          <a:blip r:embed="rId2"/>
          <a:stretch>
            <a:fillRect/>
          </a:stretch>
        </p:blipFill>
        <p:spPr>
          <a:xfrm>
            <a:off x="2353946" y="2231585"/>
            <a:ext cx="7477125"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A9432D76-699B-FA69-3158-426B583B4133}"/>
              </a:ext>
            </a:extLst>
          </p:cNvPr>
          <p:cNvSpPr txBox="1"/>
          <p:nvPr/>
        </p:nvSpPr>
        <p:spPr>
          <a:xfrm>
            <a:off x="3044506" y="6110129"/>
            <a:ext cx="60960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prstClr val="black"/>
                </a:solidFill>
                <a:effectLst/>
                <a:uLnTx/>
                <a:uFillTx/>
                <a:latin typeface="Calibri" panose="020F0502020204030204"/>
                <a:ea typeface="Calibri"/>
                <a:cs typeface="Calibri"/>
              </a:rPr>
              <a:t>Source:</a:t>
            </a:r>
            <a:r>
              <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rPr>
              <a:t>  [2] Page Object Mode and Page Factory</a:t>
            </a:r>
          </a:p>
        </p:txBody>
      </p:sp>
    </p:spTree>
    <p:extLst>
      <p:ext uri="{BB962C8B-B14F-4D97-AF65-F5344CB8AC3E}">
        <p14:creationId xmlns:p14="http://schemas.microsoft.com/office/powerpoint/2010/main" val="226992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2466F-1419-72F2-C22C-2695C297C95D}"/>
              </a:ext>
            </a:extLst>
          </p:cNvPr>
          <p:cNvSpPr>
            <a:spLocks noGrp="1"/>
          </p:cNvSpPr>
          <p:nvPr>
            <p:ph idx="1"/>
          </p:nvPr>
        </p:nvSpPr>
        <p:spPr>
          <a:xfrm>
            <a:off x="838200" y="2187574"/>
            <a:ext cx="10940143" cy="4351338"/>
          </a:xfrm>
        </p:spPr>
        <p:txBody>
          <a:bodyPr>
            <a:normAutofit/>
          </a:bodyPr>
          <a:lstStyle/>
          <a:p>
            <a:r>
              <a:rPr lang="en-US" sz="2800" dirty="0">
                <a:cs typeface="Arial" panose="020B0604020202020204" pitchFamily="34" charset="0"/>
              </a:rPr>
              <a:t>Introduction to Frameworks</a:t>
            </a:r>
            <a:endParaRPr lang="en-US" dirty="0"/>
          </a:p>
          <a:p>
            <a:endParaRPr lang="en-US" dirty="0"/>
          </a:p>
          <a:p>
            <a:endParaRPr lang="tr-TR" dirty="0"/>
          </a:p>
        </p:txBody>
      </p:sp>
      <p:sp>
        <p:nvSpPr>
          <p:cNvPr id="4" name="TextBox 3">
            <a:extLst>
              <a:ext uri="{FF2B5EF4-FFF2-40B4-BE49-F238E27FC236}">
                <a16:creationId xmlns:a16="http://schemas.microsoft.com/office/drawing/2014/main" id="{0D94798C-BDD9-A0FB-9903-026F610E0BE2}"/>
              </a:ext>
            </a:extLst>
          </p:cNvPr>
          <p:cNvSpPr txBox="1"/>
          <p:nvPr/>
        </p:nvSpPr>
        <p:spPr>
          <a:xfrm>
            <a:off x="3047223" y="681037"/>
            <a:ext cx="6097554" cy="769441"/>
          </a:xfrm>
          <a:prstGeom prst="rect">
            <a:avLst/>
          </a:prstGeom>
          <a:noFill/>
        </p:spPr>
        <p:txBody>
          <a:bodyPr wrap="square">
            <a:spAutoFit/>
          </a:bodyPr>
          <a:lstStyle/>
          <a:p>
            <a:pPr algn="ctr"/>
            <a:r>
              <a:rPr lang="en-US" sz="4400" b="1" dirty="0">
                <a:latin typeface="+mj-lt"/>
              </a:rPr>
              <a:t>Content</a:t>
            </a:r>
            <a:endParaRPr lang="en-US" sz="4400" dirty="0">
              <a:latin typeface="+mj-lt"/>
            </a:endParaRPr>
          </a:p>
        </p:txBody>
      </p:sp>
      <p:sp>
        <p:nvSpPr>
          <p:cNvPr id="2" name="Slide Number Placeholder 1">
            <a:extLst>
              <a:ext uri="{FF2B5EF4-FFF2-40B4-BE49-F238E27FC236}">
                <a16:creationId xmlns:a16="http://schemas.microsoft.com/office/drawing/2014/main" id="{5EC32A45-D7E4-5E27-27A2-75374E377B98}"/>
              </a:ext>
            </a:extLst>
          </p:cNvPr>
          <p:cNvSpPr>
            <a:spLocks noGrp="1"/>
          </p:cNvSpPr>
          <p:nvPr>
            <p:ph type="sldNum" sz="quarter" idx="12"/>
          </p:nvPr>
        </p:nvSpPr>
        <p:spPr/>
        <p:txBody>
          <a:bodyPr/>
          <a:lstStyle/>
          <a:p>
            <a:fld id="{0F08656D-C7CD-4D31-A4D6-2D8C3257E4AB}" type="slidenum">
              <a:rPr lang="tr-TR" smtClean="0"/>
              <a:t>4</a:t>
            </a:fld>
            <a:endParaRPr lang="tr-TR"/>
          </a:p>
        </p:txBody>
      </p:sp>
    </p:spTree>
    <p:extLst>
      <p:ext uri="{BB962C8B-B14F-4D97-AF65-F5344CB8AC3E}">
        <p14:creationId xmlns:p14="http://schemas.microsoft.com/office/powerpoint/2010/main" val="94058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79DD-596B-E3C9-80F5-FA204FBF02AC}"/>
              </a:ext>
            </a:extLst>
          </p:cNvPr>
          <p:cNvSpPr>
            <a:spLocks noGrp="1"/>
          </p:cNvSpPr>
          <p:nvPr>
            <p:ph type="title"/>
          </p:nvPr>
        </p:nvSpPr>
        <p:spPr/>
        <p:txBody>
          <a:bodyPr/>
          <a:lstStyle/>
          <a:p>
            <a:r>
              <a:rPr lang="en-US" dirty="0"/>
              <a:t>What is a Framework?</a:t>
            </a:r>
          </a:p>
        </p:txBody>
      </p:sp>
      <p:sp>
        <p:nvSpPr>
          <p:cNvPr id="3" name="Content Placeholder 2">
            <a:extLst>
              <a:ext uri="{FF2B5EF4-FFF2-40B4-BE49-F238E27FC236}">
                <a16:creationId xmlns:a16="http://schemas.microsoft.com/office/drawing/2014/main" id="{FF1177C4-6EEB-0308-D2AB-8F35ECD4C304}"/>
              </a:ext>
            </a:extLst>
          </p:cNvPr>
          <p:cNvSpPr>
            <a:spLocks noGrp="1"/>
          </p:cNvSpPr>
          <p:nvPr>
            <p:ph idx="1"/>
          </p:nvPr>
        </p:nvSpPr>
        <p:spPr/>
        <p:txBody>
          <a:bodyPr/>
          <a:lstStyle/>
          <a:p>
            <a:r>
              <a:rPr lang="en-US" b="0" i="0" dirty="0">
                <a:solidFill>
                  <a:srgbClr val="2D3748"/>
                </a:solidFill>
                <a:effectLst/>
                <a:highlight>
                  <a:srgbClr val="FFFFFF"/>
                </a:highlight>
                <a:latin typeface="-apple-system"/>
              </a:rPr>
              <a:t>A framework defines a set of rules or best practices that we can follow in a systematic way to achieve the desired results.</a:t>
            </a:r>
            <a:endParaRPr lang="en-US" dirty="0"/>
          </a:p>
        </p:txBody>
      </p:sp>
      <p:sp>
        <p:nvSpPr>
          <p:cNvPr id="4" name="Slide Number Placeholder 3">
            <a:extLst>
              <a:ext uri="{FF2B5EF4-FFF2-40B4-BE49-F238E27FC236}">
                <a16:creationId xmlns:a16="http://schemas.microsoft.com/office/drawing/2014/main" id="{C28405F2-FB21-0CD1-2DFB-4EF74C67CFAE}"/>
              </a:ext>
            </a:extLst>
          </p:cNvPr>
          <p:cNvSpPr>
            <a:spLocks noGrp="1"/>
          </p:cNvSpPr>
          <p:nvPr>
            <p:ph type="sldNum" sz="quarter" idx="12"/>
          </p:nvPr>
        </p:nvSpPr>
        <p:spPr/>
        <p:txBody>
          <a:bodyPr/>
          <a:lstStyle/>
          <a:p>
            <a:fld id="{0F08656D-C7CD-4D31-A4D6-2D8C3257E4AB}" type="slidenum">
              <a:rPr lang="tr-TR" smtClean="0"/>
              <a:t>5</a:t>
            </a:fld>
            <a:endParaRPr lang="tr-TR"/>
          </a:p>
        </p:txBody>
      </p:sp>
      <p:sp>
        <p:nvSpPr>
          <p:cNvPr id="5" name="TextBox 4">
            <a:extLst>
              <a:ext uri="{FF2B5EF4-FFF2-40B4-BE49-F238E27FC236}">
                <a16:creationId xmlns:a16="http://schemas.microsoft.com/office/drawing/2014/main" id="{4A67206E-B63C-2B74-1EEF-E702DC9CE7EF}"/>
              </a:ext>
            </a:extLst>
          </p:cNvPr>
          <p:cNvSpPr txBox="1"/>
          <p:nvPr/>
        </p:nvSpPr>
        <p:spPr>
          <a:xfrm>
            <a:off x="3044506" y="6110129"/>
            <a:ext cx="60960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prstClr val="black"/>
                </a:solidFill>
                <a:effectLst/>
                <a:uLnTx/>
                <a:uFillTx/>
                <a:latin typeface="Calibri" panose="020F0502020204030204"/>
                <a:ea typeface="Calibri"/>
                <a:cs typeface="Calibri"/>
              </a:rPr>
              <a:t>Source:</a:t>
            </a:r>
            <a:r>
              <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rPr>
              <a:t>  [3] </a:t>
            </a:r>
            <a:r>
              <a:rPr lang="en-US" sz="1000" i="1" dirty="0">
                <a:solidFill>
                  <a:prstClr val="black"/>
                </a:solidFill>
                <a:latin typeface="Calibri" panose="020F0502020204030204"/>
                <a:ea typeface="Calibri"/>
                <a:cs typeface="Calibri"/>
              </a:rPr>
              <a:t>Definition of Framework</a:t>
            </a:r>
            <a:endPar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endParaRPr>
          </a:p>
        </p:txBody>
      </p:sp>
    </p:spTree>
    <p:extLst>
      <p:ext uri="{BB962C8B-B14F-4D97-AF65-F5344CB8AC3E}">
        <p14:creationId xmlns:p14="http://schemas.microsoft.com/office/powerpoint/2010/main" val="56528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92C7-0770-0F0D-27C8-033B9A57A25C}"/>
              </a:ext>
            </a:extLst>
          </p:cNvPr>
          <p:cNvSpPr>
            <a:spLocks noGrp="1"/>
          </p:cNvSpPr>
          <p:nvPr>
            <p:ph type="title"/>
          </p:nvPr>
        </p:nvSpPr>
        <p:spPr>
          <a:xfrm>
            <a:off x="838200" y="737264"/>
            <a:ext cx="10515600" cy="1325563"/>
          </a:xfrm>
        </p:spPr>
        <p:txBody>
          <a:bodyPr>
            <a:normAutofit/>
          </a:bodyPr>
          <a:lstStyle/>
          <a:p>
            <a:pPr algn="l"/>
            <a:r>
              <a:rPr lang="en-US" b="1" i="0" dirty="0">
                <a:effectLst/>
                <a:highlight>
                  <a:srgbClr val="FFFFFF"/>
                </a:highlight>
                <a:latin typeface="-apple-system"/>
              </a:rPr>
              <a:t>Why do we need the Selenium?</a:t>
            </a:r>
            <a:endParaRPr lang="en-US" b="1" dirty="0"/>
          </a:p>
        </p:txBody>
      </p:sp>
      <p:sp>
        <p:nvSpPr>
          <p:cNvPr id="3" name="Content Placeholder 2">
            <a:extLst>
              <a:ext uri="{FF2B5EF4-FFF2-40B4-BE49-F238E27FC236}">
                <a16:creationId xmlns:a16="http://schemas.microsoft.com/office/drawing/2014/main" id="{C8A5EA43-BC6B-9C17-3331-63E3B1C468C7}"/>
              </a:ext>
            </a:extLst>
          </p:cNvPr>
          <p:cNvSpPr>
            <a:spLocks noGrp="1"/>
          </p:cNvSpPr>
          <p:nvPr>
            <p:ph idx="1"/>
          </p:nvPr>
        </p:nvSpPr>
        <p:spPr>
          <a:xfrm>
            <a:off x="838200" y="2062827"/>
            <a:ext cx="10515600" cy="4351338"/>
          </a:xfrm>
        </p:spPr>
        <p:txBody>
          <a:bodyPr>
            <a:normAutofit/>
          </a:bodyPr>
          <a:lstStyle/>
          <a:p>
            <a:pPr algn="l">
              <a:buFont typeface="Arial" panose="020B0604020202020204" pitchFamily="34" charset="0"/>
              <a:buChar char="•"/>
            </a:pPr>
            <a:r>
              <a:rPr lang="en-US" b="0" i="0" dirty="0">
                <a:solidFill>
                  <a:srgbClr val="2D3748"/>
                </a:solidFill>
                <a:effectLst/>
                <a:highlight>
                  <a:srgbClr val="FFFFFF"/>
                </a:highlight>
                <a:latin typeface="-apple-system"/>
              </a:rPr>
              <a:t>Easy code maintenance</a:t>
            </a:r>
          </a:p>
          <a:p>
            <a:pPr algn="l">
              <a:buFont typeface="Arial" panose="020B0604020202020204" pitchFamily="34" charset="0"/>
              <a:buChar char="•"/>
            </a:pPr>
            <a:r>
              <a:rPr lang="en-US" b="0" i="0" dirty="0">
                <a:solidFill>
                  <a:srgbClr val="2D3748"/>
                </a:solidFill>
                <a:effectLst/>
                <a:highlight>
                  <a:srgbClr val="FFFFFF"/>
                </a:highlight>
                <a:latin typeface="-apple-system"/>
              </a:rPr>
              <a:t>Increase in code re-usage</a:t>
            </a:r>
          </a:p>
          <a:p>
            <a:pPr algn="l">
              <a:buFont typeface="Arial" panose="020B0604020202020204" pitchFamily="34" charset="0"/>
              <a:buChar char="•"/>
            </a:pPr>
            <a:r>
              <a:rPr lang="en-US" b="0" i="0" dirty="0">
                <a:solidFill>
                  <a:srgbClr val="2D3748"/>
                </a:solidFill>
                <a:effectLst/>
                <a:highlight>
                  <a:srgbClr val="FFFFFF"/>
                </a:highlight>
                <a:latin typeface="-apple-system"/>
              </a:rPr>
              <a:t>Higher code readability</a:t>
            </a:r>
          </a:p>
          <a:p>
            <a:pPr algn="l">
              <a:buFont typeface="Arial" panose="020B0604020202020204" pitchFamily="34" charset="0"/>
              <a:buChar char="•"/>
            </a:pPr>
            <a:r>
              <a:rPr lang="en-US" b="0" i="0" dirty="0">
                <a:solidFill>
                  <a:srgbClr val="2D3748"/>
                </a:solidFill>
                <a:effectLst/>
                <a:highlight>
                  <a:srgbClr val="FFFFFF"/>
                </a:highlight>
                <a:latin typeface="-apple-system"/>
              </a:rPr>
              <a:t>Reduced script maintenance cost</a:t>
            </a:r>
          </a:p>
          <a:p>
            <a:pPr algn="l">
              <a:buFont typeface="Arial" panose="020B0604020202020204" pitchFamily="34" charset="0"/>
              <a:buChar char="•"/>
            </a:pPr>
            <a:r>
              <a:rPr lang="en-US" b="0" i="0" dirty="0">
                <a:solidFill>
                  <a:srgbClr val="2D3748"/>
                </a:solidFill>
                <a:effectLst/>
                <a:highlight>
                  <a:srgbClr val="FFFFFF"/>
                </a:highlight>
                <a:latin typeface="-apple-system"/>
              </a:rPr>
              <a:t>Reduced tests’ time execution</a:t>
            </a:r>
          </a:p>
          <a:p>
            <a:pPr algn="l">
              <a:buFont typeface="Arial" panose="020B0604020202020204" pitchFamily="34" charset="0"/>
              <a:buChar char="•"/>
            </a:pPr>
            <a:r>
              <a:rPr lang="en-US" b="0" i="0" dirty="0">
                <a:solidFill>
                  <a:srgbClr val="2D3748"/>
                </a:solidFill>
                <a:effectLst/>
                <a:highlight>
                  <a:srgbClr val="FFFFFF"/>
                </a:highlight>
                <a:latin typeface="-apple-system"/>
              </a:rPr>
              <a:t>Reduced human resources</a:t>
            </a:r>
          </a:p>
          <a:p>
            <a:pPr algn="l">
              <a:buFont typeface="Arial" panose="020B0604020202020204" pitchFamily="34" charset="0"/>
              <a:buChar char="•"/>
            </a:pPr>
            <a:r>
              <a:rPr lang="en-US" b="0" i="0" dirty="0">
                <a:solidFill>
                  <a:srgbClr val="2D3748"/>
                </a:solidFill>
                <a:effectLst/>
                <a:highlight>
                  <a:srgbClr val="FFFFFF"/>
                </a:highlight>
                <a:latin typeface="-apple-system"/>
              </a:rPr>
              <a:t>Easy reporting</a:t>
            </a:r>
          </a:p>
        </p:txBody>
      </p:sp>
      <p:sp>
        <p:nvSpPr>
          <p:cNvPr id="4" name="Slide Number Placeholder 3">
            <a:extLst>
              <a:ext uri="{FF2B5EF4-FFF2-40B4-BE49-F238E27FC236}">
                <a16:creationId xmlns:a16="http://schemas.microsoft.com/office/drawing/2014/main" id="{92A40B43-22AE-5F29-266E-26FDD4D87390}"/>
              </a:ext>
            </a:extLst>
          </p:cNvPr>
          <p:cNvSpPr>
            <a:spLocks noGrp="1"/>
          </p:cNvSpPr>
          <p:nvPr>
            <p:ph type="sldNum" sz="quarter" idx="12"/>
          </p:nvPr>
        </p:nvSpPr>
        <p:spPr/>
        <p:txBody>
          <a:bodyPr/>
          <a:lstStyle/>
          <a:p>
            <a:fld id="{0F08656D-C7CD-4D31-A4D6-2D8C3257E4AB}" type="slidenum">
              <a:rPr lang="tr-TR" smtClean="0"/>
              <a:t>6</a:t>
            </a:fld>
            <a:endParaRPr lang="tr-TR"/>
          </a:p>
        </p:txBody>
      </p:sp>
      <p:sp>
        <p:nvSpPr>
          <p:cNvPr id="5" name="TextBox 4">
            <a:extLst>
              <a:ext uri="{FF2B5EF4-FFF2-40B4-BE49-F238E27FC236}">
                <a16:creationId xmlns:a16="http://schemas.microsoft.com/office/drawing/2014/main" id="{C82D7920-755B-9A64-FF5F-F0C74DAE6F01}"/>
              </a:ext>
            </a:extLst>
          </p:cNvPr>
          <p:cNvSpPr txBox="1"/>
          <p:nvPr/>
        </p:nvSpPr>
        <p:spPr>
          <a:xfrm>
            <a:off x="3044506" y="6110129"/>
            <a:ext cx="60960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prstClr val="black"/>
                </a:solidFill>
                <a:effectLst/>
                <a:uLnTx/>
                <a:uFillTx/>
                <a:latin typeface="Calibri" panose="020F0502020204030204"/>
                <a:ea typeface="Calibri"/>
                <a:cs typeface="Calibri"/>
              </a:rPr>
              <a:t>Source:</a:t>
            </a:r>
            <a:r>
              <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rPr>
              <a:t>  [3] Advantages </a:t>
            </a:r>
            <a:r>
              <a:rPr lang="en-US" sz="1000" i="1" dirty="0">
                <a:solidFill>
                  <a:prstClr val="black"/>
                </a:solidFill>
                <a:latin typeface="Calibri" panose="020F0502020204030204"/>
                <a:ea typeface="Calibri"/>
                <a:cs typeface="Calibri"/>
              </a:rPr>
              <a:t>of Selenium</a:t>
            </a:r>
            <a:endPar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endParaRPr>
          </a:p>
        </p:txBody>
      </p:sp>
    </p:spTree>
    <p:extLst>
      <p:ext uri="{BB962C8B-B14F-4D97-AF65-F5344CB8AC3E}">
        <p14:creationId xmlns:p14="http://schemas.microsoft.com/office/powerpoint/2010/main" val="1007939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245C-950D-8A56-8137-0C176044D61D}"/>
              </a:ext>
            </a:extLst>
          </p:cNvPr>
          <p:cNvSpPr>
            <a:spLocks noGrp="1"/>
          </p:cNvSpPr>
          <p:nvPr>
            <p:ph type="title"/>
          </p:nvPr>
        </p:nvSpPr>
        <p:spPr>
          <a:xfrm>
            <a:off x="838200" y="501650"/>
            <a:ext cx="10515600" cy="1325563"/>
          </a:xfrm>
        </p:spPr>
        <p:txBody>
          <a:bodyPr>
            <a:normAutofit fontScale="90000"/>
          </a:bodyPr>
          <a:lstStyle/>
          <a:p>
            <a:br>
              <a:rPr lang="en-US" b="1" dirty="0">
                <a:highlight>
                  <a:srgbClr val="FFFFFF"/>
                </a:highlight>
                <a:latin typeface="-apple-system"/>
              </a:rPr>
            </a:br>
            <a:r>
              <a:rPr lang="en-US" b="1" i="0" dirty="0">
                <a:effectLst/>
                <a:highlight>
                  <a:srgbClr val="FFFFFF"/>
                </a:highlight>
                <a:latin typeface="-apple-system"/>
              </a:rPr>
              <a:t>Test Automation Frameworks</a:t>
            </a:r>
            <a:br>
              <a:rPr lang="en-US" dirty="0"/>
            </a:br>
            <a:endParaRPr lang="en-US" dirty="0"/>
          </a:p>
        </p:txBody>
      </p:sp>
      <p:sp>
        <p:nvSpPr>
          <p:cNvPr id="4" name="Slide Number Placeholder 3">
            <a:extLst>
              <a:ext uri="{FF2B5EF4-FFF2-40B4-BE49-F238E27FC236}">
                <a16:creationId xmlns:a16="http://schemas.microsoft.com/office/drawing/2014/main" id="{D9DF382B-A290-54AF-616F-C0EF856689F5}"/>
              </a:ext>
            </a:extLst>
          </p:cNvPr>
          <p:cNvSpPr>
            <a:spLocks noGrp="1"/>
          </p:cNvSpPr>
          <p:nvPr>
            <p:ph type="sldNum" sz="quarter" idx="12"/>
          </p:nvPr>
        </p:nvSpPr>
        <p:spPr/>
        <p:txBody>
          <a:bodyPr/>
          <a:lstStyle/>
          <a:p>
            <a:fld id="{0F08656D-C7CD-4D31-A4D6-2D8C3257E4AB}" type="slidenum">
              <a:rPr lang="tr-TR" smtClean="0"/>
              <a:t>7</a:t>
            </a:fld>
            <a:endParaRPr lang="tr-TR"/>
          </a:p>
        </p:txBody>
      </p:sp>
      <p:sp>
        <p:nvSpPr>
          <p:cNvPr id="3" name="Content Placeholder 2">
            <a:extLst>
              <a:ext uri="{FF2B5EF4-FFF2-40B4-BE49-F238E27FC236}">
                <a16:creationId xmlns:a16="http://schemas.microsoft.com/office/drawing/2014/main" id="{E0991EC9-5E35-D3EB-0E3F-184C5BBE0078}"/>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6C609101-C58E-D252-2A6F-ACF26618580F}"/>
              </a:ext>
            </a:extLst>
          </p:cNvPr>
          <p:cNvPicPr>
            <a:picLocks noChangeAspect="1"/>
          </p:cNvPicPr>
          <p:nvPr/>
        </p:nvPicPr>
        <p:blipFill>
          <a:blip r:embed="rId2"/>
          <a:stretch>
            <a:fillRect/>
          </a:stretch>
        </p:blipFill>
        <p:spPr>
          <a:xfrm>
            <a:off x="1138525" y="2044202"/>
            <a:ext cx="9914950" cy="2814970"/>
          </a:xfrm>
          <a:prstGeom prst="rect">
            <a:avLst/>
          </a:prstGeom>
        </p:spPr>
      </p:pic>
      <p:sp>
        <p:nvSpPr>
          <p:cNvPr id="5" name="TextBox 4">
            <a:extLst>
              <a:ext uri="{FF2B5EF4-FFF2-40B4-BE49-F238E27FC236}">
                <a16:creationId xmlns:a16="http://schemas.microsoft.com/office/drawing/2014/main" id="{7CAC872C-B9AE-1137-B807-CF4FE8DA6BA7}"/>
              </a:ext>
            </a:extLst>
          </p:cNvPr>
          <p:cNvSpPr txBox="1"/>
          <p:nvPr/>
        </p:nvSpPr>
        <p:spPr>
          <a:xfrm>
            <a:off x="3044506" y="6110129"/>
            <a:ext cx="60960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prstClr val="black"/>
                </a:solidFill>
                <a:effectLst/>
                <a:uLnTx/>
                <a:uFillTx/>
                <a:latin typeface="Calibri" panose="020F0502020204030204"/>
                <a:ea typeface="Calibri"/>
                <a:cs typeface="Calibri"/>
              </a:rPr>
              <a:t>Source:</a:t>
            </a:r>
            <a:r>
              <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rPr>
              <a:t>  [4] Test Automation Frameworks</a:t>
            </a:r>
          </a:p>
        </p:txBody>
      </p:sp>
    </p:spTree>
    <p:extLst>
      <p:ext uri="{BB962C8B-B14F-4D97-AF65-F5344CB8AC3E}">
        <p14:creationId xmlns:p14="http://schemas.microsoft.com/office/powerpoint/2010/main" val="24567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0BD2-33E2-8F68-3956-7F88D04B7351}"/>
              </a:ext>
            </a:extLst>
          </p:cNvPr>
          <p:cNvSpPr>
            <a:spLocks noGrp="1"/>
          </p:cNvSpPr>
          <p:nvPr>
            <p:ph type="title"/>
          </p:nvPr>
        </p:nvSpPr>
        <p:spPr/>
        <p:txBody>
          <a:bodyPr>
            <a:noAutofit/>
          </a:bodyPr>
          <a:lstStyle/>
          <a:p>
            <a:pPr marR="0" lvl="0" algn="l" defTabSz="914400" rtl="0" eaLnBrk="1" fontAlgn="auto" latinLnBrk="0" hangingPunct="1">
              <a:lnSpc>
                <a:spcPct val="90000"/>
              </a:lnSpc>
              <a:spcBef>
                <a:spcPts val="1000"/>
              </a:spcBef>
              <a:spcAft>
                <a:spcPts val="0"/>
              </a:spcAft>
              <a:buClrTx/>
              <a:buSzTx/>
              <a:tabLst/>
              <a:defRPr/>
            </a:pPr>
            <a:r>
              <a:rPr lang="en-US" sz="4000" b="1" i="0" dirty="0">
                <a:effectLst/>
                <a:highlight>
                  <a:srgbClr val="FFFFFF"/>
                </a:highlight>
                <a:latin typeface="+mn-lt"/>
              </a:rPr>
              <a:t>1. Linear Scripting Framework</a:t>
            </a:r>
            <a:br>
              <a:rPr lang="en-US" sz="4000" b="1" i="0" dirty="0">
                <a:effectLst/>
                <a:highlight>
                  <a:srgbClr val="FFFFFF"/>
                </a:highlight>
              </a:rPr>
            </a:br>
            <a:r>
              <a:rPr kumimoji="0" lang="en-US" sz="2800" b="0" i="0" u="none" strike="noStrike" kern="1200" cap="none" spc="0" normalizeH="0" baseline="0" noProof="0" dirty="0">
                <a:ln>
                  <a:noFill/>
                </a:ln>
                <a:solidFill>
                  <a:srgbClr val="2D3748"/>
                </a:solidFill>
                <a:effectLst/>
                <a:highlight>
                  <a:srgbClr val="FFFFFF"/>
                </a:highlight>
                <a:uLnTx/>
                <a:uFillTx/>
                <a:ea typeface="+mn-ea"/>
                <a:cs typeface="+mn-cs"/>
              </a:rPr>
              <a:t>It is also known as the ‘Record and Playback’ framework.</a:t>
            </a:r>
            <a:endParaRPr lang="en-US" sz="2800" dirty="0"/>
          </a:p>
        </p:txBody>
      </p:sp>
      <p:sp>
        <p:nvSpPr>
          <p:cNvPr id="3" name="Content Placeholder 2">
            <a:extLst>
              <a:ext uri="{FF2B5EF4-FFF2-40B4-BE49-F238E27FC236}">
                <a16:creationId xmlns:a16="http://schemas.microsoft.com/office/drawing/2014/main" id="{1F0F2B87-FDC9-FAAF-2632-63EF1ABB9FDC}"/>
              </a:ext>
            </a:extLst>
          </p:cNvPr>
          <p:cNvSpPr>
            <a:spLocks noGrp="1"/>
          </p:cNvSpPr>
          <p:nvPr>
            <p:ph idx="1"/>
          </p:nvPr>
        </p:nvSpPr>
        <p:spPr/>
        <p:txBody>
          <a:bodyPr>
            <a:normAutofit/>
          </a:bodyPr>
          <a:lstStyle/>
          <a:p>
            <a:pPr algn="l"/>
            <a:r>
              <a:rPr lang="en-US" b="0" i="0" dirty="0">
                <a:solidFill>
                  <a:srgbClr val="2D3748"/>
                </a:solidFill>
                <a:effectLst/>
                <a:highlight>
                  <a:srgbClr val="FFFFFF"/>
                </a:highlight>
              </a:rPr>
              <a:t>It is a basic level test automation framework that is in the form of ‘Record and Playback’ in a linear fashion.</a:t>
            </a:r>
          </a:p>
          <a:p>
            <a:pPr algn="l"/>
            <a:r>
              <a:rPr lang="en-US" b="0" i="0" dirty="0">
                <a:solidFill>
                  <a:srgbClr val="2D3748"/>
                </a:solidFill>
                <a:effectLst/>
                <a:highlight>
                  <a:srgbClr val="FFFFFF"/>
                </a:highlight>
              </a:rPr>
              <a:t>It is also known as the ‘Record and Playback’ framework.</a:t>
            </a:r>
          </a:p>
          <a:p>
            <a:pPr algn="l"/>
            <a:r>
              <a:rPr lang="en-US" b="0" i="0" dirty="0">
                <a:solidFill>
                  <a:srgbClr val="2D3748"/>
                </a:solidFill>
                <a:effectLst/>
                <a:highlight>
                  <a:srgbClr val="FFFFFF"/>
                </a:highlight>
              </a:rPr>
              <a:t>It is used to test small-sized applications.</a:t>
            </a:r>
          </a:p>
          <a:p>
            <a:pPr algn="l"/>
            <a:r>
              <a:rPr lang="en-US" b="0" i="0" dirty="0">
                <a:solidFill>
                  <a:srgbClr val="2D3748"/>
                </a:solidFill>
                <a:effectLst/>
                <a:highlight>
                  <a:srgbClr val="FFFFFF"/>
                </a:highlight>
              </a:rPr>
              <a:t>In this type, the creation, and execution of test scripts are done individually for each test case individually.</a:t>
            </a:r>
          </a:p>
          <a:p>
            <a:pPr algn="l"/>
            <a:r>
              <a:rPr lang="en-US" dirty="0">
                <a:solidFill>
                  <a:srgbClr val="2D3748"/>
                </a:solidFill>
                <a:highlight>
                  <a:srgbClr val="FFFFFF"/>
                </a:highlight>
              </a:rPr>
              <a:t>QA team</a:t>
            </a:r>
            <a:r>
              <a:rPr lang="en-US" b="0" i="0" dirty="0">
                <a:solidFill>
                  <a:srgbClr val="2D3748"/>
                </a:solidFill>
                <a:effectLst/>
                <a:highlight>
                  <a:srgbClr val="FFFFFF"/>
                </a:highlight>
              </a:rPr>
              <a:t> capture each test step such as browsing, navigation, user inputs, enforcing checkpoints. </a:t>
            </a:r>
            <a:r>
              <a:rPr lang="en-US" dirty="0">
                <a:solidFill>
                  <a:srgbClr val="2D3748"/>
                </a:solidFill>
                <a:highlight>
                  <a:srgbClr val="FFFFFF"/>
                </a:highlight>
              </a:rPr>
              <a:t>QA team</a:t>
            </a:r>
            <a:r>
              <a:rPr lang="en-US" b="0" i="0" dirty="0">
                <a:solidFill>
                  <a:srgbClr val="2D3748"/>
                </a:solidFill>
                <a:effectLst/>
                <a:highlight>
                  <a:srgbClr val="FFFFFF"/>
                </a:highlight>
              </a:rPr>
              <a:t> then play the scripts to carry out the tests.</a:t>
            </a:r>
          </a:p>
        </p:txBody>
      </p:sp>
      <p:sp>
        <p:nvSpPr>
          <p:cNvPr id="4" name="Slide Number Placeholder 3">
            <a:extLst>
              <a:ext uri="{FF2B5EF4-FFF2-40B4-BE49-F238E27FC236}">
                <a16:creationId xmlns:a16="http://schemas.microsoft.com/office/drawing/2014/main" id="{272944FE-7752-7B9B-EDE5-8489919EFD5B}"/>
              </a:ext>
            </a:extLst>
          </p:cNvPr>
          <p:cNvSpPr>
            <a:spLocks noGrp="1"/>
          </p:cNvSpPr>
          <p:nvPr>
            <p:ph type="sldNum" sz="quarter" idx="12"/>
          </p:nvPr>
        </p:nvSpPr>
        <p:spPr/>
        <p:txBody>
          <a:bodyPr/>
          <a:lstStyle/>
          <a:p>
            <a:fld id="{0F08656D-C7CD-4D31-A4D6-2D8C3257E4AB}" type="slidenum">
              <a:rPr lang="tr-TR" smtClean="0"/>
              <a:t>8</a:t>
            </a:fld>
            <a:endParaRPr lang="tr-TR"/>
          </a:p>
        </p:txBody>
      </p:sp>
      <p:sp>
        <p:nvSpPr>
          <p:cNvPr id="5" name="TextBox 4">
            <a:extLst>
              <a:ext uri="{FF2B5EF4-FFF2-40B4-BE49-F238E27FC236}">
                <a16:creationId xmlns:a16="http://schemas.microsoft.com/office/drawing/2014/main" id="{46DB84EE-1C9A-EBD7-A438-3592AC5A01EF}"/>
              </a:ext>
            </a:extLst>
          </p:cNvPr>
          <p:cNvSpPr txBox="1"/>
          <p:nvPr/>
        </p:nvSpPr>
        <p:spPr>
          <a:xfrm>
            <a:off x="3044506" y="6110129"/>
            <a:ext cx="60960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prstClr val="black"/>
                </a:solidFill>
                <a:effectLst/>
                <a:uLnTx/>
                <a:uFillTx/>
                <a:latin typeface="Calibri" panose="020F0502020204030204"/>
                <a:ea typeface="Calibri"/>
                <a:cs typeface="Calibri"/>
              </a:rPr>
              <a:t>Source:</a:t>
            </a:r>
            <a:r>
              <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rPr>
              <a:t>  [3] Linear Scripting Framework</a:t>
            </a:r>
          </a:p>
        </p:txBody>
      </p:sp>
    </p:spTree>
    <p:extLst>
      <p:ext uri="{BB962C8B-B14F-4D97-AF65-F5344CB8AC3E}">
        <p14:creationId xmlns:p14="http://schemas.microsoft.com/office/powerpoint/2010/main" val="38980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B1E6-5619-57E4-A182-4BAD9231AF3D}"/>
              </a:ext>
            </a:extLst>
          </p:cNvPr>
          <p:cNvSpPr>
            <a:spLocks noGrp="1"/>
          </p:cNvSpPr>
          <p:nvPr>
            <p:ph type="title"/>
          </p:nvPr>
        </p:nvSpPr>
        <p:spPr/>
        <p:txBody>
          <a:bodyPr>
            <a:normAutofit/>
          </a:bodyPr>
          <a:lstStyle/>
          <a:p>
            <a:r>
              <a:rPr lang="en-US" sz="4000" b="1" i="0" dirty="0">
                <a:effectLst/>
                <a:highlight>
                  <a:srgbClr val="FFFFFF"/>
                </a:highlight>
                <a:latin typeface="+mn-lt"/>
              </a:rPr>
              <a:t>1. Linear Scripting Framework</a:t>
            </a:r>
            <a:endParaRPr lang="en-US" sz="4000" dirty="0">
              <a:latin typeface="+mn-lt"/>
            </a:endParaRPr>
          </a:p>
        </p:txBody>
      </p:sp>
      <p:sp>
        <p:nvSpPr>
          <p:cNvPr id="3" name="Content Placeholder 2">
            <a:extLst>
              <a:ext uri="{FF2B5EF4-FFF2-40B4-BE49-F238E27FC236}">
                <a16:creationId xmlns:a16="http://schemas.microsoft.com/office/drawing/2014/main" id="{917E3BB1-7333-452A-F0B2-BA3B1CC73F3D}"/>
              </a:ext>
            </a:extLst>
          </p:cNvPr>
          <p:cNvSpPr>
            <a:spLocks noGrp="1"/>
          </p:cNvSpPr>
          <p:nvPr>
            <p:ph idx="1"/>
          </p:nvPr>
        </p:nvSpPr>
        <p:spPr/>
        <p:txBody>
          <a:bodyPr>
            <a:normAutofit fontScale="92500" lnSpcReduction="10000"/>
          </a:bodyPr>
          <a:lstStyle/>
          <a:p>
            <a:pPr marL="0" indent="0" algn="l">
              <a:buNone/>
            </a:pPr>
            <a:r>
              <a:rPr lang="en-US" b="1" i="0" dirty="0">
                <a:solidFill>
                  <a:srgbClr val="2D3748"/>
                </a:solidFill>
                <a:effectLst/>
                <a:highlight>
                  <a:srgbClr val="FFFFFF"/>
                </a:highlight>
              </a:rPr>
              <a:t>Advantages of Linear Scripting Automation Framework:</a:t>
            </a:r>
            <a:endParaRPr lang="en-US" b="0" i="0" dirty="0">
              <a:solidFill>
                <a:srgbClr val="2D3748"/>
              </a:solidFill>
              <a:effectLst/>
              <a:highlight>
                <a:srgbClr val="FFFFFF"/>
              </a:highlight>
            </a:endParaRPr>
          </a:p>
          <a:p>
            <a:pPr algn="l">
              <a:buFont typeface="Arial" panose="020B0604020202020204" pitchFamily="34" charset="0"/>
              <a:buChar char="•"/>
            </a:pPr>
            <a:r>
              <a:rPr lang="en-US" b="0" i="0" dirty="0">
                <a:solidFill>
                  <a:srgbClr val="2D3748"/>
                </a:solidFill>
                <a:effectLst/>
                <a:highlight>
                  <a:srgbClr val="FFFFFF"/>
                </a:highlight>
              </a:rPr>
              <a:t>Can generate test scripts (Record and playback) without planning much or consume much time</a:t>
            </a:r>
          </a:p>
          <a:p>
            <a:pPr algn="l">
              <a:buFont typeface="Arial" panose="020B0604020202020204" pitchFamily="34" charset="0"/>
              <a:buChar char="•"/>
            </a:pPr>
            <a:r>
              <a:rPr lang="en-US" b="0" i="0" dirty="0">
                <a:solidFill>
                  <a:srgbClr val="2D3748"/>
                </a:solidFill>
                <a:effectLst/>
                <a:highlight>
                  <a:srgbClr val="FFFFFF"/>
                </a:highlight>
              </a:rPr>
              <a:t>Coding knowledge is not required</a:t>
            </a:r>
          </a:p>
          <a:p>
            <a:pPr algn="l">
              <a:buFont typeface="Arial" panose="020B0604020202020204" pitchFamily="34" charset="0"/>
              <a:buChar char="•"/>
            </a:pPr>
            <a:r>
              <a:rPr lang="en-US" b="0" i="0" dirty="0">
                <a:solidFill>
                  <a:srgbClr val="2D3748"/>
                </a:solidFill>
                <a:effectLst/>
                <a:highlight>
                  <a:srgbClr val="FFFFFF"/>
                </a:highlight>
              </a:rPr>
              <a:t>A quick way to generate test scripts</a:t>
            </a:r>
          </a:p>
          <a:p>
            <a:pPr marL="0" indent="0" algn="l">
              <a:buNone/>
            </a:pPr>
            <a:endParaRPr lang="en-US" b="1" i="0" dirty="0">
              <a:solidFill>
                <a:srgbClr val="2D3748"/>
              </a:solidFill>
              <a:effectLst/>
              <a:highlight>
                <a:srgbClr val="FFFFFF"/>
              </a:highlight>
            </a:endParaRPr>
          </a:p>
          <a:p>
            <a:pPr marL="0" indent="0" algn="l">
              <a:buNone/>
            </a:pPr>
            <a:r>
              <a:rPr lang="en-US" b="1" i="0" dirty="0">
                <a:solidFill>
                  <a:srgbClr val="2D3748"/>
                </a:solidFill>
                <a:effectLst/>
                <a:highlight>
                  <a:srgbClr val="FFFFFF"/>
                </a:highlight>
              </a:rPr>
              <a:t>Disadvantages of Linear Scripting Automation Framework:</a:t>
            </a:r>
            <a:endParaRPr lang="en-US" b="0" i="0" dirty="0">
              <a:solidFill>
                <a:srgbClr val="2D3748"/>
              </a:solidFill>
              <a:effectLst/>
              <a:highlight>
                <a:srgbClr val="FFFFFF"/>
              </a:highlight>
            </a:endParaRPr>
          </a:p>
          <a:p>
            <a:pPr algn="l">
              <a:buFont typeface="Arial" panose="020B0604020202020204" pitchFamily="34" charset="0"/>
              <a:buChar char="•"/>
            </a:pPr>
            <a:r>
              <a:rPr lang="en-US" b="0" i="0" dirty="0">
                <a:solidFill>
                  <a:srgbClr val="2D3748"/>
                </a:solidFill>
                <a:effectLst/>
                <a:highlight>
                  <a:srgbClr val="FFFFFF"/>
                </a:highlight>
              </a:rPr>
              <a:t>Lack of reusability due to autogenerated scripts</a:t>
            </a:r>
          </a:p>
          <a:p>
            <a:pPr algn="l">
              <a:buFont typeface="Arial" panose="020B0604020202020204" pitchFamily="34" charset="0"/>
              <a:buChar char="•"/>
            </a:pPr>
            <a:r>
              <a:rPr lang="en-US" b="0" i="0" dirty="0">
                <a:solidFill>
                  <a:srgbClr val="2D3748"/>
                </a:solidFill>
                <a:effectLst/>
                <a:highlight>
                  <a:srgbClr val="FFFFFF"/>
                </a:highlight>
              </a:rPr>
              <a:t>Hard coding the data doesn’t allow us to run with multiple data sets</a:t>
            </a:r>
          </a:p>
          <a:p>
            <a:pPr algn="l">
              <a:buFont typeface="Arial" panose="020B0604020202020204" pitchFamily="34" charset="0"/>
              <a:buChar char="•"/>
            </a:pPr>
            <a:r>
              <a:rPr lang="en-US" b="0" i="0" dirty="0">
                <a:solidFill>
                  <a:srgbClr val="2D3748"/>
                </a:solidFill>
                <a:effectLst/>
                <a:highlight>
                  <a:srgbClr val="FFFFFF"/>
                </a:highlight>
              </a:rPr>
              <a:t>Maintenance is high – It requires a lot of effort to do even small changes.</a:t>
            </a:r>
          </a:p>
          <a:p>
            <a:endParaRPr lang="en-US" dirty="0"/>
          </a:p>
        </p:txBody>
      </p:sp>
      <p:sp>
        <p:nvSpPr>
          <p:cNvPr id="4" name="Slide Number Placeholder 3">
            <a:extLst>
              <a:ext uri="{FF2B5EF4-FFF2-40B4-BE49-F238E27FC236}">
                <a16:creationId xmlns:a16="http://schemas.microsoft.com/office/drawing/2014/main" id="{FDDDF836-349C-B589-01FA-79C5B442DC36}"/>
              </a:ext>
            </a:extLst>
          </p:cNvPr>
          <p:cNvSpPr>
            <a:spLocks noGrp="1"/>
          </p:cNvSpPr>
          <p:nvPr>
            <p:ph type="sldNum" sz="quarter" idx="12"/>
          </p:nvPr>
        </p:nvSpPr>
        <p:spPr/>
        <p:txBody>
          <a:bodyPr/>
          <a:lstStyle/>
          <a:p>
            <a:fld id="{0F08656D-C7CD-4D31-A4D6-2D8C3257E4AB}" type="slidenum">
              <a:rPr lang="tr-TR" smtClean="0"/>
              <a:t>9</a:t>
            </a:fld>
            <a:endParaRPr lang="tr-TR"/>
          </a:p>
        </p:txBody>
      </p:sp>
      <p:sp>
        <p:nvSpPr>
          <p:cNvPr id="5" name="TextBox 4">
            <a:extLst>
              <a:ext uri="{FF2B5EF4-FFF2-40B4-BE49-F238E27FC236}">
                <a16:creationId xmlns:a16="http://schemas.microsoft.com/office/drawing/2014/main" id="{F47A4925-B8DA-E99B-BE14-402428F058FE}"/>
              </a:ext>
            </a:extLst>
          </p:cNvPr>
          <p:cNvSpPr txBox="1"/>
          <p:nvPr/>
        </p:nvSpPr>
        <p:spPr>
          <a:xfrm>
            <a:off x="3048000" y="6292691"/>
            <a:ext cx="6096000"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1" u="none" strike="noStrike" kern="1200" cap="none" spc="0" normalizeH="0" baseline="0" noProof="0" dirty="0">
                <a:ln>
                  <a:noFill/>
                </a:ln>
                <a:solidFill>
                  <a:prstClr val="black"/>
                </a:solidFill>
                <a:effectLst/>
                <a:uLnTx/>
                <a:uFillTx/>
                <a:latin typeface="Calibri" panose="020F0502020204030204"/>
                <a:ea typeface="Calibri"/>
                <a:cs typeface="Calibri"/>
              </a:rPr>
              <a:t>Source:</a:t>
            </a:r>
            <a:r>
              <a:rPr kumimoji="0" lang="en-US" sz="1000" b="0" i="1" u="none" strike="noStrike" kern="1200" cap="none" spc="0" normalizeH="0" baseline="0" noProof="0" dirty="0">
                <a:ln>
                  <a:noFill/>
                </a:ln>
                <a:solidFill>
                  <a:prstClr val="black"/>
                </a:solidFill>
                <a:effectLst/>
                <a:uLnTx/>
                <a:uFillTx/>
                <a:latin typeface="Calibri" panose="020F0502020204030204"/>
                <a:ea typeface="Calibri"/>
                <a:cs typeface="Calibri"/>
              </a:rPr>
              <a:t>  [3] Linear Scripting Framework</a:t>
            </a:r>
          </a:p>
        </p:txBody>
      </p:sp>
    </p:spTree>
    <p:extLst>
      <p:ext uri="{BB962C8B-B14F-4D97-AF65-F5344CB8AC3E}">
        <p14:creationId xmlns:p14="http://schemas.microsoft.com/office/powerpoint/2010/main" val="2849675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7153</TotalTime>
  <Words>1732</Words>
  <Application>Microsoft Office PowerPoint</Application>
  <PresentationFormat>Widescreen</PresentationFormat>
  <Paragraphs>193</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-apple-system</vt:lpstr>
      <vt:lpstr>Arial</vt:lpstr>
      <vt:lpstr>Calibri</vt:lpstr>
      <vt:lpstr>Calibri Light</vt:lpstr>
      <vt:lpstr>Office Theme</vt:lpstr>
      <vt:lpstr>PowerPoint Presentation</vt:lpstr>
      <vt:lpstr> </vt:lpstr>
      <vt:lpstr> </vt:lpstr>
      <vt:lpstr>PowerPoint Presentation</vt:lpstr>
      <vt:lpstr>What is a Framework?</vt:lpstr>
      <vt:lpstr>Why do we need the Selenium?</vt:lpstr>
      <vt:lpstr> Test Automation Frameworks </vt:lpstr>
      <vt:lpstr>1. Linear Scripting Framework It is also known as the ‘Record and Playback’ framework.</vt:lpstr>
      <vt:lpstr>1. Linear Scripting Framework</vt:lpstr>
      <vt:lpstr>2. Modular Testing  Framework Also known as modularity framework or module-based framework.</vt:lpstr>
      <vt:lpstr>2. Modular Testing  Framework</vt:lpstr>
      <vt:lpstr>3. Data Driven Framework</vt:lpstr>
      <vt:lpstr>4. Keyword Driven Testing Framework It is also known as table-driven testing or action word-based testing.  </vt:lpstr>
      <vt:lpstr>5. Hybrid Driven Testing Framework:</vt:lpstr>
      <vt:lpstr>6. Behavior Driven Development Testing Framework</vt:lpstr>
      <vt:lpstr>7. Library Architecture Testing Framework Library Architecture Testing framework aka “Structured Scripting” or “Functional Decomposition”  </vt:lpstr>
      <vt:lpstr>Examples</vt:lpstr>
      <vt:lpstr>Examples</vt:lpstr>
      <vt:lpstr>Examples</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Guler Atci</dc:creator>
  <cp:lastModifiedBy>Baris Askin</cp:lastModifiedBy>
  <cp:revision>231</cp:revision>
  <dcterms:created xsi:type="dcterms:W3CDTF">2024-05-29T20:14:18Z</dcterms:created>
  <dcterms:modified xsi:type="dcterms:W3CDTF">2024-08-01T05:53:44Z</dcterms:modified>
</cp:coreProperties>
</file>