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147478994" r:id="rId2"/>
    <p:sldId id="2147479038" r:id="rId3"/>
    <p:sldId id="2147478996" r:id="rId4"/>
    <p:sldId id="2147479147" r:id="rId5"/>
    <p:sldId id="2147479148" r:id="rId6"/>
    <p:sldId id="2147479154" r:id="rId7"/>
    <p:sldId id="2147479155" r:id="rId8"/>
    <p:sldId id="2147479156" r:id="rId9"/>
    <p:sldId id="2147479157" r:id="rId10"/>
    <p:sldId id="2147479145" r:id="rId11"/>
    <p:sldId id="2147479146" r:id="rId12"/>
    <p:sldId id="2147479152" r:id="rId13"/>
    <p:sldId id="2147479150" r:id="rId14"/>
    <p:sldId id="2147479153" r:id="rId15"/>
    <p:sldId id="2147479149" r:id="rId16"/>
    <p:sldId id="2147479127" r:id="rId17"/>
    <p:sldId id="2147478997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87451" autoAdjust="0"/>
  </p:normalViewPr>
  <p:slideViewPr>
    <p:cSldViewPr snapToGrid="0">
      <p:cViewPr varScale="1">
        <p:scale>
          <a:sx n="97" d="100"/>
          <a:sy n="97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ED4AD-AD1E-4CDB-8487-C3F76B4412BD}" type="datetimeFigureOut">
              <a:rPr lang="tr-TR" smtClean="0"/>
              <a:t>8.08.2024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A8DB8-BE29-4767-8982-99458D88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80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98052-FB82-4C1A-9ECE-8B12EE38931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A8DB8-BE29-4767-8982-99458D88379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594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9059-B129-900A-A629-68C5B927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9FAA8-E51B-E219-E932-20BDCFFE4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CBBF-89C9-A44A-E538-3541C170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BBF7-767A-4C09-800B-6F7B1488038B}" type="datetime1">
              <a:rPr lang="tr-TR" smtClean="0"/>
              <a:t>8.08.2024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5C5B-B7C1-CD92-2EB3-95813A9E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F6C7-7C7B-EC5A-2425-6D0539AE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27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9034-C4E5-3D3A-F4BF-579C99A5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574A-5DEC-BF22-1157-04258929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2FCA-F36D-AA6B-CB88-B4E49930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E3A-685F-4533-BEC7-C64CFA79105B}" type="datetime1">
              <a:rPr lang="tr-TR" smtClean="0"/>
              <a:t>8.08.2024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9C41-C0DF-AC69-BB58-44953A2A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89EF-1E3E-E993-7567-9D6D247A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439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7C562-04CB-BC26-D684-DAFD75ABA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AF62B-C939-B4AE-2B38-D2C59E18D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EC60-B44D-D9B3-30FA-79B9BC8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9245-E009-4E29-A7C3-B85CE9F9F167}" type="datetime1">
              <a:rPr lang="tr-TR" smtClean="0"/>
              <a:t>8.08.2024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B873D-BF5F-4FB8-5675-8C52C8A9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6610-7F8C-6B84-1CC4-44D95AB2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98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- Black">
    <p:bg>
      <p:bgPr>
        <a:solidFill>
          <a:schemeClr val="tx1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0"/>
          <p:cNvSpPr txBox="1">
            <a:spLocks noGrp="1"/>
          </p:cNvSpPr>
          <p:nvPr>
            <p:ph type="ctrTitle" hasCustomPrompt="1"/>
          </p:nvPr>
        </p:nvSpPr>
        <p:spPr>
          <a:xfrm>
            <a:off x="7045425" y="2316481"/>
            <a:ext cx="3762375" cy="25526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defRPr sz="1200" b="0" i="0" cap="all" spc="200" baseline="0">
                <a:solidFill>
                  <a:srgbClr val="26C3F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A8899-5EA6-FF4C-8F2A-835DAFE75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6174" y="2686050"/>
            <a:ext cx="3762375" cy="23431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1pPr>
            <a:lvl2pPr marL="304792" indent="0">
              <a:buNone/>
              <a:defRPr>
                <a:solidFill>
                  <a:schemeClr val="bg1"/>
                </a:solidFill>
              </a:defRPr>
            </a:lvl2pPr>
            <a:lvl3pPr marL="609585" indent="0">
              <a:buNone/>
              <a:defRPr>
                <a:solidFill>
                  <a:schemeClr val="bg1"/>
                </a:solidFill>
              </a:defRPr>
            </a:lvl3pPr>
            <a:lvl4pPr marL="914377" indent="0">
              <a:buNone/>
              <a:defRPr>
                <a:solidFill>
                  <a:schemeClr val="bg1"/>
                </a:solidFill>
              </a:defRPr>
            </a:lvl4pPr>
            <a:lvl5pPr marL="1219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8E2A8-5091-114D-A239-54404EDD69AC}"/>
              </a:ext>
            </a:extLst>
          </p:cNvPr>
          <p:cNvGrpSpPr/>
          <p:nvPr userDrawn="1"/>
        </p:nvGrpSpPr>
        <p:grpSpPr>
          <a:xfrm>
            <a:off x="-2477006" y="951186"/>
            <a:ext cx="7970296" cy="4955628"/>
            <a:chOff x="-2477006" y="951186"/>
            <a:chExt cx="7970296" cy="4955628"/>
          </a:xfrm>
          <a:solidFill>
            <a:schemeClr val="bg1"/>
          </a:soli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E77DB37B-7108-9D44-8B2E-4425A70FAB20}"/>
                </a:ext>
              </a:extLst>
            </p:cNvPr>
            <p:cNvSpPr/>
            <p:nvPr/>
          </p:nvSpPr>
          <p:spPr>
            <a:xfrm>
              <a:off x="2389726" y="987972"/>
              <a:ext cx="3103564" cy="4918842"/>
            </a:xfrm>
            <a:prstGeom prst="parallelogram">
              <a:avLst>
                <a:gd name="adj" fmla="val 544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06B6E701-432D-8543-BD0A-0E9766DBC6C3}"/>
                </a:ext>
              </a:extLst>
            </p:cNvPr>
            <p:cNvSpPr/>
            <p:nvPr/>
          </p:nvSpPr>
          <p:spPr>
            <a:xfrm rot="5400000">
              <a:off x="-2477006" y="951186"/>
              <a:ext cx="4955627" cy="4955627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52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6414-DCCA-3A59-6449-FE0EE44D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9589-01B7-6DD5-AF4C-EDD2DB21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824D-831F-7CCC-A1C1-E31FC6EF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ADE3-A064-4ACE-A69E-4C98D0E19AF5}" type="datetime1">
              <a:rPr lang="tr-TR" smtClean="0"/>
              <a:t>8.08.2024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F5CD-CA7C-B4F1-46D3-F0FC56F1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F808-CDC0-642F-7B43-A7E72AC0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21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FF8F-D451-D381-9101-3D27116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41B5-E098-4C4C-9C30-72963385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5ED4-57DF-6576-ECFB-07A0D4BD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462-1919-4370-8AD1-9EB22D0E1BAD}" type="datetime1">
              <a:rPr lang="tr-TR" smtClean="0"/>
              <a:t>8.08.2024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B256-6610-19BC-84A1-8BDD014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C7AA-8F5D-A444-0613-32F932C3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5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876-8456-CD87-8839-2598F591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2DA4-38A9-3B1A-BB18-088B99A2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D4F2A-1527-585D-88FF-2891CEA1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F7AC7-8032-68F4-D040-0CC201B9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A59-DDEB-451F-AAA7-ACB92E8EE88C}" type="datetime1">
              <a:rPr lang="tr-TR" smtClean="0"/>
              <a:t>8.08.2024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8A780-7C9F-2E87-8EE7-5461C87C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FD15A-4246-B4BC-B91C-960CFBAF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90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59C9-13E9-A315-0F62-334677F5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B79C-8171-C96E-E65B-02F65E86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5DA16-356B-8468-48B5-FC9DC1A0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3D5D5-9EA0-F9B7-B2C7-579C20DA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A3EA8-ADC3-FF90-D247-BB4A388D7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F28E0-BE94-D5B1-F07A-C6D4D3A3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81FF-98F8-4271-9215-11FC9F15A752}" type="datetime1">
              <a:rPr lang="tr-TR" smtClean="0"/>
              <a:t>8.08.2024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1434E-EA4A-D1DF-2977-6E729D04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26531-6401-825C-D245-920A4843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73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83B8-495A-6098-8214-912B9541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E825D-6CAA-5477-D931-956C85C1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7142-6277-4F48-A20E-7C9BB709AC7B}" type="datetime1">
              <a:rPr lang="tr-TR" smtClean="0"/>
              <a:t>8.08.2024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910CD-4154-1DE8-C689-6ED5A526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C641D-A47A-C701-6BC1-7F1424A2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05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44325-ED4C-96EF-F878-8711FDEF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F44-4531-460A-A767-A30830215069}" type="datetime1">
              <a:rPr lang="tr-TR" smtClean="0"/>
              <a:t>8.08.2024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BAB6D-03FF-E2E5-C4F5-F80BAF4A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CDA6C-57B7-1AB3-9529-A4AA228F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5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743F-1C5E-2D7E-D979-77BB3ED1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0489-F35E-663D-AE32-86CDA852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CB52F-1849-2E68-56AD-0E8F493E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71613-8C83-C447-869D-F91ED9E0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E960-5DB5-4767-B462-547CD09FD2BE}" type="datetime1">
              <a:rPr lang="tr-TR" smtClean="0"/>
              <a:t>8.08.2024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F06D-9DA3-8E53-74AC-2B3EA378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03E06-4488-65B5-9022-1EB1298D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65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1DC4-B39E-4F3F-12DC-578925D5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B308-B38B-10AD-BA3F-7348AA2CC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2E4F0-897A-316A-3A7B-B6149E4C9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7135-4190-1CA6-CBFC-ABBC4FDD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CA8B-FF3A-4F6A-9970-36322F6FE7E5}" type="datetime1">
              <a:rPr lang="tr-TR" smtClean="0"/>
              <a:t>8.08.2024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6F852-AA2F-1A8E-40FD-8F2029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48A2C-A279-C581-4270-FD0E4D8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4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46DDD-610E-B67B-EA66-55A85DC8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4E5C7-141C-1620-3788-4FBE4FB4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1B44-FEBF-EE79-09F5-427F1A42B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D662-60D0-45C7-90C4-98735EA19A4B}" type="datetime1">
              <a:rPr lang="tr-TR" smtClean="0"/>
              <a:t>8.08.2024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F59C-B1EA-688A-E795-39210A413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B539-44C4-CDF9-9F02-1D3ED3B9B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stack.com/guide/learn-about-cucumber-testing-tool" TargetMode="External"/><Relationship Id="rId7" Type="http://schemas.openxmlformats.org/officeDocument/2006/relationships/hyperlink" Target="https://www.tutorialspoint.com/cucumber/cucumber_features.htm" TargetMode="External"/><Relationship Id="rId2" Type="http://schemas.openxmlformats.org/officeDocument/2006/relationships/hyperlink" Target="https://www.youtube.com/watch?app=desktop&amp;v=3hHL-BhBW4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ucumber/cucumber_overview.htm" TargetMode="Externa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cucumber.io/docs/gherkin/referenc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5C2C3F-C49F-BFB9-9815-1B92F5B31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1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" y="248478"/>
            <a:ext cx="12192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A3946-3F3C-7B46-8D39-9BD8B329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1155" y="5663114"/>
            <a:ext cx="2408433" cy="418348"/>
          </a:xfrm>
        </p:spPr>
        <p:txBody>
          <a:bodyPr anchor="t"/>
          <a:lstStyle/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Company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FBDAB-49B5-002D-19ED-D5620975FA54}"/>
              </a:ext>
            </a:extLst>
          </p:cNvPr>
          <p:cNvSpPr txBox="1"/>
          <p:nvPr/>
        </p:nvSpPr>
        <p:spPr>
          <a:xfrm>
            <a:off x="8052088" y="5063470"/>
            <a:ext cx="3567290" cy="63484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RS" sz="3600" dirty="0">
                <a:solidFill>
                  <a:schemeClr val="bg1"/>
                </a:solidFill>
              </a:rPr>
              <a:t>Orion Innovation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79FBB89-536F-BB70-2BA6-A37DD0EB6DF2}"/>
              </a:ext>
            </a:extLst>
          </p:cNvPr>
          <p:cNvSpPr/>
          <p:nvPr/>
        </p:nvSpPr>
        <p:spPr>
          <a:xfrm>
            <a:off x="2380575" y="923232"/>
            <a:ext cx="3128974" cy="4999833"/>
          </a:xfrm>
          <a:prstGeom prst="parallelogram">
            <a:avLst>
              <a:gd name="adj" fmla="val 5444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085AD5E-F5A9-93BE-5AA8-FBEBB2426839}"/>
              </a:ext>
            </a:extLst>
          </p:cNvPr>
          <p:cNvSpPr/>
          <p:nvPr/>
        </p:nvSpPr>
        <p:spPr>
          <a:xfrm rot="5400000">
            <a:off x="-2482375" y="958361"/>
            <a:ext cx="4964750" cy="4941280"/>
          </a:xfrm>
          <a:prstGeom prst="blockArc">
            <a:avLst>
              <a:gd name="adj1" fmla="val 10770151"/>
              <a:gd name="adj2" fmla="val 0"/>
              <a:gd name="adj3" fmla="val 25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18000" rtlCol="0" anchor="ctr"/>
          <a:lstStyle/>
          <a:p>
            <a:pPr algn="ctr"/>
            <a:endParaRPr lang="en-RS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4CAF9-ECF5-E4C3-DF4E-DA5BE65C5B4B}"/>
              </a:ext>
            </a:extLst>
          </p:cNvPr>
          <p:cNvSpPr txBox="1"/>
          <p:nvPr/>
        </p:nvSpPr>
        <p:spPr>
          <a:xfrm>
            <a:off x="7878766" y="916608"/>
            <a:ext cx="3490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Gherkin and Cucumber 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tr-T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3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75E9-D3B2-8FF0-87F3-1695EF15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b="1" i="0" dirty="0">
                <a:solidFill>
                  <a:srgbClr val="363636"/>
                </a:solidFill>
                <a:effectLst/>
                <a:highlight>
                  <a:srgbClr val="FFFFFF"/>
                </a:highlight>
              </a:rPr>
              <a:t>What is Cucumber?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F6B0-015D-B602-C1AB-D4A5421B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11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3DB00-B9D8-4568-0500-46762D10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10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650A-3159-BE20-743C-85C4DB74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2B29-6A2F-4633-FD77-95A3B8E8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Cucumber is an open-source software testing tool written in Ruby. 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Cucumber enables you to write test cases that anyone can easily understand regardless of their technical knowledge.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53728-9655-9967-EF13-4B00F4C8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11</a:t>
            </a:fld>
            <a:endParaRPr lang="tr-TR"/>
          </a:p>
        </p:txBody>
      </p:sp>
      <p:pic>
        <p:nvPicPr>
          <p:cNvPr id="1026" name="Picture 2" descr="Cucumber Framework">
            <a:extLst>
              <a:ext uri="{FF2B5EF4-FFF2-40B4-BE49-F238E27FC236}">
                <a16:creationId xmlns:a16="http://schemas.microsoft.com/office/drawing/2014/main" id="{50AD2643-6FCB-53AA-8178-C5B3CE466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4506"/>
            <a:ext cx="42862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0E28A3-3833-DD90-EF95-C6461A6203C7}"/>
              </a:ext>
            </a:extLst>
          </p:cNvPr>
          <p:cNvSpPr txBox="1"/>
          <p:nvPr/>
        </p:nvSpPr>
        <p:spPr>
          <a:xfrm>
            <a:off x="3047999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 [2] Definition of Cucumber</a:t>
            </a:r>
          </a:p>
        </p:txBody>
      </p:sp>
    </p:spTree>
    <p:extLst>
      <p:ext uri="{BB962C8B-B14F-4D97-AF65-F5344CB8AC3E}">
        <p14:creationId xmlns:p14="http://schemas.microsoft.com/office/powerpoint/2010/main" val="405110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C4CE-4AEA-82C8-B8BB-87F760EA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Cucumber supports various software platforms, including: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7C80-7F46-443B-5DC9-1E50D9C4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8338"/>
          </a:xfrm>
        </p:spPr>
        <p:txBody>
          <a:bodyPr>
            <a:normAutofit fontScale="55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Java</a:t>
            </a:r>
            <a:r>
              <a:rPr lang="en-US" dirty="0"/>
              <a:t> - Through JUnit and TestNG.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Ruby</a:t>
            </a:r>
            <a:r>
              <a:rPr lang="en-US" dirty="0"/>
              <a:t> - Native support with </a:t>
            </a:r>
            <a:r>
              <a:rPr lang="en-US" dirty="0" err="1"/>
              <a:t>RSpec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JavaScript</a:t>
            </a:r>
            <a:r>
              <a:rPr lang="en-US" dirty="0"/>
              <a:t> - Using Node.js.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Kotlin</a:t>
            </a:r>
            <a:r>
              <a:rPr lang="en-US" dirty="0"/>
              <a:t> - With JUnit.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Groovy</a:t>
            </a:r>
            <a:r>
              <a:rPr lang="en-US" dirty="0"/>
              <a:t> - Compatible with JUnit and Spock.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</a:t>
            </a:r>
            <a:r>
              <a:rPr lang="en-US" dirty="0"/>
              <a:t> - Via JUnit.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Python</a:t>
            </a:r>
            <a:r>
              <a:rPr lang="en-US" dirty="0"/>
              <a:t> - Using the Behave framework.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PHP</a:t>
            </a:r>
            <a:r>
              <a:rPr lang="en-US" dirty="0"/>
              <a:t> - With </a:t>
            </a:r>
            <a:r>
              <a:rPr lang="en-US" dirty="0" err="1"/>
              <a:t>Behat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Perl</a:t>
            </a:r>
            <a:r>
              <a:rPr lang="en-US" dirty="0"/>
              <a:t> - Through Test::BDD::Cucumber.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.NET</a:t>
            </a:r>
            <a:r>
              <a:rPr lang="en-US" dirty="0"/>
              <a:t> - Using </a:t>
            </a:r>
            <a:r>
              <a:rPr lang="en-US" dirty="0" err="1"/>
              <a:t>SpecFlow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Swift</a:t>
            </a:r>
            <a:r>
              <a:rPr lang="en-US" dirty="0"/>
              <a:t> - Via </a:t>
            </a:r>
            <a:r>
              <a:rPr lang="en-US" dirty="0" err="1"/>
              <a:t>Cucumberish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Objective-C</a:t>
            </a:r>
            <a:r>
              <a:rPr lang="en-US" dirty="0"/>
              <a:t> - Using </a:t>
            </a:r>
            <a:r>
              <a:rPr lang="en-US" dirty="0" err="1"/>
              <a:t>Cucumberish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Go</a:t>
            </a:r>
            <a:r>
              <a:rPr lang="en-US" dirty="0"/>
              <a:t> - Using </a:t>
            </a:r>
            <a:r>
              <a:rPr lang="en-US" dirty="0" err="1"/>
              <a:t>GoDog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Erlang</a:t>
            </a:r>
            <a:r>
              <a:rPr lang="en-US" dirty="0"/>
              <a:t> - With </a:t>
            </a:r>
            <a:r>
              <a:rPr lang="en-US" dirty="0" err="1"/>
              <a:t>eCucumber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Lua</a:t>
            </a:r>
            <a:r>
              <a:rPr lang="en-US" dirty="0"/>
              <a:t> - Using Cucumber-</a:t>
            </a:r>
            <a:r>
              <a:rPr lang="en-US" dirty="0" err="1"/>
              <a:t>lua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CF68E-D92E-DF24-E623-3AB699B7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12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5B15-4B59-73BF-7C33-65E98193A41E}"/>
              </a:ext>
            </a:extLst>
          </p:cNvPr>
          <p:cNvSpPr txBox="1"/>
          <p:nvPr/>
        </p:nvSpPr>
        <p:spPr>
          <a:xfrm>
            <a:off x="3047999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 [4] Supported platforms by Cucumber</a:t>
            </a:r>
          </a:p>
        </p:txBody>
      </p:sp>
    </p:spTree>
    <p:extLst>
      <p:ext uri="{BB962C8B-B14F-4D97-AF65-F5344CB8AC3E}">
        <p14:creationId xmlns:p14="http://schemas.microsoft.com/office/powerpoint/2010/main" val="196464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86D7-22CC-584F-537D-6BE9AB3E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Benefits of using Cucumber Testing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A1B8-F428-BF11-428E-67F43BFF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Cucumber supports different languages like Java.net and Ruby.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It acts as a bridge between the business and technical language. We can accomplish this by creating a test case in plain English text.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It allows the test script to be written without knowledge of any code, it allows the involvement of non-programmers as well.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It serves the purpose of end-to-end test framework unlike other tools.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Due to simple test script architecture, Cucumber provides code reusability.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3C5C0-AD8C-E4FE-8BD8-3709C5DB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13</a:t>
            </a:fld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1EFF5-46E7-E920-D98F-004413E4F665}"/>
              </a:ext>
            </a:extLst>
          </p:cNvPr>
          <p:cNvSpPr txBox="1"/>
          <p:nvPr/>
        </p:nvSpPr>
        <p:spPr>
          <a:xfrm>
            <a:off x="3047999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 [5] Advantages of Cucumber</a:t>
            </a:r>
          </a:p>
        </p:txBody>
      </p:sp>
    </p:spTree>
    <p:extLst>
      <p:ext uri="{BB962C8B-B14F-4D97-AF65-F5344CB8AC3E}">
        <p14:creationId xmlns:p14="http://schemas.microsoft.com/office/powerpoint/2010/main" val="378597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0BE2-6232-9B25-994B-CADCE0ED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ar(--ff-lato)"/>
              </a:rPr>
              <a:t>Configure Cucumber with Maven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A10D0F-7286-2734-E046-E308B765C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704" y="1578533"/>
            <a:ext cx="9182591" cy="47778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98487-9350-3C76-D297-08BC7580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49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4BEA-4086-6A9A-4CBA-A4F2E555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08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Cucumber test automation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 makes use of two important files: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E7FA5-03C0-8A84-0DFC-705627A13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Feature file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 – Contains code written in Gherkin (plain English text)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Step definition file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 – Contains the actual code written by the developer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Cucumber acts as a bridge between the following teams: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Business Analysts and Software Engineers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Manual and Automation Test Engineers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Manual Test Engineers and Developers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DA5E4-29CC-A041-1434-EB6E4F6C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15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77557-84B5-0782-A0D9-6A16CC1144AC}"/>
              </a:ext>
            </a:extLst>
          </p:cNvPr>
          <p:cNvSpPr txBox="1"/>
          <p:nvPr/>
        </p:nvSpPr>
        <p:spPr>
          <a:xfrm>
            <a:off x="3047999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 [2] Cucumber tool for teams</a:t>
            </a:r>
          </a:p>
        </p:txBody>
      </p:sp>
    </p:spTree>
    <p:extLst>
      <p:ext uri="{BB962C8B-B14F-4D97-AF65-F5344CB8AC3E}">
        <p14:creationId xmlns:p14="http://schemas.microsoft.com/office/powerpoint/2010/main" val="380161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A70D-24D5-52F4-798A-3B5962CC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A967-955D-8578-EC49-170A489B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ea typeface="Calibri"/>
                <a:cs typeface="Calibri"/>
              </a:rPr>
              <a:t>[1] </a:t>
            </a:r>
            <a:r>
              <a:rPr lang="en-US" sz="2800" dirty="0">
                <a:ea typeface="Calibri"/>
                <a:cs typeface="Calibri"/>
                <a:hlinkClick r:id="rId2"/>
              </a:rPr>
              <a:t>https://www.youtube.com/watch?app=desktop&amp;v=3hHL-BhBW4I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Calibri"/>
                <a:cs typeface="Calibri"/>
              </a:rPr>
              <a:t>[2] </a:t>
            </a:r>
            <a:r>
              <a:rPr lang="en-US" dirty="0">
                <a:hlinkClick r:id="rId3"/>
              </a:rPr>
              <a:t>https://www.browserstack.com/guide/learn-about-cucumber-testing-tool</a:t>
            </a:r>
            <a:r>
              <a:rPr lang="en-US" dirty="0"/>
              <a:t> </a:t>
            </a:r>
          </a:p>
          <a:p>
            <a:r>
              <a:rPr lang="en-US" sz="2800" dirty="0">
                <a:ea typeface="Calibri"/>
                <a:cs typeface="Calibri"/>
              </a:rPr>
              <a:t>[3] </a:t>
            </a:r>
            <a:r>
              <a:rPr lang="en-US" sz="2800" dirty="0">
                <a:ea typeface="Calibri"/>
                <a:cs typeface="Calibri"/>
                <a:hlinkClick r:id="rId4"/>
              </a:rPr>
              <a:t>https://cucumber.io/docs/gherkin/reference/</a:t>
            </a:r>
            <a:r>
              <a:rPr lang="en-US" sz="2800" dirty="0">
                <a:ea typeface="Calibri"/>
                <a:cs typeface="Calibri"/>
              </a:rPr>
              <a:t> </a:t>
            </a:r>
          </a:p>
          <a:p>
            <a:r>
              <a:rPr lang="en-US" sz="2800" dirty="0">
                <a:ea typeface="Calibri"/>
                <a:cs typeface="Calibri"/>
              </a:rPr>
              <a:t>[</a:t>
            </a:r>
            <a:r>
              <a:rPr lang="en-US" dirty="0">
                <a:ea typeface="Calibri"/>
                <a:cs typeface="Calibri"/>
              </a:rPr>
              <a:t>4</a:t>
            </a:r>
            <a:r>
              <a:rPr lang="en-US" sz="2800" dirty="0">
                <a:ea typeface="Calibri"/>
                <a:cs typeface="Calibri"/>
              </a:rPr>
              <a:t>] </a:t>
            </a:r>
            <a:r>
              <a:rPr lang="en-US" sz="2800" dirty="0">
                <a:ea typeface="Calibri"/>
                <a:cs typeface="Calibri"/>
                <a:hlinkClick r:id="rId5"/>
              </a:rPr>
              <a:t>https://chatgpt.com/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Calibri"/>
                <a:cs typeface="Calibri"/>
              </a:rPr>
              <a:t>[</a:t>
            </a:r>
            <a:r>
              <a:rPr lang="en-US" dirty="0">
                <a:ea typeface="Calibri"/>
                <a:cs typeface="Calibri"/>
              </a:rPr>
              <a:t>5</a:t>
            </a:r>
            <a:r>
              <a:rPr lang="en-US" sz="2800" dirty="0">
                <a:ea typeface="Calibri"/>
                <a:cs typeface="Calibri"/>
              </a:rPr>
              <a:t>]</a:t>
            </a:r>
            <a:r>
              <a:rPr lang="en-US" dirty="0">
                <a:hlinkClick r:id="rId6"/>
              </a:rPr>
              <a:t>https://www.tutorialspoint.com/cucumber/cucumber_overview.htm</a:t>
            </a:r>
            <a:endParaRPr lang="en-US" dirty="0"/>
          </a:p>
          <a:p>
            <a:r>
              <a:rPr lang="en-US" sz="2800" dirty="0">
                <a:ea typeface="Calibri"/>
                <a:cs typeface="Calibri"/>
              </a:rPr>
              <a:t>[</a:t>
            </a:r>
            <a:r>
              <a:rPr lang="en-US" dirty="0">
                <a:ea typeface="Calibri"/>
                <a:cs typeface="Calibri"/>
              </a:rPr>
              <a:t>6</a:t>
            </a:r>
            <a:r>
              <a:rPr lang="en-US" sz="2800" dirty="0">
                <a:ea typeface="Calibri"/>
                <a:cs typeface="Calibri"/>
              </a:rPr>
              <a:t>] </a:t>
            </a:r>
            <a:r>
              <a:rPr lang="en-US" dirty="0">
                <a:hlinkClick r:id="rId4"/>
              </a:rPr>
              <a:t>https://cucumber.io/docs/gherkin/reference/</a:t>
            </a:r>
            <a:r>
              <a:rPr lang="en-US" dirty="0"/>
              <a:t>  </a:t>
            </a:r>
          </a:p>
          <a:p>
            <a:r>
              <a:rPr lang="en-US" sz="2800" dirty="0">
                <a:ea typeface="Calibri"/>
                <a:cs typeface="Calibri"/>
              </a:rPr>
              <a:t>[</a:t>
            </a:r>
            <a:r>
              <a:rPr lang="en-US" dirty="0">
                <a:ea typeface="Calibri"/>
                <a:cs typeface="Calibri"/>
              </a:rPr>
              <a:t>7</a:t>
            </a:r>
            <a:r>
              <a:rPr lang="en-US" sz="2800" dirty="0">
                <a:ea typeface="Calibri"/>
                <a:cs typeface="Calibri"/>
              </a:rPr>
              <a:t>] </a:t>
            </a:r>
            <a:r>
              <a:rPr lang="en-US" sz="2800" dirty="0">
                <a:ea typeface="Calibri"/>
                <a:cs typeface="Calibri"/>
                <a:hlinkClick r:id="rId7"/>
              </a:rPr>
              <a:t>https://www.tutorialspoint.com/cucumber/cucumber_features.htm</a:t>
            </a:r>
            <a:r>
              <a:rPr lang="en-US" sz="2800" dirty="0">
                <a:ea typeface="Calibri"/>
                <a:cs typeface="Calibri"/>
              </a:rPr>
              <a:t> </a:t>
            </a:r>
            <a:endParaRPr lang="en-US" dirty="0"/>
          </a:p>
          <a:p>
            <a:endParaRPr lang="en-US" sz="2800" dirty="0"/>
          </a:p>
          <a:p>
            <a:endParaRPr lang="en-US" dirty="0">
              <a:ea typeface="Calibri"/>
              <a:cs typeface="Calibri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D0449-EC74-E4A0-E550-73AAC0E0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851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35DB5-6217-1C65-B3C6-FD860528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1E04-0762-9220-7A25-B6DEB6D1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7172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941475" y="506569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075" y="1740146"/>
            <a:ext cx="10515600" cy="30897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B7E37-040A-A868-7F9E-D79B78C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C2CA9-D9C7-1DA7-841F-DF6FBB9806CE}"/>
              </a:ext>
            </a:extLst>
          </p:cNvPr>
          <p:cNvSpPr txBox="1"/>
          <p:nvPr/>
        </p:nvSpPr>
        <p:spPr>
          <a:xfrm>
            <a:off x="927075" y="1311432"/>
            <a:ext cx="2783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1DBE2-5165-9BC3-9258-1D71D56FCA20}"/>
              </a:ext>
            </a:extLst>
          </p:cNvPr>
          <p:cNvSpPr txBox="1"/>
          <p:nvPr/>
        </p:nvSpPr>
        <p:spPr>
          <a:xfrm>
            <a:off x="3047999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 [1] Test Automation 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644758-A8C5-F81D-843E-160BA320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00" y="1912786"/>
            <a:ext cx="9914950" cy="281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466F-1419-72F2-C22C-2695C297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4"/>
            <a:ext cx="10940143" cy="4351338"/>
          </a:xfrm>
        </p:spPr>
        <p:txBody>
          <a:bodyPr>
            <a:norm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Gherkin</a:t>
            </a:r>
          </a:p>
          <a:p>
            <a:r>
              <a:rPr lang="en-US" dirty="0">
                <a:cs typeface="Arial" panose="020B0604020202020204" pitchFamily="34" charset="0"/>
              </a:rPr>
              <a:t>Cucumber</a:t>
            </a:r>
          </a:p>
          <a:p>
            <a:r>
              <a:rPr lang="en-US" dirty="0">
                <a:cs typeface="Arial" panose="020B0604020202020204" pitchFamily="34" charset="0"/>
              </a:rPr>
              <a:t>Installation of Cucumber</a:t>
            </a:r>
          </a:p>
          <a:p>
            <a:r>
              <a:rPr lang="en-US" dirty="0">
                <a:cs typeface="Arial" panose="020B0604020202020204" pitchFamily="34" charset="0"/>
              </a:rPr>
              <a:t>Scenario, Scenario Outline and Background</a:t>
            </a:r>
          </a:p>
          <a:p>
            <a:endParaRPr lang="en-US" sz="2800" dirty="0">
              <a:cs typeface="Arial" panose="020B0604020202020204" pitchFamily="34" charset="0"/>
            </a:endParaRP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4798C-BDD9-A0FB-9903-026F610E0BE2}"/>
              </a:ext>
            </a:extLst>
          </p:cNvPr>
          <p:cNvSpPr txBox="1"/>
          <p:nvPr/>
        </p:nvSpPr>
        <p:spPr>
          <a:xfrm>
            <a:off x="3047223" y="681037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Content</a:t>
            </a:r>
            <a:endParaRPr lang="en-US" sz="44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32A45-D7E4-5E27-27A2-75374E3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58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81B4-21E2-FAA3-9C0C-736C7838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br>
              <a:rPr lang="en-US" b="1" dirty="0">
                <a:latin typeface="+mn-lt"/>
              </a:rPr>
            </a:br>
            <a:r>
              <a:rPr lang="en-US" b="1" i="0" dirty="0">
                <a:solidFill>
                  <a:srgbClr val="363636"/>
                </a:solidFill>
                <a:effectLst/>
                <a:highlight>
                  <a:srgbClr val="FFFFFF"/>
                </a:highlight>
                <a:latin typeface="+mn-lt"/>
              </a:rPr>
              <a:t>What is Gherkin?</a:t>
            </a:r>
            <a:br>
              <a:rPr lang="en-US" b="1" dirty="0">
                <a:latin typeface="+mn-lt"/>
              </a:rPr>
            </a:b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6344-86FE-6CD8-1FC5-98E95C8D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AB77-2E21-113B-520F-6B469E7A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962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0734-376D-B1C1-BDC7-9FC04189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Gherkin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493A-C040-5802-242D-772A52A7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291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Gherkin is a set of grammar rules.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It defines application behavior using simple English text.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This structured text is understandable by Cucumber.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7FD7-C4A3-2BB1-1CF6-67ABFD1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5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328D5-A089-DC6A-ACEA-575204A98A43}"/>
              </a:ext>
            </a:extLst>
          </p:cNvPr>
          <p:cNvSpPr txBox="1"/>
          <p:nvPr/>
        </p:nvSpPr>
        <p:spPr>
          <a:xfrm>
            <a:off x="3318687" y="3429000"/>
            <a:ext cx="5554625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Scenario: As an existing user, I want to log in successfully.</a:t>
            </a:r>
          </a:p>
          <a:p>
            <a:endParaRPr lang="en-US" dirty="0"/>
          </a:p>
          <a:p>
            <a:r>
              <a:rPr lang="en-US" dirty="0"/>
              <a:t>Given the user is on the Home page</a:t>
            </a:r>
          </a:p>
          <a:p>
            <a:endParaRPr lang="en-US" dirty="0"/>
          </a:p>
          <a:p>
            <a:r>
              <a:rPr lang="en-US" dirty="0"/>
              <a:t>When the user navigates to the Login page</a:t>
            </a:r>
          </a:p>
          <a:p>
            <a:endParaRPr lang="en-US" dirty="0"/>
          </a:p>
          <a:p>
            <a:r>
              <a:rPr lang="en-US" dirty="0"/>
              <a:t>And the user enters the username and password</a:t>
            </a:r>
          </a:p>
          <a:p>
            <a:endParaRPr lang="en-US" dirty="0"/>
          </a:p>
          <a:p>
            <a:r>
              <a:rPr lang="en-US" dirty="0"/>
              <a:t>Then the successful login message is displayed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E5E05-5541-0E2C-1EA3-84BDF16F2F03}"/>
              </a:ext>
            </a:extLst>
          </p:cNvPr>
          <p:cNvSpPr txBox="1"/>
          <p:nvPr/>
        </p:nvSpPr>
        <p:spPr>
          <a:xfrm>
            <a:off x="3047999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 [2] Scenario with Gherkin format</a:t>
            </a:r>
          </a:p>
        </p:txBody>
      </p:sp>
    </p:spTree>
    <p:extLst>
      <p:ext uri="{BB962C8B-B14F-4D97-AF65-F5344CB8AC3E}">
        <p14:creationId xmlns:p14="http://schemas.microsoft.com/office/powerpoint/2010/main" val="192456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02A-CC8E-F5EC-8E0F-F84D4112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FDB2-0FEE-A41A-BD57-C58B4DF2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The primary keywords are:</a:t>
            </a:r>
          </a:p>
          <a:p>
            <a:r>
              <a:rPr lang="en-US" dirty="0"/>
              <a:t>Feature</a:t>
            </a:r>
          </a:p>
          <a:p>
            <a:r>
              <a:rPr lang="en-US" dirty="0"/>
              <a:t>Rule (as of Gherkin 6)</a:t>
            </a:r>
          </a:p>
          <a:p>
            <a:r>
              <a:rPr lang="en-US" dirty="0"/>
              <a:t>Example (or Scenario)</a:t>
            </a:r>
          </a:p>
          <a:p>
            <a:r>
              <a:rPr lang="en-US" dirty="0"/>
              <a:t>Given, When, Then, And, But for steps (or *)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Scenario Outline (or Scenario Template)</a:t>
            </a:r>
          </a:p>
          <a:p>
            <a:r>
              <a:rPr lang="en-US" dirty="0"/>
              <a:t>Examples (or Scenarios)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There are a few secondary keywords as well:</a:t>
            </a:r>
          </a:p>
          <a:p>
            <a:r>
              <a:rPr lang="en-US" dirty="0"/>
              <a:t>""" (Doc Strings)</a:t>
            </a:r>
          </a:p>
          <a:p>
            <a:r>
              <a:rPr lang="en-US" dirty="0"/>
              <a:t>| (Data Tables)</a:t>
            </a:r>
          </a:p>
          <a:p>
            <a:r>
              <a:rPr lang="en-US" dirty="0"/>
              <a:t>@ (Tags)</a:t>
            </a:r>
          </a:p>
          <a:p>
            <a:r>
              <a:rPr lang="en-US" dirty="0"/>
              <a:t># (Comments)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85B80-B3D3-DC20-3698-EFA21706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6</a:t>
            </a:fld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02CCF-3A17-FBEA-580C-9A8FAF53CD4C}"/>
              </a:ext>
            </a:extLst>
          </p:cNvPr>
          <p:cNvSpPr txBox="1"/>
          <p:nvPr/>
        </p:nvSpPr>
        <p:spPr>
          <a:xfrm>
            <a:off x="3048000" y="623323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 [6] Gherkin Keywords</a:t>
            </a:r>
          </a:p>
        </p:txBody>
      </p:sp>
    </p:spTree>
    <p:extLst>
      <p:ext uri="{BB962C8B-B14F-4D97-AF65-F5344CB8AC3E}">
        <p14:creationId xmlns:p14="http://schemas.microsoft.com/office/powerpoint/2010/main" val="303265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3FF8-C48D-3513-8FC6-0918655F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Primary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5D91-6593-6867-3ED8-26CE46A1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Feature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− Name of the feature under test.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Description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(optional) − Describe about feature under test.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Scenario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− What is the test scenario.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5B79D-75D7-E6B2-5C6C-475F5F59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7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C24FA-B6DE-996B-5AB4-B8E650E28625}"/>
              </a:ext>
            </a:extLst>
          </p:cNvPr>
          <p:cNvSpPr txBox="1"/>
          <p:nvPr/>
        </p:nvSpPr>
        <p:spPr>
          <a:xfrm>
            <a:off x="3048000" y="623323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 [7] Gherkin Primary Keywords</a:t>
            </a:r>
          </a:p>
        </p:txBody>
      </p:sp>
    </p:spTree>
    <p:extLst>
      <p:ext uri="{BB962C8B-B14F-4D97-AF65-F5344CB8AC3E}">
        <p14:creationId xmlns:p14="http://schemas.microsoft.com/office/powerpoint/2010/main" val="388393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3FF8-C48D-3513-8FC6-0918655F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 Primary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5D91-6593-6867-3ED8-26CE46A1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</a:rPr>
              <a:t>Given</a:t>
            </a:r>
            <a:r>
              <a:rPr lang="en-US" b="0" i="0" dirty="0">
                <a:solidFill>
                  <a:srgbClr val="FF0000"/>
                </a:solidFill>
                <a:effectLst/>
              </a:rPr>
              <a:t> −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Prerequisite before the test steps get executed.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B0F0"/>
                </a:solidFill>
                <a:effectLst/>
              </a:rPr>
              <a:t>When</a:t>
            </a:r>
            <a:r>
              <a:rPr lang="en-US" b="0" i="0" dirty="0">
                <a:solidFill>
                  <a:srgbClr val="00B0F0"/>
                </a:solidFill>
                <a:effectLst/>
              </a:rPr>
              <a:t> −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Specific condition which should match in order to execute the next step.</a:t>
            </a:r>
          </a:p>
          <a:p>
            <a:pPr algn="just"/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</a:rPr>
              <a:t>And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</a:rPr>
              <a:t> −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It provides the logical AND condition between any two statements. AND can be used in conjunction with GIVEN, WHEN and THEN statement.</a:t>
            </a:r>
          </a:p>
          <a:p>
            <a:pPr algn="just"/>
            <a:r>
              <a:rPr lang="en-US" sz="3000" b="1" i="0" dirty="0">
                <a:solidFill>
                  <a:srgbClr val="FFC000"/>
                </a:solidFill>
                <a:effectLst/>
              </a:rPr>
              <a:t>But</a:t>
            </a:r>
            <a:r>
              <a:rPr lang="en-US" sz="3000" b="0" i="0" dirty="0">
                <a:solidFill>
                  <a:srgbClr val="FFC000"/>
                </a:solidFill>
                <a:effectLst/>
              </a:rPr>
              <a:t> − </a:t>
            </a:r>
            <a:r>
              <a:rPr lang="en-US" sz="3000" b="0" i="0" dirty="0">
                <a:solidFill>
                  <a:srgbClr val="000000"/>
                </a:solidFill>
                <a:effectLst/>
              </a:rPr>
              <a:t>It signifies logical OR condition between any two statements. OR can be used in conjunction with GIVEN, WHEN and THEN statement.</a:t>
            </a:r>
          </a:p>
          <a:p>
            <a:pPr algn="just"/>
            <a:r>
              <a:rPr lang="en-US" b="1" i="0" dirty="0">
                <a:solidFill>
                  <a:srgbClr val="00B050"/>
                </a:solidFill>
                <a:effectLst/>
              </a:rPr>
              <a:t>Then</a:t>
            </a:r>
            <a:r>
              <a:rPr lang="en-US" b="0" i="0" dirty="0">
                <a:solidFill>
                  <a:srgbClr val="00B050"/>
                </a:solidFill>
                <a:effectLst/>
              </a:rPr>
              <a:t> −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What should happen if the condition mentioned in WHEN is satisfied.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5B79D-75D7-E6B2-5C6C-475F5F59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8</a:t>
            </a:fld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712C1-DCC8-96EE-F0C4-D5DE56191463}"/>
              </a:ext>
            </a:extLst>
          </p:cNvPr>
          <p:cNvSpPr txBox="1"/>
          <p:nvPr/>
        </p:nvSpPr>
        <p:spPr>
          <a:xfrm>
            <a:off x="3048000" y="629269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 [7] Gherkin Primary Keywords</a:t>
            </a:r>
          </a:p>
        </p:txBody>
      </p:sp>
    </p:spTree>
    <p:extLst>
      <p:ext uri="{BB962C8B-B14F-4D97-AF65-F5344CB8AC3E}">
        <p14:creationId xmlns:p14="http://schemas.microsoft.com/office/powerpoint/2010/main" val="8516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9865-B3CB-BDD6-1945-98FC3685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0" y="0"/>
            <a:ext cx="105156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9A26-5595-6663-79BE-8873DA63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65" y="1144024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Feature: User login functionality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Scenario: Successful login with valid credentials</a:t>
            </a:r>
          </a:p>
          <a:p>
            <a:pPr marL="0" indent="0">
              <a:buNone/>
            </a:pPr>
            <a:r>
              <a:rPr lang="en-US" sz="2000" dirty="0"/>
              <a:t>    Given the user is on the login page</a:t>
            </a:r>
          </a:p>
          <a:p>
            <a:pPr marL="0" indent="0">
              <a:buNone/>
            </a:pPr>
            <a:r>
              <a:rPr lang="en-US" sz="2000" dirty="0"/>
              <a:t>    When the user enters valid credentials</a:t>
            </a:r>
          </a:p>
          <a:p>
            <a:pPr marL="0" indent="0">
              <a:buNone/>
            </a:pPr>
            <a:r>
              <a:rPr lang="en-US" sz="2000" dirty="0"/>
              <a:t>    And the user clicks the login button</a:t>
            </a:r>
          </a:p>
          <a:p>
            <a:pPr marL="0" indent="0">
              <a:buNone/>
            </a:pPr>
            <a:r>
              <a:rPr lang="en-US" sz="2000" dirty="0"/>
              <a:t>    Then the user should be redirected to the dashboard</a:t>
            </a:r>
          </a:p>
          <a:p>
            <a:pPr marL="0" indent="0">
              <a:buNone/>
            </a:pPr>
            <a:r>
              <a:rPr lang="en-US" sz="2000" dirty="0"/>
              <a:t>    And the user should see a welcome message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Scenario: Unsuccessful login with invalid credentials</a:t>
            </a:r>
          </a:p>
          <a:p>
            <a:pPr marL="0" indent="0">
              <a:buNone/>
            </a:pPr>
            <a:r>
              <a:rPr lang="en-US" sz="2000" dirty="0"/>
              <a:t>    Given the user is on the login page</a:t>
            </a:r>
          </a:p>
          <a:p>
            <a:pPr marL="0" indent="0">
              <a:buNone/>
            </a:pPr>
            <a:r>
              <a:rPr lang="en-US" sz="2000" dirty="0"/>
              <a:t>    When the user enters invalid credentials</a:t>
            </a:r>
          </a:p>
          <a:p>
            <a:pPr marL="0" indent="0">
              <a:buNone/>
            </a:pPr>
            <a:r>
              <a:rPr lang="en-US" sz="2000" dirty="0"/>
              <a:t>    And the user clicks the login button</a:t>
            </a:r>
          </a:p>
          <a:p>
            <a:pPr marL="0" indent="0">
              <a:buNone/>
            </a:pPr>
            <a:r>
              <a:rPr lang="en-US" sz="2000" dirty="0"/>
              <a:t>    Then the user should see an error message</a:t>
            </a:r>
          </a:p>
          <a:p>
            <a:pPr marL="0" indent="0">
              <a:buNone/>
            </a:pPr>
            <a:r>
              <a:rPr lang="en-US" sz="2000" dirty="0"/>
              <a:t>    And the user should remain on the login page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89CCA-7B82-58E8-5AE7-F8DFC53A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9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EA54A-E8D7-47C8-12C4-7412AD943FED}"/>
              </a:ext>
            </a:extLst>
          </p:cNvPr>
          <p:cNvSpPr txBox="1"/>
          <p:nvPr/>
        </p:nvSpPr>
        <p:spPr>
          <a:xfrm>
            <a:off x="5506065" y="1137367"/>
            <a:ext cx="5454445" cy="48320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Feature: Shopping Cart Management</a:t>
            </a:r>
          </a:p>
          <a:p>
            <a:endParaRPr lang="en-US" sz="1400" dirty="0"/>
          </a:p>
          <a:p>
            <a:r>
              <a:rPr lang="en-US" sz="1400" dirty="0"/>
              <a:t>  Scenario: Add item to the shopping cart</a:t>
            </a:r>
          </a:p>
          <a:p>
            <a:r>
              <a:rPr lang="en-US" sz="1400" dirty="0"/>
              <a:t>    Given the user is on the product page</a:t>
            </a:r>
          </a:p>
          <a:p>
            <a:r>
              <a:rPr lang="en-US" sz="1400" dirty="0"/>
              <a:t>    When the user clicks on the "Add to cart" button for a product</a:t>
            </a:r>
          </a:p>
          <a:p>
            <a:r>
              <a:rPr lang="en-US" sz="1400" dirty="0"/>
              <a:t>    Then the product should be added to the shopping cart</a:t>
            </a:r>
          </a:p>
          <a:p>
            <a:r>
              <a:rPr lang="en-US" sz="1400" dirty="0"/>
              <a:t>    And the cart icon should show the updated item count</a:t>
            </a:r>
          </a:p>
          <a:p>
            <a:endParaRPr lang="en-US" sz="1400" dirty="0"/>
          </a:p>
          <a:p>
            <a:r>
              <a:rPr lang="en-US" sz="1400" dirty="0"/>
              <a:t>  Scenario: Remove item from the shopping cart</a:t>
            </a:r>
          </a:p>
          <a:p>
            <a:r>
              <a:rPr lang="en-US" sz="1400" dirty="0"/>
              <a:t>    Given the user has items in the shopping cart</a:t>
            </a:r>
          </a:p>
          <a:p>
            <a:r>
              <a:rPr lang="en-US" sz="1400" dirty="0"/>
              <a:t>    When the user clicks on the "Remove" button for a product</a:t>
            </a:r>
          </a:p>
          <a:p>
            <a:r>
              <a:rPr lang="en-US" sz="1400" dirty="0"/>
              <a:t>    Then the product should be removed from the shopping cart</a:t>
            </a:r>
          </a:p>
          <a:p>
            <a:r>
              <a:rPr lang="en-US" sz="1400" dirty="0"/>
              <a:t>    And the cart icon should show the updated item count</a:t>
            </a:r>
          </a:p>
          <a:p>
            <a:r>
              <a:rPr lang="en-US" sz="1400" dirty="0"/>
              <a:t>    But the total price should be recalculated</a:t>
            </a:r>
          </a:p>
          <a:p>
            <a:endParaRPr lang="en-US" sz="1400" dirty="0"/>
          </a:p>
          <a:p>
            <a:r>
              <a:rPr lang="en-US" sz="1400" dirty="0"/>
              <a:t>  Scenario: Update item quantity in the shopping cart</a:t>
            </a:r>
          </a:p>
          <a:p>
            <a:r>
              <a:rPr lang="en-US" sz="1400" dirty="0"/>
              <a:t>    Given the user has items in the shopping cart</a:t>
            </a:r>
          </a:p>
          <a:p>
            <a:r>
              <a:rPr lang="en-US" sz="1400" dirty="0"/>
              <a:t>    When the user changes the quantity of a product</a:t>
            </a:r>
          </a:p>
          <a:p>
            <a:r>
              <a:rPr lang="en-US" sz="1400" dirty="0"/>
              <a:t>    And the user clicks on the "Update cart" button</a:t>
            </a:r>
          </a:p>
          <a:p>
            <a:r>
              <a:rPr lang="en-US" sz="1400" dirty="0"/>
              <a:t>    Then the cart should reflect the new quantity for the product</a:t>
            </a:r>
          </a:p>
          <a:p>
            <a:r>
              <a:rPr lang="en-US" sz="1400" dirty="0"/>
              <a:t>    And the total price should be updated accordingly</a:t>
            </a:r>
          </a:p>
          <a:p>
            <a:r>
              <a:rPr lang="en-US" sz="1400" dirty="0"/>
              <a:t>    But any applied discounts should be recalculated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A19B20-3C54-5330-5D09-BA60EA548F89}"/>
              </a:ext>
            </a:extLst>
          </p:cNvPr>
          <p:cNvSpPr/>
          <p:nvPr/>
        </p:nvSpPr>
        <p:spPr>
          <a:xfrm>
            <a:off x="216310" y="1137367"/>
            <a:ext cx="5161935" cy="4832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75CE-4BF1-014E-3EC5-E2A5452108B6}"/>
              </a:ext>
            </a:extLst>
          </p:cNvPr>
          <p:cNvSpPr txBox="1"/>
          <p:nvPr/>
        </p:nvSpPr>
        <p:spPr>
          <a:xfrm>
            <a:off x="3047999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 [4] Example test scenarios with Gherkin</a:t>
            </a:r>
          </a:p>
        </p:txBody>
      </p:sp>
    </p:spTree>
    <p:extLst>
      <p:ext uri="{BB962C8B-B14F-4D97-AF65-F5344CB8AC3E}">
        <p14:creationId xmlns:p14="http://schemas.microsoft.com/office/powerpoint/2010/main" val="249667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7915</TotalTime>
  <Words>1108</Words>
  <Application>Microsoft Office PowerPoint</Application>
  <PresentationFormat>Widescreen</PresentationFormat>
  <Paragraphs>169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source-sans-pro</vt:lpstr>
      <vt:lpstr>var(--ff-lato)</vt:lpstr>
      <vt:lpstr>Office Theme</vt:lpstr>
      <vt:lpstr>PowerPoint Presentation</vt:lpstr>
      <vt:lpstr> </vt:lpstr>
      <vt:lpstr>PowerPoint Presentation</vt:lpstr>
      <vt:lpstr> What is Gherkin? </vt:lpstr>
      <vt:lpstr>Gherkin</vt:lpstr>
      <vt:lpstr>Gherkin Keywords</vt:lpstr>
      <vt:lpstr>Gherkin Primary Keywords</vt:lpstr>
      <vt:lpstr>Gherkin Primary Keywords</vt:lpstr>
      <vt:lpstr>Examples</vt:lpstr>
      <vt:lpstr>What is Cucumber?</vt:lpstr>
      <vt:lpstr> </vt:lpstr>
      <vt:lpstr>Cucumber supports various software platforms, including:</vt:lpstr>
      <vt:lpstr>Benefits of using Cucumber Testing Tools</vt:lpstr>
      <vt:lpstr>Configure Cucumber with Maven</vt:lpstr>
      <vt:lpstr>Cucumber test automation makes use of two important files:</vt:lpstr>
      <vt:lpstr>References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Guler Atci</dc:creator>
  <cp:lastModifiedBy>Baris Askin</cp:lastModifiedBy>
  <cp:revision>241</cp:revision>
  <dcterms:created xsi:type="dcterms:W3CDTF">2024-05-29T20:14:18Z</dcterms:created>
  <dcterms:modified xsi:type="dcterms:W3CDTF">2024-08-08T12:13:35Z</dcterms:modified>
</cp:coreProperties>
</file>