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65" r:id="rId5"/>
    <p:sldId id="266" r:id="rId6"/>
    <p:sldId id="274" r:id="rId7"/>
    <p:sldId id="275" r:id="rId8"/>
    <p:sldId id="276" r:id="rId9"/>
    <p:sldId id="270" r:id="rId10"/>
    <p:sldId id="273" r:id="rId11"/>
    <p:sldId id="271" r:id="rId12"/>
    <p:sldId id="272" r:id="rId13"/>
    <p:sldId id="267" r:id="rId14"/>
    <p:sldId id="268" r:id="rId15"/>
    <p:sldId id="269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6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target1" loCatId="relationship" qsTypeId="urn:microsoft.com/office/officeart/2005/8/quickstyle/simple4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pt-BR" dirty="0"/>
            <a:t>Grupo A</a:t>
          </a:r>
        </a:p>
      </dgm:t>
      <dgm:extLst>
        <a:ext uri="{E40237B7-FDA0-4F09-8148-C483321AD2D9}">
          <dgm14:cNvPr xmlns:dgm14="http://schemas.microsoft.com/office/drawing/2010/diagram" id="0" name="" title="Group A heading and tasks"/>
        </a:ext>
      </dgm:extLs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pt-BR" dirty="0"/>
            <a:t>Tarefa 1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89CD6DB-3A68-4A41-90BD-4F0CBB3617D1}">
      <dgm:prSet phldrT="[Text]"/>
      <dgm:spPr/>
      <dgm:t>
        <a:bodyPr rtlCol="0"/>
        <a:lstStyle/>
        <a:p>
          <a:pPr rtl="0"/>
          <a:r>
            <a:rPr lang="pt-BR"/>
            <a:t>Tarefa 2</a:t>
          </a:r>
        </a:p>
      </dgm:t>
    </dgm:pt>
    <dgm:pt modelId="{C0BEB5FF-8DFB-40B9-A228-C0C6097DDDC4}" type="par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1A702531-A59F-4EE2-8246-E2EB0955D8B1}" type="sib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pt-BR" dirty="0"/>
            <a:t>Grupo B</a:t>
          </a:r>
        </a:p>
      </dgm:t>
      <dgm:extLst>
        <a:ext uri="{E40237B7-FDA0-4F09-8148-C483321AD2D9}">
          <dgm14:cNvPr xmlns:dgm14="http://schemas.microsoft.com/office/drawing/2010/diagram" id="0" name="" title="Group B heading and tasks"/>
        </a:ext>
      </dgm:extLs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pt-BR" dirty="0"/>
            <a:t>Tarefa 1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pt-BR"/>
            <a:t>Tarefa 2</a:t>
          </a: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pt-BR"/>
            <a:t>Grupo C</a:t>
          </a:r>
        </a:p>
      </dgm:t>
      <dgm:extLst>
        <a:ext uri="{E40237B7-FDA0-4F09-8148-C483321AD2D9}">
          <dgm14:cNvPr xmlns:dgm14="http://schemas.microsoft.com/office/drawing/2010/diagram" id="0" name="" title="Group C heading and tasks"/>
        </a:ext>
      </dgm:extLs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pt-BR" dirty="0"/>
            <a:t>Tarefa 1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B3AA0072-AE8A-40BA-A179-335EC77F42A0}">
      <dgm:prSet phldrT="[Text]"/>
      <dgm:spPr/>
      <dgm:t>
        <a:bodyPr rtlCol="0"/>
        <a:lstStyle/>
        <a:p>
          <a:pPr rtl="0"/>
          <a:r>
            <a:rPr lang="pt-BR"/>
            <a:t>Tarefa 2</a:t>
          </a:r>
        </a:p>
      </dgm:t>
    </dgm:pt>
    <dgm:pt modelId="{30C16052-973D-463A-9C86-887CA662D67B}" type="parTrans" cxnId="{896D1FF7-6991-4F42-A75B-B5BB27F67CDC}">
      <dgm:prSet/>
      <dgm:spPr/>
      <dgm:t>
        <a:bodyPr rtlCol="0"/>
        <a:lstStyle/>
        <a:p>
          <a:pPr rtl="0"/>
          <a:endParaRPr lang="en-US"/>
        </a:p>
      </dgm:t>
    </dgm:pt>
    <dgm:pt modelId="{CB6E46AD-7394-4C66-886A-E14B94DB8EA7}" type="sibTrans" cxnId="{896D1FF7-6991-4F42-A75B-B5BB27F67CDC}">
      <dgm:prSet/>
      <dgm:spPr/>
      <dgm:t>
        <a:bodyPr rtlCol="0"/>
        <a:lstStyle/>
        <a:p>
          <a:pPr rtl="0"/>
          <a:endParaRPr lang="en-US"/>
        </a:p>
      </dgm:t>
    </dgm:pt>
    <dgm:pt modelId="{AA67F66C-F4E3-4AE3-9C55-A9DF49CFA6B2}" type="pres">
      <dgm:prSet presAssocID="{3F442EA2-39BA-4C9A-AD59-755D4917D532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BC7FCC3-4508-4A2C-A699-80B56AC4DB56}" type="pres">
      <dgm:prSet presAssocID="{4DF9FE7B-F642-4898-A360-D4E3814E1A3D}" presName="circle1" presStyleLbl="lnNode1" presStyleIdx="0" presStyleCnt="3"/>
      <dgm:spPr/>
      <dgm:extLst>
        <a:ext uri="{E40237B7-FDA0-4F09-8148-C483321AD2D9}">
          <dgm14:cNvPr xmlns:dgm14="http://schemas.microsoft.com/office/drawing/2010/diagram" id="0" name="" title="Inside ring of target representing Group A"/>
        </a:ext>
      </dgm:extLst>
    </dgm:pt>
    <dgm:pt modelId="{721C4484-2C4E-47CE-9E3D-C44F02A7E166}" type="pres">
      <dgm:prSet presAssocID="{4DF9FE7B-F642-4898-A360-D4E3814E1A3D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57CE74-1890-43D3-8AF8-CC63CCCAD27B}" type="pres">
      <dgm:prSet presAssocID="{4DF9FE7B-F642-4898-A360-D4E3814E1A3D}" presName="line1" presStyleLbl="callout" presStyleIdx="0" presStyleCnt="6"/>
      <dgm:spPr/>
    </dgm:pt>
    <dgm:pt modelId="{47E073D5-28F9-48F7-9EE3-CD1ABC58D94E}" type="pres">
      <dgm:prSet presAssocID="{4DF9FE7B-F642-4898-A360-D4E3814E1A3D}" presName="d1" presStyleLbl="callout" presStyleIdx="1" presStyleCnt="6"/>
      <dgm:spPr/>
    </dgm:pt>
    <dgm:pt modelId="{B736C755-26C8-4FEA-91D7-F8104FF77E82}" type="pres">
      <dgm:prSet presAssocID="{3929B1E1-4BC4-4C73-ABE8-27CEF96A3652}" presName="circle2" presStyleLbl="lnNode1" presStyleIdx="1" presStyleCnt="3"/>
      <dgm:spPr/>
      <dgm:extLst>
        <a:ext uri="{E40237B7-FDA0-4F09-8148-C483321AD2D9}">
          <dgm14:cNvPr xmlns:dgm14="http://schemas.microsoft.com/office/drawing/2010/diagram" id="0" name="" title="Middle ring of target representing Group B"/>
        </a:ext>
      </dgm:extLst>
    </dgm:pt>
    <dgm:pt modelId="{CEA4BEA9-01EB-4151-A2FD-98FDADE4D4C5}" type="pres">
      <dgm:prSet presAssocID="{3929B1E1-4BC4-4C73-ABE8-27CEF96A3652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3D34C2-9BDC-4865-B076-019F361ABD54}" type="pres">
      <dgm:prSet presAssocID="{3929B1E1-4BC4-4C73-ABE8-27CEF96A3652}" presName="line2" presStyleLbl="callout" presStyleIdx="2" presStyleCnt="6"/>
      <dgm:spPr/>
    </dgm:pt>
    <dgm:pt modelId="{6EAB163B-9BDD-4B30-AF27-57BCEF47A7CE}" type="pres">
      <dgm:prSet presAssocID="{3929B1E1-4BC4-4C73-ABE8-27CEF96A3652}" presName="d2" presStyleLbl="callout" presStyleIdx="3" presStyleCnt="6"/>
      <dgm:spPr/>
    </dgm:pt>
    <dgm:pt modelId="{62624312-B6AB-4491-B341-2BB3F078D684}" type="pres">
      <dgm:prSet presAssocID="{60CDF8D0-D4FC-4467-A51E-79C5A58B0B2C}" presName="circle3" presStyleLbl="lnNode1" presStyleIdx="2" presStyleCnt="3"/>
      <dgm:spPr/>
      <dgm:extLst>
        <a:ext uri="{E40237B7-FDA0-4F09-8148-C483321AD2D9}">
          <dgm14:cNvPr xmlns:dgm14="http://schemas.microsoft.com/office/drawing/2010/diagram" id="0" name="" title="Outside ring of target representing Group C"/>
        </a:ext>
      </dgm:extLst>
    </dgm:pt>
    <dgm:pt modelId="{F4B3DB09-8D8A-4833-A3A0-C8C2FB6EE995}" type="pres">
      <dgm:prSet presAssocID="{60CDF8D0-D4FC-4467-A51E-79C5A58B0B2C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324D28-E700-487E-A5A5-E2FB1D5914A7}" type="pres">
      <dgm:prSet presAssocID="{60CDF8D0-D4FC-4467-A51E-79C5A58B0B2C}" presName="line3" presStyleLbl="callout" presStyleIdx="4" presStyleCnt="6"/>
      <dgm:spPr/>
    </dgm:pt>
    <dgm:pt modelId="{822C1557-A7EF-4D85-AEDD-F484CC850E49}" type="pres">
      <dgm:prSet presAssocID="{60CDF8D0-D4FC-4467-A51E-79C5A58B0B2C}" presName="d3" presStyleLbl="callout" presStyleIdx="5" presStyleCnt="6"/>
      <dgm:spPr/>
    </dgm:pt>
  </dgm:ptLst>
  <dgm:cxnLst>
    <dgm:cxn modelId="{605099C8-5081-4A4E-8265-022C95E81FE9}" type="presOf" srcId="{789CD6DB-3A68-4A41-90BD-4F0CBB3617D1}" destId="{721C4484-2C4E-47CE-9E3D-C44F02A7E166}" srcOrd="0" destOrd="2" presId="urn:microsoft.com/office/officeart/2005/8/layout/target1"/>
    <dgm:cxn modelId="{21A6251B-C0F9-4719-8ECF-31915EFD814C}" type="presOf" srcId="{4DF9FE7B-F642-4898-A360-D4E3814E1A3D}" destId="{721C4484-2C4E-47CE-9E3D-C44F02A7E166}" srcOrd="0" destOrd="0" presId="urn:microsoft.com/office/officeart/2005/8/layout/targe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E6D53BD5-7CD0-4098-AB93-BFA8FDE34BC5}" type="presOf" srcId="{99E0600D-9954-43F4-8926-13B8777FAAA1}" destId="{CEA4BEA9-01EB-4151-A2FD-98FDADE4D4C5}" srcOrd="0" destOrd="1" presId="urn:microsoft.com/office/officeart/2005/8/layout/target1"/>
    <dgm:cxn modelId="{2DE94B6D-E65C-42C9-8993-BFB5F4A744E3}" type="presOf" srcId="{0791135C-9DAB-47F6-BE9C-A3E56A2DDA50}" destId="{CEA4BEA9-01EB-4151-A2FD-98FDADE4D4C5}" srcOrd="0" destOrd="2" presId="urn:microsoft.com/office/officeart/2005/8/layout/target1"/>
    <dgm:cxn modelId="{4027AFA9-32A9-4522-9BBE-50DF17A88188}" type="presOf" srcId="{EFF2750D-B4B3-474C-8B62-8B638DC31F7E}" destId="{721C4484-2C4E-47CE-9E3D-C44F02A7E166}" srcOrd="0" destOrd="1" presId="urn:microsoft.com/office/officeart/2005/8/layout/targe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9C3BA-159B-45A2-B9CD-8BDC429B09F2}" type="presOf" srcId="{50629C12-7464-4473-ADEF-1A284F8A9957}" destId="{F4B3DB09-8D8A-4833-A3A0-C8C2FB6EE995}" srcOrd="0" destOrd="1" presId="urn:microsoft.com/office/officeart/2005/8/layout/targe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5A70FA4A-195D-4B31-AA86-3DC5D1C2EC98}" type="presOf" srcId="{60CDF8D0-D4FC-4467-A51E-79C5A58B0B2C}" destId="{F4B3DB09-8D8A-4833-A3A0-C8C2FB6EE995}" srcOrd="0" destOrd="0" presId="urn:microsoft.com/office/officeart/2005/8/layout/target1"/>
    <dgm:cxn modelId="{7A4B474F-94DE-4C9D-BBC3-D696C78BEEF1}" type="presOf" srcId="{3929B1E1-4BC4-4C73-ABE8-27CEF96A3652}" destId="{CEA4BEA9-01EB-4151-A2FD-98FDADE4D4C5}" srcOrd="0" destOrd="0" presId="urn:microsoft.com/office/officeart/2005/8/layout/targe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93833C25-3A71-4AC6-9D0C-245A0C930788}" type="presOf" srcId="{B3AA0072-AE8A-40BA-A179-335EC77F42A0}" destId="{F4B3DB09-8D8A-4833-A3A0-C8C2FB6EE995}" srcOrd="0" destOrd="2" presId="urn:microsoft.com/office/officeart/2005/8/layout/targe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7540B0A9-79C0-422C-9A30-1FFC79A03107}" type="presOf" srcId="{3F442EA2-39BA-4C9A-AD59-755D4917D532}" destId="{AA67F66C-F4E3-4AE3-9C55-A9DF49CFA6B2}" srcOrd="0" destOrd="0" presId="urn:microsoft.com/office/officeart/2005/8/layout/target1"/>
    <dgm:cxn modelId="{896D1FF7-6991-4F42-A75B-B5BB27F67CDC}" srcId="{60CDF8D0-D4FC-4467-A51E-79C5A58B0B2C}" destId="{B3AA0072-AE8A-40BA-A179-335EC77F42A0}" srcOrd="1" destOrd="0" parTransId="{30C16052-973D-463A-9C86-887CA662D67B}" sibTransId="{CB6E46AD-7394-4C66-886A-E14B94DB8EA7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6B8A0600-2F3C-4C1C-BB0C-35E13595CB36}" type="presParOf" srcId="{AA67F66C-F4E3-4AE3-9C55-A9DF49CFA6B2}" destId="{CBC7FCC3-4508-4A2C-A699-80B56AC4DB56}" srcOrd="0" destOrd="0" presId="urn:microsoft.com/office/officeart/2005/8/layout/target1"/>
    <dgm:cxn modelId="{CD986D54-F397-4C00-B589-80D8AA5D9D7E}" type="presParOf" srcId="{AA67F66C-F4E3-4AE3-9C55-A9DF49CFA6B2}" destId="{721C4484-2C4E-47CE-9E3D-C44F02A7E166}" srcOrd="1" destOrd="0" presId="urn:microsoft.com/office/officeart/2005/8/layout/target1"/>
    <dgm:cxn modelId="{310C3318-566D-4605-B45E-C9F096662669}" type="presParOf" srcId="{AA67F66C-F4E3-4AE3-9C55-A9DF49CFA6B2}" destId="{BD57CE74-1890-43D3-8AF8-CC63CCCAD27B}" srcOrd="2" destOrd="0" presId="urn:microsoft.com/office/officeart/2005/8/layout/target1"/>
    <dgm:cxn modelId="{E7FD8EA0-A4C2-4C81-9E17-2C0723092A0D}" type="presParOf" srcId="{AA67F66C-F4E3-4AE3-9C55-A9DF49CFA6B2}" destId="{47E073D5-28F9-48F7-9EE3-CD1ABC58D94E}" srcOrd="3" destOrd="0" presId="urn:microsoft.com/office/officeart/2005/8/layout/target1"/>
    <dgm:cxn modelId="{FB3B2AFE-BD25-46C2-8C5E-1C20603FF4D3}" type="presParOf" srcId="{AA67F66C-F4E3-4AE3-9C55-A9DF49CFA6B2}" destId="{B736C755-26C8-4FEA-91D7-F8104FF77E82}" srcOrd="4" destOrd="0" presId="urn:microsoft.com/office/officeart/2005/8/layout/target1"/>
    <dgm:cxn modelId="{A386DEDE-2E7A-4C9B-9576-C13AA320E81B}" type="presParOf" srcId="{AA67F66C-F4E3-4AE3-9C55-A9DF49CFA6B2}" destId="{CEA4BEA9-01EB-4151-A2FD-98FDADE4D4C5}" srcOrd="5" destOrd="0" presId="urn:microsoft.com/office/officeart/2005/8/layout/target1"/>
    <dgm:cxn modelId="{53EC1AED-3FAE-42A4-BE82-3ECC9A7A79CF}" type="presParOf" srcId="{AA67F66C-F4E3-4AE3-9C55-A9DF49CFA6B2}" destId="{ED3D34C2-9BDC-4865-B076-019F361ABD54}" srcOrd="6" destOrd="0" presId="urn:microsoft.com/office/officeart/2005/8/layout/target1"/>
    <dgm:cxn modelId="{CB12964F-A01A-4221-AB86-1CAE99A1765B}" type="presParOf" srcId="{AA67F66C-F4E3-4AE3-9C55-A9DF49CFA6B2}" destId="{6EAB163B-9BDD-4B30-AF27-57BCEF47A7CE}" srcOrd="7" destOrd="0" presId="urn:microsoft.com/office/officeart/2005/8/layout/target1"/>
    <dgm:cxn modelId="{F347D77B-7F1F-4238-B49A-011DDC75B3CA}" type="presParOf" srcId="{AA67F66C-F4E3-4AE3-9C55-A9DF49CFA6B2}" destId="{62624312-B6AB-4491-B341-2BB3F078D684}" srcOrd="8" destOrd="0" presId="urn:microsoft.com/office/officeart/2005/8/layout/target1"/>
    <dgm:cxn modelId="{12BC6203-E603-464F-87A0-3436395E77CA}" type="presParOf" srcId="{AA67F66C-F4E3-4AE3-9C55-A9DF49CFA6B2}" destId="{F4B3DB09-8D8A-4833-A3A0-C8C2FB6EE995}" srcOrd="9" destOrd="0" presId="urn:microsoft.com/office/officeart/2005/8/layout/target1"/>
    <dgm:cxn modelId="{8CC0E9D2-8B9C-4FDD-BE56-8191C6630AC1}" type="presParOf" srcId="{AA67F66C-F4E3-4AE3-9C55-A9DF49CFA6B2}" destId="{A0324D28-E700-487E-A5A5-E2FB1D5914A7}" srcOrd="10" destOrd="0" presId="urn:microsoft.com/office/officeart/2005/8/layout/target1"/>
    <dgm:cxn modelId="{F88FD1D1-8324-4685-ABE8-1B294BBEA0EB}" type="presParOf" srcId="{AA67F66C-F4E3-4AE3-9C55-A9DF49CFA6B2}" destId="{822C1557-A7EF-4D85-AEDD-F484CC850E4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24312-B6AB-4491-B341-2BB3F078D684}">
      <dsp:nvSpPr>
        <dsp:cNvPr id="0" name=""/>
        <dsp:cNvSpPr/>
      </dsp:nvSpPr>
      <dsp:spPr>
        <a:xfrm>
          <a:off x="0" y="1224756"/>
          <a:ext cx="2852737" cy="2852737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60000"/>
                <a:satMod val="160000"/>
              </a:schemeClr>
            </a:gs>
            <a:gs pos="46000">
              <a:schemeClr val="accent2">
                <a:hueOff val="-1455363"/>
                <a:satOff val="-83928"/>
                <a:lumOff val="8628"/>
                <a:alphaOff val="0"/>
                <a:tint val="86000"/>
                <a:satMod val="16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36C755-26C8-4FEA-91D7-F8104FF77E82}">
      <dsp:nvSpPr>
        <dsp:cNvPr id="0" name=""/>
        <dsp:cNvSpPr/>
      </dsp:nvSpPr>
      <dsp:spPr>
        <a:xfrm>
          <a:off x="570547" y="1795304"/>
          <a:ext cx="1711642" cy="1711642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60000"/>
                <a:satMod val="160000"/>
              </a:schemeClr>
            </a:gs>
            <a:gs pos="46000">
              <a:schemeClr val="accent2">
                <a:hueOff val="-727682"/>
                <a:satOff val="-41964"/>
                <a:lumOff val="4314"/>
                <a:alphaOff val="0"/>
                <a:tint val="86000"/>
                <a:satMod val="16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7FCC3-4508-4A2C-A699-80B56AC4DB56}">
      <dsp:nvSpPr>
        <dsp:cNvPr id="0" name=""/>
        <dsp:cNvSpPr/>
      </dsp:nvSpPr>
      <dsp:spPr>
        <a:xfrm>
          <a:off x="1141094" y="2365851"/>
          <a:ext cx="570547" cy="5705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C4484-2C4E-47CE-9E3D-C44F02A7E166}">
      <dsp:nvSpPr>
        <dsp:cNvPr id="0" name=""/>
        <dsp:cNvSpPr/>
      </dsp:nvSpPr>
      <dsp:spPr>
        <a:xfrm>
          <a:off x="3328193" y="273844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Grupo A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/>
            <a:t>Tarefa 1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/>
            <a:t>Tarefa 2</a:t>
          </a:r>
        </a:p>
      </dsp:txBody>
      <dsp:txXfrm>
        <a:off x="3328193" y="273844"/>
        <a:ext cx="1426368" cy="832048"/>
      </dsp:txXfrm>
    </dsp:sp>
    <dsp:sp modelId="{BD57CE74-1890-43D3-8AF8-CC63CCCAD27B}">
      <dsp:nvSpPr>
        <dsp:cNvPr id="0" name=""/>
        <dsp:cNvSpPr/>
      </dsp:nvSpPr>
      <dsp:spPr>
        <a:xfrm>
          <a:off x="2971601" y="689868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E073D5-28F9-48F7-9EE3-CD1ABC58D94E}">
      <dsp:nvSpPr>
        <dsp:cNvPr id="0" name=""/>
        <dsp:cNvSpPr/>
      </dsp:nvSpPr>
      <dsp:spPr>
        <a:xfrm rot="5400000">
          <a:off x="1217881" y="898831"/>
          <a:ext cx="1960781" cy="154380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A4BEA9-01EB-4151-A2FD-98FDADE4D4C5}">
      <dsp:nvSpPr>
        <dsp:cNvPr id="0" name=""/>
        <dsp:cNvSpPr/>
      </dsp:nvSpPr>
      <dsp:spPr>
        <a:xfrm>
          <a:off x="3328193" y="1105892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Grupo B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/>
            <a:t>Tarefa 1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/>
            <a:t>Tarefa 2</a:t>
          </a:r>
        </a:p>
      </dsp:txBody>
      <dsp:txXfrm>
        <a:off x="3328193" y="1105892"/>
        <a:ext cx="1426368" cy="832048"/>
      </dsp:txXfrm>
    </dsp:sp>
    <dsp:sp modelId="{ED3D34C2-9BDC-4865-B076-019F361ABD54}">
      <dsp:nvSpPr>
        <dsp:cNvPr id="0" name=""/>
        <dsp:cNvSpPr/>
      </dsp:nvSpPr>
      <dsp:spPr>
        <a:xfrm>
          <a:off x="2971601" y="1521916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AB163B-9BDD-4B30-AF27-57BCEF47A7CE}">
      <dsp:nvSpPr>
        <dsp:cNvPr id="0" name=""/>
        <dsp:cNvSpPr/>
      </dsp:nvSpPr>
      <dsp:spPr>
        <a:xfrm rot="5400000">
          <a:off x="1638754" y="1717899"/>
          <a:ext cx="1527926" cy="113491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B3DB09-8D8A-4833-A3A0-C8C2FB6EE995}">
      <dsp:nvSpPr>
        <dsp:cNvPr id="0" name=""/>
        <dsp:cNvSpPr/>
      </dsp:nvSpPr>
      <dsp:spPr>
        <a:xfrm>
          <a:off x="3328193" y="1937940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Grupo C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/>
            <a:t>Tarefa 1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/>
            <a:t>Tarefa 2</a:t>
          </a:r>
        </a:p>
      </dsp:txBody>
      <dsp:txXfrm>
        <a:off x="3328193" y="1937940"/>
        <a:ext cx="1426368" cy="832048"/>
      </dsp:txXfrm>
    </dsp:sp>
    <dsp:sp modelId="{A0324D28-E700-487E-A5A5-E2FB1D5914A7}">
      <dsp:nvSpPr>
        <dsp:cNvPr id="0" name=""/>
        <dsp:cNvSpPr/>
      </dsp:nvSpPr>
      <dsp:spPr>
        <a:xfrm>
          <a:off x="2971601" y="2353965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1557-A7EF-4D85-AEDD-F484CC850E49}">
      <dsp:nvSpPr>
        <dsp:cNvPr id="0" name=""/>
        <dsp:cNvSpPr/>
      </dsp:nvSpPr>
      <dsp:spPr>
        <a:xfrm rot="5400000">
          <a:off x="2060151" y="2536302"/>
          <a:ext cx="1091647" cy="72602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AF891E-E818-40C5-8368-C3E17B3562D6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BAA5F0-9DFE-488C-95CE-3AEE8424798E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3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34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19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10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24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75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3ED1A4-DCA5-45C9-9BC2-0AE5061E33CD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61B9AF-2F6C-4768-89B3-13ABCE3A92A7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A431A-DC8E-401D-9446-3CC289ED4BE8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D245-A5AF-4C12-9788-83CFD4A63D97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863D-7644-4B37-8FCC-201B582CD3FD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0D2A0-87EC-4C2B-A236-73851F8E549B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84A41D-D567-4021-89C3-F4CEFD05647A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060A2-1A3A-4259-9C05-A066434D77B0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3CE858-9656-4990-8B3F-9F3EF7D03708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7B5C0-10FF-4E10-985D-903666AC692C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02DD4-B64E-4F4C-8CF9-2F886C998B39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5BCC7-1CC6-452A-988D-5D40406DEA24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EA9396B-3671-4E16-93AE-7EAA23DC8D23}" type="datetime1">
              <a:rPr lang="pt-BR" smtClean="0"/>
              <a:t>04/07/2018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Cenário Urbano de Nova York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Uma Perspectiva sobre a ilha de Manhattan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498007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4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Edcley Silva – ejs2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Visualização de Dados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Recife, Julho/2018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67" y="5890367"/>
            <a:ext cx="2562903" cy="9319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11" y="5890366"/>
            <a:ext cx="2767802" cy="9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 e Layout de Conteúdo com Gráfic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10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Dúvidas? Sugestões?</a:t>
            </a:r>
          </a:p>
          <a:p>
            <a:endParaRPr lang="pt-BR" dirty="0"/>
          </a:p>
          <a:p>
            <a:endParaRPr lang="pt-BR" dirty="0" smtClean="0"/>
          </a:p>
          <a:p>
            <a:pPr lvl="1"/>
            <a:r>
              <a:rPr lang="pt-BR" dirty="0" smtClean="0"/>
              <a:t>ejs2@cin.ufpe.br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67" y="5890367"/>
            <a:ext cx="2562903" cy="9319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11" y="5890366"/>
            <a:ext cx="2767802" cy="9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9527217"/>
              </p:ext>
            </p:extLst>
          </p:nvPr>
        </p:nvGraphicFramePr>
        <p:xfrm>
          <a:off x="1570038" y="1825625"/>
          <a:ext cx="4754562" cy="2082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Classe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Grupo A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Grupo B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Classe 1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82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85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Classe 2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76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88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pt-BR" dirty="0"/>
                        <a:t>Classe 3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84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90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Dois layouts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9" name="Espaço reservado para conteúdo 8" descr="Alvo básico mostrando 3 GRUPO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295401"/>
              </p:ext>
            </p:extLst>
          </p:nvPr>
        </p:nvGraphicFramePr>
        <p:xfrm>
          <a:off x="6605588" y="1825625"/>
          <a:ext cx="4754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dirty="0" smtClean="0"/>
              <a:t>Contextualização</a:t>
            </a:r>
          </a:p>
          <a:p>
            <a:pPr lvl="0" rtl="0"/>
            <a:r>
              <a:rPr lang="pt-BR" dirty="0" smtClean="0"/>
              <a:t>Proposta</a:t>
            </a:r>
          </a:p>
          <a:p>
            <a:pPr lvl="0" rtl="0"/>
            <a:r>
              <a:rPr lang="pt-BR" dirty="0" smtClean="0"/>
              <a:t>Objetivos</a:t>
            </a:r>
          </a:p>
          <a:p>
            <a:pPr lvl="0" rtl="0"/>
            <a:r>
              <a:rPr lang="pt-BR" dirty="0" smtClean="0"/>
              <a:t>Metodologia</a:t>
            </a:r>
          </a:p>
          <a:p>
            <a:r>
              <a:rPr lang="pt-BR" dirty="0" smtClean="0"/>
              <a:t>Demonstração</a:t>
            </a:r>
            <a:endParaRPr lang="pt-BR" dirty="0" smtClean="0"/>
          </a:p>
          <a:p>
            <a:pPr lvl="0" rtl="0"/>
            <a:r>
              <a:rPr lang="pt-BR" dirty="0" smtClean="0"/>
              <a:t>Resultados</a:t>
            </a:r>
          </a:p>
          <a:p>
            <a:pPr lvl="0" rtl="0"/>
            <a:r>
              <a:rPr lang="pt-BR" dirty="0" smtClean="0"/>
              <a:t>Discussão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2</a:t>
            </a:fld>
            <a:endParaRPr lang="pt-BR" dirty="0"/>
          </a:p>
        </p:txBody>
      </p:sp>
      <p:pic>
        <p:nvPicPr>
          <p:cNvPr id="1032" name="Picture 8" descr="Resultado de imagem para rotei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78" y="2319233"/>
            <a:ext cx="4005464" cy="24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455285" y="4722511"/>
            <a:ext cx="4005330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http://www.colegiodesafio.net/home/wp-content/uploads/2015/05/icones-roteiro-de-tarefas-de-casa.png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4530725"/>
          </a:xfrm>
        </p:spPr>
        <p:txBody>
          <a:bodyPr>
            <a:normAutofit/>
          </a:bodyPr>
          <a:lstStyle/>
          <a:p>
            <a:r>
              <a:rPr lang="pt-BR" dirty="0" smtClean="0"/>
              <a:t>Atualmente uma grande quantidade de dados é produzida pelos usuários, sistemas entre outros;</a:t>
            </a:r>
          </a:p>
          <a:p>
            <a:r>
              <a:rPr lang="pt-BR" dirty="0" smtClean="0"/>
              <a:t>Muitos desses dados são disponibilizados livremente através dos dados abertos;</a:t>
            </a:r>
          </a:p>
          <a:p>
            <a:r>
              <a:rPr lang="pt-BR" dirty="0" smtClean="0"/>
              <a:t>Muitos desses dados são de governos e órgãos públicos;</a:t>
            </a:r>
          </a:p>
          <a:p>
            <a:r>
              <a:rPr lang="pt-BR" dirty="0" smtClean="0"/>
              <a:t>Uma parte desses dados contém informações urbanas;</a:t>
            </a:r>
          </a:p>
          <a:p>
            <a:r>
              <a:rPr lang="pt-BR" dirty="0" smtClean="0"/>
              <a:t>Com o auxílio da visualização é possível criar um ambiente que otimize esse entendimento sobre os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93" y="3966693"/>
            <a:ext cx="2233275" cy="289130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38648" y="6455102"/>
            <a:ext cx="355456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http://vignette3.wikia.nocookie.net/disney/images/e/ec/Russell_UP.png/revision/latest?cb=20120318075328&amp;path-prefix=es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8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2100" y="1847850"/>
            <a:ext cx="9791700" cy="4351338"/>
          </a:xfrm>
        </p:spPr>
        <p:txBody>
          <a:bodyPr/>
          <a:lstStyle/>
          <a:p>
            <a:r>
              <a:rPr lang="pt-BR" dirty="0"/>
              <a:t>Criar uma Visualização de Dados de Loteamentos Urbanos de um bairro da Cidade de NYC mapeamento algumas características da área estudada para facilitar o entendimento sobre a realidade urbanística do bairro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4</a:t>
            </a:fld>
            <a:endParaRPr lang="pt-BR" dirty="0"/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36" y="3457040"/>
            <a:ext cx="3975816" cy="22985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343936" y="5700375"/>
            <a:ext cx="3885664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http://4.bp.blogspot.com/-BJTQAHFt7ow/Uru_CX9IgNI/AAAAAAAAAEw/KD5PKu1iLKg/s1600/Bilan-de-comp%C3%A9tences-2.jpg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5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0584" y="1967294"/>
            <a:ext cx="97917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Objetivo Geral:</a:t>
            </a:r>
          </a:p>
          <a:p>
            <a:pPr lvl="1"/>
            <a:r>
              <a:rPr lang="pt-BR" dirty="0" smtClean="0"/>
              <a:t>Ajudar no entendimento da </a:t>
            </a:r>
            <a:r>
              <a:rPr lang="pt-BR" dirty="0"/>
              <a:t>conjuntura urbana </a:t>
            </a:r>
            <a:r>
              <a:rPr lang="pt-BR" dirty="0" smtClean="0"/>
              <a:t>atual, da região da ilha </a:t>
            </a:r>
            <a:r>
              <a:rPr lang="pt-BR" dirty="0"/>
              <a:t>de Manhattan em Nova York - EUA, </a:t>
            </a:r>
            <a:r>
              <a:rPr lang="pt-BR" dirty="0" smtClean="0"/>
              <a:t>através </a:t>
            </a:r>
            <a:r>
              <a:rPr lang="pt-BR" dirty="0"/>
              <a:t>da </a:t>
            </a:r>
            <a:r>
              <a:rPr lang="pt-BR" dirty="0" smtClean="0"/>
              <a:t>utilização </a:t>
            </a:r>
            <a:r>
              <a:rPr lang="pt-BR" dirty="0"/>
              <a:t>de </a:t>
            </a:r>
            <a:r>
              <a:rPr lang="pt-BR" dirty="0" smtClean="0"/>
              <a:t>técnicas </a:t>
            </a:r>
            <a:r>
              <a:rPr lang="pt-BR" dirty="0"/>
              <a:t>e </a:t>
            </a:r>
            <a:r>
              <a:rPr lang="pt-BR" dirty="0" smtClean="0"/>
              <a:t>ferramentas de visualização </a:t>
            </a:r>
            <a:r>
              <a:rPr lang="pt-BR" dirty="0"/>
              <a:t>de 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Objetivos Específicos:</a:t>
            </a:r>
          </a:p>
          <a:p>
            <a:pPr lvl="1"/>
            <a:r>
              <a:rPr lang="pt-BR" dirty="0"/>
              <a:t>Explorar dados urbanos </a:t>
            </a:r>
            <a:r>
              <a:rPr lang="pt-BR" dirty="0" smtClean="0"/>
              <a:t>através </a:t>
            </a:r>
            <a:r>
              <a:rPr lang="pt-BR" dirty="0"/>
              <a:t>de </a:t>
            </a:r>
            <a:r>
              <a:rPr lang="pt-BR" dirty="0" smtClean="0"/>
              <a:t>técnicas </a:t>
            </a:r>
            <a:r>
              <a:rPr lang="pt-BR" dirty="0"/>
              <a:t>de </a:t>
            </a:r>
            <a:r>
              <a:rPr lang="pt-BR" dirty="0" smtClean="0"/>
              <a:t>Visualização </a:t>
            </a:r>
            <a:r>
              <a:rPr lang="pt-BR" dirty="0"/>
              <a:t>de Dados;</a:t>
            </a:r>
          </a:p>
          <a:p>
            <a:pPr lvl="1"/>
            <a:r>
              <a:rPr lang="pt-BR" dirty="0" smtClean="0"/>
              <a:t>Entender </a:t>
            </a:r>
            <a:r>
              <a:rPr lang="pt-BR" dirty="0"/>
              <a:t>a </a:t>
            </a:r>
            <a:r>
              <a:rPr lang="pt-BR" dirty="0" smtClean="0"/>
              <a:t>configuração </a:t>
            </a:r>
            <a:r>
              <a:rPr lang="pt-BR" dirty="0"/>
              <a:t>urbana atual, disponibilizada nos dados </a:t>
            </a:r>
            <a:r>
              <a:rPr lang="pt-BR" dirty="0" smtClean="0"/>
              <a:t>sobre </a:t>
            </a:r>
            <a:r>
              <a:rPr lang="pt-BR" dirty="0"/>
              <a:t>Manhattan;</a:t>
            </a:r>
          </a:p>
          <a:p>
            <a:pPr lvl="1"/>
            <a:r>
              <a:rPr lang="pt-BR" dirty="0" smtClean="0"/>
              <a:t>Gerar </a:t>
            </a:r>
            <a:r>
              <a:rPr lang="pt-BR" dirty="0"/>
              <a:t>um produto de </a:t>
            </a:r>
            <a:r>
              <a:rPr lang="pt-BR" dirty="0" smtClean="0"/>
              <a:t>visualização </a:t>
            </a:r>
            <a:r>
              <a:rPr lang="pt-BR" dirty="0"/>
              <a:t>que possa auxiliar planejadores urbanos e </a:t>
            </a:r>
            <a:r>
              <a:rPr lang="pt-BR" dirty="0" smtClean="0"/>
              <a:t>arquitetos em </a:t>
            </a:r>
            <a:r>
              <a:rPr lang="pt-BR" dirty="0"/>
              <a:t>tomadas de </a:t>
            </a:r>
            <a:r>
              <a:rPr lang="pt-BR" dirty="0" smtClean="0"/>
              <a:t>decisão</a:t>
            </a:r>
            <a:r>
              <a:rPr lang="pt-BR" dirty="0"/>
              <a:t>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5</a:t>
            </a:fld>
            <a:endParaRPr lang="pt-BR" dirty="0"/>
          </a:p>
        </p:txBody>
      </p:sp>
      <p:pic>
        <p:nvPicPr>
          <p:cNvPr id="4100" name="Picture 4" descr="Resultado de imagem para alv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955" y="0"/>
            <a:ext cx="2228045" cy="216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058400" y="2017770"/>
            <a:ext cx="2133600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bg1">
                    <a:lumMod val="75000"/>
                  </a:schemeClr>
                </a:solidFill>
              </a:rPr>
              <a:t>https://cdn.pixabay.com/photo/2017/09/01/15/01/target-2704455_960_720.png</a:t>
            </a:r>
            <a:endParaRPr lang="pt-BR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8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lvl="0" indent="0" rtl="0">
              <a:buNone/>
            </a:pPr>
            <a:endParaRPr lang="pt-BR" dirty="0" smtClean="0"/>
          </a:p>
          <a:p>
            <a:pPr lvl="0"/>
            <a:r>
              <a:rPr lang="pt-BR" dirty="0" smtClean="0"/>
              <a:t>Obtenção dos Dados;</a:t>
            </a:r>
          </a:p>
          <a:p>
            <a:pPr lvl="0"/>
            <a:r>
              <a:rPr lang="pt-BR" dirty="0" smtClean="0"/>
              <a:t>Preparação </a:t>
            </a:r>
            <a:r>
              <a:rPr lang="pt-BR" dirty="0"/>
              <a:t>dos </a:t>
            </a:r>
            <a:r>
              <a:rPr lang="pt-BR" dirty="0" smtClean="0"/>
              <a:t>Dados;</a:t>
            </a:r>
          </a:p>
          <a:p>
            <a:pPr lvl="0"/>
            <a:r>
              <a:rPr lang="pt-BR" dirty="0" smtClean="0"/>
              <a:t>Elaboração </a:t>
            </a:r>
            <a:r>
              <a:rPr lang="pt-BR" dirty="0"/>
              <a:t>da </a:t>
            </a:r>
            <a:r>
              <a:rPr lang="pt-BR" dirty="0" smtClean="0"/>
              <a:t>Plataforma;</a:t>
            </a:r>
          </a:p>
          <a:p>
            <a:pPr lvl="0"/>
            <a:r>
              <a:rPr lang="pt-BR" dirty="0"/>
              <a:t>Testes e </a:t>
            </a:r>
            <a:r>
              <a:rPr lang="pt-BR" dirty="0" smtClean="0"/>
              <a:t>Correções;</a:t>
            </a:r>
          </a:p>
          <a:p>
            <a:pPr lvl="0"/>
            <a:r>
              <a:rPr lang="pt-BR" dirty="0" smtClean="0"/>
              <a:t>Disponibilização </a:t>
            </a:r>
            <a:r>
              <a:rPr lang="pt-BR" dirty="0"/>
              <a:t>da </a:t>
            </a:r>
            <a:r>
              <a:rPr lang="pt-BR" dirty="0" smtClean="0"/>
              <a:t>Plataforma.</a:t>
            </a:r>
          </a:p>
          <a:p>
            <a:pPr lvl="0"/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6</a:t>
            </a:fld>
            <a:endParaRPr lang="pt-BR" dirty="0"/>
          </a:p>
        </p:txBody>
      </p:sp>
      <p:pic>
        <p:nvPicPr>
          <p:cNvPr id="5122" name="Picture 2" descr="Resultado de imagem para objetiv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50" y="4804936"/>
            <a:ext cx="5997799" cy="191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80088" y="6308344"/>
            <a:ext cx="6032142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https://i0.wp.com/mudeiegostei.com/wp-content/uploads/2017/08/objetivos-e-metas.png?ssl=1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https://edcleyjs.github.io/cenario-urbano-NYC-visualizacao-2018-1/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62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Percepções encontradas:</a:t>
            </a:r>
          </a:p>
          <a:p>
            <a:pPr lvl="1"/>
            <a:r>
              <a:rPr lang="pt-BR" dirty="0" smtClean="0"/>
              <a:t>Lotes mais ao sul da ilha possuem os indicadores positivos mais altos como rentabilidade e saúde.</a:t>
            </a:r>
          </a:p>
          <a:p>
            <a:pPr lvl="1"/>
            <a:r>
              <a:rPr lang="pt-BR" dirty="0" smtClean="0"/>
              <a:t>Lotes próximos ao Central Park são em sua maioria de uso misto comercial.</a:t>
            </a:r>
          </a:p>
          <a:p>
            <a:pPr lvl="1"/>
            <a:r>
              <a:rPr lang="pt-BR" dirty="0" smtClean="0"/>
              <a:t>Lotes cujo tipo de uso são públicos e, comerciais e de escritório sofreram alterações recentes.</a:t>
            </a:r>
          </a:p>
          <a:p>
            <a:pPr lvl="1"/>
            <a:r>
              <a:rPr lang="pt-BR" dirty="0" smtClean="0"/>
              <a:t>Lotes com maior número de pisos estão concentrados ao sul do central Park.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8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24" y="4855202"/>
            <a:ext cx="3948373" cy="200279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314422" y="6457890"/>
            <a:ext cx="27947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http://oenem.com.br/blog/wp-content/uploads/2017/10/resultado-enem.jpg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visualização permitiu fazer questionamentos sobre a configuração atual urbana da região e ao mesmo tempo responder.</a:t>
            </a:r>
          </a:p>
          <a:p>
            <a:r>
              <a:rPr lang="pt-BR" dirty="0" smtClean="0"/>
              <a:t>Fatores novos sobre a configuração atual da área permitem novos questionamentos e novas descobertas.</a:t>
            </a:r>
          </a:p>
          <a:p>
            <a:r>
              <a:rPr lang="pt-BR" dirty="0" smtClean="0"/>
              <a:t>Como trabalho futuro fica a expansão da área de estudo para as demais regiões disponibilizadas e exploração de outros campos dos dados. Além da submissão para avaliação por planejadores.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BR" smtClean="0"/>
              <a:t>9</a:t>
            </a:fld>
            <a:endParaRPr lang="pt-BR" dirty="0"/>
          </a:p>
        </p:txBody>
      </p:sp>
      <p:pic>
        <p:nvPicPr>
          <p:cNvPr id="7170" name="Picture 2" descr="Resultado de imagem para reunia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86" y="4893972"/>
            <a:ext cx="3219987" cy="21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658377" y="6467557"/>
            <a:ext cx="264016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http://microtecnica.com.br/icon-escritorio/sala-reuniao.png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o de design de capitão das nuve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227_TF03460508" id="{8066847A-F5EB-43A6-9763-1FF8E8A49B43}" vid="{0EE1E088-4F1D-44EF-B1BC-0288C2BA06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www.w3.org/XML/1998/namespace"/>
    <ds:schemaRef ds:uri="40262f94-9f35-4ac3-9a90-690165a166b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a4f35948-e619-41b3-aa29-22878b09cfd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de design de capitão das nuvens</Template>
  <TotalTime>663</TotalTime>
  <Words>475</Words>
  <Application>Microsoft Office PowerPoint</Application>
  <PresentationFormat>Widescreen</PresentationFormat>
  <Paragraphs>106</Paragraphs>
  <Slides>12</Slides>
  <Notes>6</Notes>
  <HiddenSlides>2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Modelo de design de capitão das nuvens</vt:lpstr>
      <vt:lpstr>Cenário Urbano de Nova York</vt:lpstr>
      <vt:lpstr>Roteiro</vt:lpstr>
      <vt:lpstr>Contextualização</vt:lpstr>
      <vt:lpstr>Proposta</vt:lpstr>
      <vt:lpstr>Objetivos</vt:lpstr>
      <vt:lpstr>Metodologia</vt:lpstr>
      <vt:lpstr>Demonstração</vt:lpstr>
      <vt:lpstr>Resultados</vt:lpstr>
      <vt:lpstr>Discussão</vt:lpstr>
      <vt:lpstr>Obrigado!</vt:lpstr>
      <vt:lpstr>Dois layouts de conteúdo com tabela</vt:lpstr>
      <vt:lpstr>Dois layouts de conteúdo com SmartArt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Cenário Urbano de Nova York</dc:title>
  <dc:creator>Edcley Silva</dc:creator>
  <cp:lastModifiedBy>Edcley Silva</cp:lastModifiedBy>
  <cp:revision>26</cp:revision>
  <dcterms:created xsi:type="dcterms:W3CDTF">2018-07-04T16:24:16Z</dcterms:created>
  <dcterms:modified xsi:type="dcterms:W3CDTF">2018-07-05T03:27:45Z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