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C9D6-5A04-40CD-8A61-0C9A09110A5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52A07-B00A-430D-8ECE-E2A340E4F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8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52A07-B00A-430D-8ECE-E2A340E4F5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32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52A07-B00A-430D-8ECE-E2A340E4F5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7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68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3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8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72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7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0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5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5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6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89FC-AED1-4CB5-B46F-9A0D92EFDECA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9FD2-7DDB-4CEE-9C3D-485F57C54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63838"/>
          </a:xfrm>
        </p:spPr>
        <p:txBody>
          <a:bodyPr>
            <a:no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Autoinstrucional de Compiladores: Analisador Léxico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193431"/>
            <a:ext cx="10058400" cy="101111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Autômato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31" y="1204546"/>
            <a:ext cx="893569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193431"/>
            <a:ext cx="10058400" cy="101111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68669" y="1349303"/>
            <a:ext cx="30362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0 -&gt;</a:t>
            </a:r>
            <a:r>
              <a:rPr lang="pt-BR" dirty="0" smtClean="0">
                <a:solidFill>
                  <a:srgbClr val="FF0000"/>
                </a:solidFill>
              </a:rPr>
              <a:t> y </a:t>
            </a:r>
            <a:r>
              <a:rPr lang="pt-BR" dirty="0" smtClean="0"/>
              <a:t>| ;0 | b0 | /1 | l4</a:t>
            </a:r>
          </a:p>
          <a:p>
            <a:r>
              <a:rPr lang="pt-BR" dirty="0" smtClean="0"/>
              <a:t>1 -&gt; /30 | *2</a:t>
            </a:r>
          </a:p>
          <a:p>
            <a:r>
              <a:rPr lang="pt-BR" dirty="0" smtClean="0"/>
              <a:t>2 -&gt; *3 | qq2</a:t>
            </a:r>
          </a:p>
          <a:p>
            <a:r>
              <a:rPr lang="pt-BR" dirty="0" smtClean="0"/>
              <a:t>3 -&gt; /0 | qq2 | *3</a:t>
            </a:r>
          </a:p>
          <a:p>
            <a:r>
              <a:rPr lang="pt-BR" dirty="0" smtClean="0"/>
              <a:t>4 -&gt; l4 | a4 | b31| /32</a:t>
            </a:r>
          </a:p>
          <a:p>
            <a:r>
              <a:rPr lang="pt-BR" dirty="0" smtClean="0"/>
              <a:t>31 -&gt; b31| /32 | l5</a:t>
            </a:r>
          </a:p>
          <a:p>
            <a:r>
              <a:rPr lang="pt-BR" dirty="0" smtClean="0"/>
              <a:t>32 -&gt; *33</a:t>
            </a:r>
          </a:p>
          <a:p>
            <a:r>
              <a:rPr lang="pt-BR" dirty="0" smtClean="0"/>
              <a:t>33 -&gt; qq33 | *34</a:t>
            </a:r>
          </a:p>
          <a:p>
            <a:r>
              <a:rPr lang="pt-BR" dirty="0" smtClean="0"/>
              <a:t>34 -&gt; /31 | qq33 | *34</a:t>
            </a:r>
          </a:p>
          <a:p>
            <a:r>
              <a:rPr lang="pt-BR" dirty="0" smtClean="0"/>
              <a:t>5 -&gt; l5 | a5 | b6 | /7 | =10</a:t>
            </a:r>
          </a:p>
          <a:p>
            <a:r>
              <a:rPr lang="pt-BR" dirty="0" smtClean="0"/>
              <a:t>6 -&gt; b6 | /7 | =10 </a:t>
            </a:r>
          </a:p>
          <a:p>
            <a:r>
              <a:rPr lang="pt-BR" dirty="0" smtClean="0"/>
              <a:t>7 -&gt; *8</a:t>
            </a:r>
          </a:p>
          <a:p>
            <a:r>
              <a:rPr lang="pt-BR" dirty="0" smtClean="0"/>
              <a:t>8 -&gt; qq8 | *9</a:t>
            </a:r>
          </a:p>
          <a:p>
            <a:r>
              <a:rPr lang="pt-BR" dirty="0" smtClean="0"/>
              <a:t>9 -&gt; /6 | qq8 | *9</a:t>
            </a:r>
          </a:p>
          <a:p>
            <a:r>
              <a:rPr lang="pt-BR" dirty="0" smtClean="0"/>
              <a:t>10 -&gt; b10 | /11 | l14 | a15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404946" y="1349303"/>
            <a:ext cx="30362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11 -&gt; *12</a:t>
            </a:r>
          </a:p>
          <a:p>
            <a:r>
              <a:rPr lang="pt-BR" dirty="0" smtClean="0"/>
              <a:t>12 -&gt; qq12 | *13</a:t>
            </a:r>
          </a:p>
          <a:p>
            <a:r>
              <a:rPr lang="pt-BR" dirty="0" smtClean="0"/>
              <a:t>13 -&gt; /10 | qq12 | *13</a:t>
            </a:r>
          </a:p>
          <a:p>
            <a:r>
              <a:rPr lang="pt-BR" dirty="0" smtClean="0"/>
              <a:t>14 -&gt; </a:t>
            </a:r>
            <a:r>
              <a:rPr lang="pt-BR" dirty="0" smtClean="0">
                <a:solidFill>
                  <a:srgbClr val="FF0000"/>
                </a:solidFill>
              </a:rPr>
              <a:t>;0 </a:t>
            </a:r>
            <a:r>
              <a:rPr lang="pt-BR" dirty="0" smtClean="0"/>
              <a:t>| l14 | a14 | b16 | /17 | op20</a:t>
            </a:r>
          </a:p>
          <a:p>
            <a:r>
              <a:rPr lang="pt-BR" dirty="0" smtClean="0"/>
              <a:t>15 -&gt; </a:t>
            </a:r>
            <a:r>
              <a:rPr lang="pt-BR" dirty="0" smtClean="0">
                <a:solidFill>
                  <a:srgbClr val="FF0000"/>
                </a:solidFill>
              </a:rPr>
              <a:t>;0 </a:t>
            </a:r>
            <a:r>
              <a:rPr lang="pt-BR" dirty="0" smtClean="0"/>
              <a:t>| a15 | b16 | /17 | op20</a:t>
            </a:r>
          </a:p>
          <a:p>
            <a:r>
              <a:rPr lang="pt-BR" dirty="0" smtClean="0"/>
              <a:t>16 -&gt; </a:t>
            </a:r>
            <a:r>
              <a:rPr lang="pt-BR" dirty="0" smtClean="0">
                <a:solidFill>
                  <a:srgbClr val="FF0000"/>
                </a:solidFill>
              </a:rPr>
              <a:t>;0 </a:t>
            </a:r>
            <a:r>
              <a:rPr lang="pt-BR" dirty="0" smtClean="0"/>
              <a:t>| b16 | /17 | op20</a:t>
            </a:r>
          </a:p>
          <a:p>
            <a:r>
              <a:rPr lang="pt-BR" dirty="0" smtClean="0"/>
              <a:t>17 -&gt; *18 | /21 | b20 | l24 | a25</a:t>
            </a:r>
          </a:p>
          <a:p>
            <a:r>
              <a:rPr lang="pt-BR" dirty="0" smtClean="0"/>
              <a:t>18 -&gt; qq18 | *19</a:t>
            </a:r>
          </a:p>
          <a:p>
            <a:r>
              <a:rPr lang="pt-BR" dirty="0" smtClean="0"/>
              <a:t>19 -&gt; /16 | qq18 | *19</a:t>
            </a:r>
          </a:p>
          <a:p>
            <a:r>
              <a:rPr lang="pt-BR" dirty="0" smtClean="0"/>
              <a:t>20 -&gt; b20 | /21 | l24 | a25</a:t>
            </a:r>
          </a:p>
          <a:p>
            <a:r>
              <a:rPr lang="pt-BR" dirty="0" smtClean="0"/>
              <a:t>21 -&gt; *22</a:t>
            </a:r>
          </a:p>
          <a:p>
            <a:r>
              <a:rPr lang="pt-BR" dirty="0" smtClean="0"/>
              <a:t>22 -&gt; qq22 | *23</a:t>
            </a:r>
          </a:p>
          <a:p>
            <a:r>
              <a:rPr lang="pt-BR" dirty="0" smtClean="0"/>
              <a:t>23 -&gt; /20 | qq22 | *23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28792" y="1349302"/>
            <a:ext cx="3036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24 -&gt; </a:t>
            </a:r>
            <a:r>
              <a:rPr lang="pt-BR" dirty="0" smtClean="0">
                <a:solidFill>
                  <a:srgbClr val="FF0000"/>
                </a:solidFill>
              </a:rPr>
              <a:t>;0 </a:t>
            </a:r>
            <a:r>
              <a:rPr lang="pt-BR" dirty="0" smtClean="0"/>
              <a:t>| l24 | a24 | b26 | /27 | op20</a:t>
            </a:r>
          </a:p>
          <a:p>
            <a:r>
              <a:rPr lang="pt-BR" dirty="0" smtClean="0"/>
              <a:t>25 -&gt; </a:t>
            </a:r>
            <a:r>
              <a:rPr lang="pt-BR" dirty="0" smtClean="0">
                <a:solidFill>
                  <a:srgbClr val="FF0000"/>
                </a:solidFill>
              </a:rPr>
              <a:t>;0 </a:t>
            </a:r>
            <a:r>
              <a:rPr lang="pt-BR" dirty="0" smtClean="0"/>
              <a:t>| a25 | b26 | /27 | op20</a:t>
            </a:r>
          </a:p>
          <a:p>
            <a:r>
              <a:rPr lang="pt-BR" dirty="0" smtClean="0"/>
              <a:t>26 -&gt;</a:t>
            </a:r>
            <a:r>
              <a:rPr lang="pt-BR" dirty="0" smtClean="0">
                <a:solidFill>
                  <a:srgbClr val="FF0000"/>
                </a:solidFill>
              </a:rPr>
              <a:t> ;0 </a:t>
            </a:r>
            <a:r>
              <a:rPr lang="pt-BR" dirty="0" smtClean="0"/>
              <a:t>| b26 | /27 | op20</a:t>
            </a:r>
          </a:p>
          <a:p>
            <a:r>
              <a:rPr lang="pt-BR" dirty="0" smtClean="0"/>
              <a:t>27 -&gt; *28 | b20 | /21| l24 | a25</a:t>
            </a:r>
          </a:p>
          <a:p>
            <a:r>
              <a:rPr lang="pt-BR" dirty="0" smtClean="0"/>
              <a:t>28 -&gt; qq28 | *29</a:t>
            </a:r>
          </a:p>
          <a:p>
            <a:r>
              <a:rPr lang="pt-BR" dirty="0" smtClean="0"/>
              <a:t>29 -&gt; /26 | qq28 | *29</a:t>
            </a:r>
          </a:p>
          <a:p>
            <a:r>
              <a:rPr lang="pt-BR" dirty="0" smtClean="0"/>
              <a:t>30-&gt; qq30 | </a:t>
            </a:r>
            <a:r>
              <a:rPr lang="pt-BR" dirty="0" smtClean="0">
                <a:solidFill>
                  <a:srgbClr val="FF0000"/>
                </a:solidFill>
              </a:rPr>
              <a:t>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28792" y="4211624"/>
            <a:ext cx="30362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Legenda:</a:t>
            </a:r>
          </a:p>
          <a:p>
            <a:r>
              <a:rPr lang="pt-BR" b="1" dirty="0" smtClean="0"/>
              <a:t>a - Algarismos</a:t>
            </a:r>
          </a:p>
          <a:p>
            <a:r>
              <a:rPr lang="pt-BR" b="1" dirty="0" smtClean="0"/>
              <a:t>l - Letras</a:t>
            </a:r>
          </a:p>
          <a:p>
            <a:r>
              <a:rPr lang="pt-BR" b="1" dirty="0" smtClean="0"/>
              <a:t>b - Branco</a:t>
            </a:r>
          </a:p>
          <a:p>
            <a:r>
              <a:rPr lang="pt-BR" b="1" dirty="0" err="1" smtClean="0"/>
              <a:t>op</a:t>
            </a:r>
            <a:r>
              <a:rPr lang="pt-BR" b="1" dirty="0" smtClean="0"/>
              <a:t> - Operadores</a:t>
            </a:r>
          </a:p>
          <a:p>
            <a:r>
              <a:rPr lang="pt-BR" b="1" dirty="0" err="1" smtClean="0"/>
              <a:t>qq</a:t>
            </a:r>
            <a:r>
              <a:rPr lang="pt-BR" b="1" dirty="0" smtClean="0"/>
              <a:t> - Qualquer coisa</a:t>
            </a:r>
          </a:p>
          <a:p>
            <a:r>
              <a:rPr lang="pt-BR" b="1" dirty="0" smtClean="0"/>
              <a:t>y - Lambida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16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097280" y="193431"/>
            <a:ext cx="10058400" cy="1011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Analisador Léxico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204545"/>
            <a:ext cx="5908243" cy="47441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67" y="1204545"/>
            <a:ext cx="5908243" cy="47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3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193431"/>
            <a:ext cx="10058400" cy="101111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Teste: Entrada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0917" y="1343045"/>
            <a:ext cx="34308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byte valor = valor * 2a;</a:t>
            </a:r>
          </a:p>
          <a:p>
            <a:r>
              <a:rPr lang="pt-BR" dirty="0" smtClean="0"/>
              <a:t>short 5v= 2 + 3;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v = 5 + 2;</a:t>
            </a:r>
          </a:p>
          <a:p>
            <a:r>
              <a:rPr lang="pt-BR" dirty="0" err="1" smtClean="0"/>
              <a:t>long</a:t>
            </a:r>
            <a:r>
              <a:rPr lang="pt-BR" dirty="0" smtClean="0"/>
              <a:t> 6 = 3 + 12;</a:t>
            </a:r>
          </a:p>
          <a:p>
            <a:r>
              <a:rPr lang="pt-BR" dirty="0" smtClean="0"/>
              <a:t>byte v = v /*</a:t>
            </a:r>
            <a:r>
              <a:rPr lang="pt-BR" dirty="0" err="1" smtClean="0"/>
              <a:t>aaa</a:t>
            </a:r>
            <a:r>
              <a:rPr lang="pt-BR" dirty="0" smtClean="0"/>
              <a:t>***/ + 2 = v ++ 1;</a:t>
            </a:r>
          </a:p>
          <a:p>
            <a:r>
              <a:rPr lang="pt-BR" dirty="0" smtClean="0"/>
              <a:t>short /*</a:t>
            </a:r>
            <a:r>
              <a:rPr lang="pt-BR" dirty="0" err="1" smtClean="0"/>
              <a:t>aaa</a:t>
            </a:r>
            <a:r>
              <a:rPr lang="pt-BR" dirty="0" smtClean="0"/>
              <a:t>***/ v = 5 / v + 2;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//   </a:t>
            </a:r>
            <a:r>
              <a:rPr lang="pt-BR" dirty="0" err="1" smtClean="0"/>
              <a:t>aaa</a:t>
            </a:r>
            <a:r>
              <a:rPr lang="pt-BR" dirty="0" smtClean="0"/>
              <a:t>   v + 2;</a:t>
            </a:r>
          </a:p>
          <a:p>
            <a:r>
              <a:rPr lang="pt-BR" dirty="0" err="1" smtClean="0"/>
              <a:t>long</a:t>
            </a:r>
            <a:r>
              <a:rPr lang="pt-BR" dirty="0" smtClean="0"/>
              <a:t> v =    /*</a:t>
            </a:r>
            <a:r>
              <a:rPr lang="pt-BR" dirty="0" err="1" smtClean="0"/>
              <a:t>aaa</a:t>
            </a:r>
            <a:r>
              <a:rPr lang="pt-BR" dirty="0" smtClean="0"/>
              <a:t>***/ v + 2;</a:t>
            </a:r>
          </a:p>
          <a:p>
            <a:r>
              <a:rPr lang="pt-BR" dirty="0" smtClean="0"/>
              <a:t>byte v =     v /*</a:t>
            </a:r>
            <a:r>
              <a:rPr lang="pt-BR" dirty="0" err="1" smtClean="0"/>
              <a:t>aaa</a:t>
            </a:r>
            <a:r>
              <a:rPr lang="pt-BR" dirty="0" smtClean="0"/>
              <a:t>***/ + 2;</a:t>
            </a:r>
          </a:p>
          <a:p>
            <a:r>
              <a:rPr lang="pt-BR" dirty="0" smtClean="0"/>
              <a:t>short v = v + 2 = v ++ 1;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v =     v  + /*</a:t>
            </a:r>
            <a:r>
              <a:rPr lang="pt-BR" dirty="0" err="1" smtClean="0"/>
              <a:t>aaa</a:t>
            </a:r>
            <a:r>
              <a:rPr lang="pt-BR" dirty="0" smtClean="0"/>
              <a:t>***/ + 2;</a:t>
            </a:r>
          </a:p>
          <a:p>
            <a:r>
              <a:rPr lang="pt-BR" dirty="0" err="1" smtClean="0"/>
              <a:t>long</a:t>
            </a:r>
            <a:r>
              <a:rPr lang="pt-BR" dirty="0" smtClean="0"/>
              <a:t> v =     v + 2    /*</a:t>
            </a:r>
            <a:r>
              <a:rPr lang="pt-BR" dirty="0" err="1" smtClean="0"/>
              <a:t>aaa</a:t>
            </a:r>
            <a:r>
              <a:rPr lang="pt-BR" dirty="0" smtClean="0"/>
              <a:t>***/;</a:t>
            </a:r>
          </a:p>
          <a:p>
            <a:r>
              <a:rPr lang="pt-BR" dirty="0"/>
              <a:t>byte v === + 3 -5 * 4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891776" y="1204546"/>
            <a:ext cx="32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short </a:t>
            </a:r>
            <a:r>
              <a:rPr lang="pt-BR" dirty="0"/>
              <a:t>v =    v ++ 2;</a:t>
            </a:r>
          </a:p>
          <a:p>
            <a:r>
              <a:rPr lang="pt-BR" dirty="0" err="1"/>
              <a:t>int</a:t>
            </a:r>
            <a:r>
              <a:rPr lang="pt-BR" dirty="0"/>
              <a:t> v =    v + 2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/>
              <a:t>v =    v + 2 +;</a:t>
            </a:r>
          </a:p>
          <a:p>
            <a:r>
              <a:rPr lang="pt-BR" dirty="0"/>
              <a:t>byte v =    v /+ 2;</a:t>
            </a:r>
          </a:p>
          <a:p>
            <a:r>
              <a:rPr lang="pt-BR" dirty="0"/>
              <a:t>short v = 5 + 2v4;</a:t>
            </a:r>
          </a:p>
          <a:p>
            <a:r>
              <a:rPr lang="pt-BR" dirty="0" err="1"/>
              <a:t>int</a:t>
            </a:r>
            <a:r>
              <a:rPr lang="pt-BR" dirty="0"/>
              <a:t> v /*</a:t>
            </a:r>
            <a:r>
              <a:rPr lang="pt-BR" dirty="0" err="1"/>
              <a:t>aaa</a:t>
            </a:r>
            <a:r>
              <a:rPr lang="pt-BR" dirty="0"/>
              <a:t>***/ = v + 2 = v ++ 1;</a:t>
            </a:r>
          </a:p>
          <a:p>
            <a:r>
              <a:rPr lang="pt-BR" dirty="0" err="1"/>
              <a:t>long</a:t>
            </a:r>
            <a:r>
              <a:rPr lang="pt-BR" dirty="0"/>
              <a:t> v = 5 + 2v3a;</a:t>
            </a:r>
          </a:p>
          <a:p>
            <a:r>
              <a:rPr lang="pt-BR" dirty="0"/>
              <a:t>byte v = 5 + 2v3a /*</a:t>
            </a:r>
            <a:r>
              <a:rPr lang="pt-BR" dirty="0" err="1"/>
              <a:t>aaa</a:t>
            </a:r>
            <a:r>
              <a:rPr lang="pt-BR" dirty="0"/>
              <a:t>***/;</a:t>
            </a:r>
          </a:p>
          <a:p>
            <a:r>
              <a:rPr lang="pt-BR" dirty="0"/>
              <a:t>short v = 5 + 2 + v2a;</a:t>
            </a:r>
          </a:p>
          <a:p>
            <a:r>
              <a:rPr lang="pt-BR" dirty="0" err="1"/>
              <a:t>int</a:t>
            </a:r>
            <a:r>
              <a:rPr lang="pt-BR" dirty="0"/>
              <a:t> v = 5 + 2 + v2a // </a:t>
            </a:r>
            <a:r>
              <a:rPr lang="pt-BR" dirty="0" err="1"/>
              <a:t>aaa</a:t>
            </a:r>
            <a:r>
              <a:rPr lang="pt-BR" dirty="0"/>
              <a:t>;</a:t>
            </a:r>
          </a:p>
          <a:p>
            <a:r>
              <a:rPr lang="pt-BR" dirty="0" err="1"/>
              <a:t>long</a:t>
            </a:r>
            <a:r>
              <a:rPr lang="pt-BR" dirty="0"/>
              <a:t> v = 5 + 2 + 3v2a;</a:t>
            </a:r>
          </a:p>
          <a:p>
            <a:r>
              <a:rPr lang="pt-BR" dirty="0"/>
              <a:t>byte v </a:t>
            </a:r>
            <a:r>
              <a:rPr lang="pt-BR" dirty="0" err="1"/>
              <a:t>v</a:t>
            </a:r>
            <a:r>
              <a:rPr lang="pt-BR" dirty="0"/>
              <a:t> = 6 - 4;</a:t>
            </a:r>
          </a:p>
          <a:p>
            <a:r>
              <a:rPr lang="pt-BR" dirty="0"/>
              <a:t>short /*</a:t>
            </a:r>
            <a:r>
              <a:rPr lang="pt-BR" dirty="0" err="1"/>
              <a:t>aaa</a:t>
            </a:r>
            <a:r>
              <a:rPr lang="pt-BR" dirty="0"/>
              <a:t>***/;</a:t>
            </a:r>
          </a:p>
          <a:p>
            <a:r>
              <a:rPr lang="pt-BR" dirty="0" err="1"/>
              <a:t>int</a:t>
            </a:r>
            <a:r>
              <a:rPr lang="pt-BR" dirty="0"/>
              <a:t> v /=/ v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091432" y="1204546"/>
            <a:ext cx="44642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long</a:t>
            </a:r>
            <a:r>
              <a:rPr lang="pt-BR" dirty="0"/>
              <a:t> 2 + 2 = 4;</a:t>
            </a:r>
          </a:p>
          <a:p>
            <a:r>
              <a:rPr lang="pt-BR" dirty="0"/>
              <a:t>byte v + 2 = 4;</a:t>
            </a:r>
          </a:p>
          <a:p>
            <a:r>
              <a:rPr lang="pt-BR" dirty="0"/>
              <a:t>short v /* /- v4;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smtClean="0"/>
              <a:t>//;</a:t>
            </a:r>
          </a:p>
          <a:p>
            <a:r>
              <a:rPr lang="pt-BR" dirty="0" smtClean="0"/>
              <a:t>/*</a:t>
            </a:r>
            <a:r>
              <a:rPr lang="pt-BR" dirty="0"/>
              <a:t>var*/ </a:t>
            </a:r>
            <a:r>
              <a:rPr lang="pt-BR" dirty="0" err="1"/>
              <a:t>int</a:t>
            </a:r>
            <a:r>
              <a:rPr lang="pt-BR" dirty="0"/>
              <a:t> var = 5 + 4;</a:t>
            </a:r>
          </a:p>
          <a:p>
            <a:r>
              <a:rPr lang="pt-BR" dirty="0" err="1"/>
              <a:t>int</a:t>
            </a:r>
            <a:r>
              <a:rPr lang="pt-BR" dirty="0"/>
              <a:t> /*var*/ var = 5 + 4;</a:t>
            </a:r>
          </a:p>
          <a:p>
            <a:r>
              <a:rPr lang="pt-BR" dirty="0" err="1"/>
              <a:t>int</a:t>
            </a:r>
            <a:r>
              <a:rPr lang="pt-BR" dirty="0"/>
              <a:t> var /*var*/ = 5 + 4;</a:t>
            </a:r>
          </a:p>
          <a:p>
            <a:r>
              <a:rPr lang="pt-BR" dirty="0" err="1"/>
              <a:t>int</a:t>
            </a:r>
            <a:r>
              <a:rPr lang="pt-BR" dirty="0"/>
              <a:t> var = /*var*/ 5 + 4;</a:t>
            </a:r>
          </a:p>
          <a:p>
            <a:r>
              <a:rPr lang="pt-BR" dirty="0" err="1"/>
              <a:t>int</a:t>
            </a:r>
            <a:r>
              <a:rPr lang="pt-BR" dirty="0"/>
              <a:t> var = 5 /*var*/ + 4;</a:t>
            </a:r>
          </a:p>
          <a:p>
            <a:r>
              <a:rPr lang="pt-BR" dirty="0" err="1"/>
              <a:t>int</a:t>
            </a:r>
            <a:r>
              <a:rPr lang="pt-BR" dirty="0"/>
              <a:t> var = 5 + /*var*/ 4;</a:t>
            </a:r>
          </a:p>
          <a:p>
            <a:r>
              <a:rPr lang="pt-BR" dirty="0" err="1"/>
              <a:t>int</a:t>
            </a:r>
            <a:r>
              <a:rPr lang="pt-BR" dirty="0"/>
              <a:t> var = 5 + 4 /*var*/;</a:t>
            </a:r>
          </a:p>
          <a:p>
            <a:r>
              <a:rPr lang="pt-BR" dirty="0" err="1"/>
              <a:t>int</a:t>
            </a:r>
            <a:r>
              <a:rPr lang="pt-BR" dirty="0"/>
              <a:t> var = 5 + 4; /*var</a:t>
            </a:r>
            <a:r>
              <a:rPr lang="pt-BR" dirty="0" smtClean="0"/>
              <a:t>*/</a:t>
            </a:r>
          </a:p>
          <a:p>
            <a:r>
              <a:rPr lang="pt-BR" dirty="0" err="1"/>
              <a:t>int</a:t>
            </a:r>
            <a:r>
              <a:rPr lang="pt-BR" dirty="0"/>
              <a:t> var = 5 + 4;long var = 5 + 4;</a:t>
            </a:r>
          </a:p>
          <a:p>
            <a:r>
              <a:rPr lang="pt-BR" dirty="0" err="1"/>
              <a:t>int</a:t>
            </a:r>
            <a:r>
              <a:rPr lang="pt-BR" dirty="0"/>
              <a:t> var = 5 + 4;9 = 5 + 4;</a:t>
            </a:r>
          </a:p>
          <a:p>
            <a:r>
              <a:rPr lang="pt-BR" dirty="0" err="1"/>
              <a:t>int</a:t>
            </a:r>
            <a:r>
              <a:rPr lang="pt-BR" dirty="0"/>
              <a:t> var = 5 + 4; </a:t>
            </a:r>
            <a:r>
              <a:rPr lang="pt-BR" dirty="0" err="1"/>
              <a:t>long</a:t>
            </a:r>
            <a:r>
              <a:rPr lang="pt-BR" dirty="0"/>
              <a:t> var = 5 + 4;</a:t>
            </a:r>
          </a:p>
          <a:p>
            <a:r>
              <a:rPr lang="pt-BR" dirty="0" err="1"/>
              <a:t>int</a:t>
            </a:r>
            <a:r>
              <a:rPr lang="pt-BR" dirty="0"/>
              <a:t> var = 5 + 4; 9 = 5 + 4;</a:t>
            </a:r>
          </a:p>
          <a:p>
            <a:r>
              <a:rPr lang="pt-BR" dirty="0" err="1"/>
              <a:t>int</a:t>
            </a:r>
            <a:r>
              <a:rPr lang="pt-BR" dirty="0"/>
              <a:t> var = 5 + 4 /*var*/; </a:t>
            </a:r>
            <a:r>
              <a:rPr lang="pt-BR" dirty="0" err="1"/>
              <a:t>int</a:t>
            </a:r>
            <a:r>
              <a:rPr lang="pt-BR" dirty="0"/>
              <a:t> var = 5 + 4; /*var*/</a:t>
            </a:r>
          </a:p>
          <a:p>
            <a:r>
              <a:rPr lang="pt-BR" dirty="0" err="1"/>
              <a:t>int</a:t>
            </a:r>
            <a:r>
              <a:rPr lang="pt-BR" dirty="0"/>
              <a:t> var = 5 + 4;/*var*/short var=5+4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60917" y="5174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;;;;</a:t>
            </a:r>
          </a:p>
          <a:p>
            <a:r>
              <a:rPr lang="pt-BR" dirty="0"/>
              <a:t>/*var*/ </a:t>
            </a:r>
            <a:r>
              <a:rPr lang="pt-BR" dirty="0" err="1"/>
              <a:t>int</a:t>
            </a:r>
            <a:r>
              <a:rPr lang="pt-BR" dirty="0"/>
              <a:t> /*var*/ var /*var*/ = /*var*/ 5 /*var*/ + /*var*/ 4/*var*/ ; /*var*/ </a:t>
            </a:r>
          </a:p>
          <a:p>
            <a:r>
              <a:rPr lang="pt-BR" dirty="0"/>
              <a:t>/*var*/</a:t>
            </a:r>
            <a:r>
              <a:rPr lang="pt-BR" dirty="0" err="1"/>
              <a:t>int</a:t>
            </a:r>
            <a:r>
              <a:rPr lang="pt-BR" dirty="0"/>
              <a:t>/*var*/var/*var*/=/*var*/5/*var*/+/*var*/4/*var*/;/*var*/ </a:t>
            </a:r>
          </a:p>
        </p:txBody>
      </p:sp>
    </p:spTree>
    <p:extLst>
      <p:ext uri="{BB962C8B-B14F-4D97-AF65-F5344CB8AC3E}">
        <p14:creationId xmlns:p14="http://schemas.microsoft.com/office/powerpoint/2010/main" val="25977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193431"/>
            <a:ext cx="10058400" cy="101111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Teste: 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554" y="1204546"/>
            <a:ext cx="20362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byte valor = valor * 2a;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25</a:t>
            </a:r>
          </a:p>
          <a:p>
            <a:endParaRPr lang="pt-BR" sz="1200" dirty="0"/>
          </a:p>
          <a:p>
            <a:r>
              <a:rPr lang="pt-BR" sz="1200" dirty="0"/>
              <a:t>short 5v= 2 + 3;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31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 = 5 + 2;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long</a:t>
            </a:r>
            <a:r>
              <a:rPr lang="pt-BR" sz="1200" dirty="0"/>
              <a:t> 6 = 3 + 12;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31</a:t>
            </a:r>
          </a:p>
          <a:p>
            <a:endParaRPr lang="pt-BR" sz="1200" dirty="0"/>
          </a:p>
          <a:p>
            <a:r>
              <a:rPr lang="pt-BR" sz="1200" dirty="0"/>
              <a:t>byte v = v /*</a:t>
            </a:r>
            <a:r>
              <a:rPr lang="pt-BR" sz="1200" dirty="0" err="1"/>
              <a:t>aaa</a:t>
            </a:r>
            <a:r>
              <a:rPr lang="pt-BR" sz="1200" dirty="0"/>
              <a:t>***/ + 2 = v ++ 1;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26</a:t>
            </a:r>
          </a:p>
          <a:p>
            <a:endParaRPr lang="pt-BR" sz="1200" dirty="0"/>
          </a:p>
          <a:p>
            <a:r>
              <a:rPr lang="pt-BR" sz="1200" dirty="0"/>
              <a:t>short /*</a:t>
            </a:r>
            <a:r>
              <a:rPr lang="pt-BR" sz="1200" dirty="0" err="1"/>
              <a:t>aaa</a:t>
            </a:r>
            <a:r>
              <a:rPr lang="pt-BR" sz="1200" dirty="0"/>
              <a:t>***/ v = 5 / v + 2;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//   </a:t>
            </a:r>
            <a:r>
              <a:rPr lang="pt-BR" sz="1200" dirty="0" err="1"/>
              <a:t>aaa</a:t>
            </a:r>
            <a:r>
              <a:rPr lang="pt-BR" sz="1200" dirty="0"/>
              <a:t>   v + 2;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</a:t>
            </a:r>
            <a:r>
              <a:rPr lang="pt-BR" sz="1200" dirty="0" smtClean="0"/>
              <a:t>32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4319616" y="1204546"/>
            <a:ext cx="16689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short /*</a:t>
            </a:r>
            <a:r>
              <a:rPr lang="pt-BR" sz="1200" dirty="0" err="1"/>
              <a:t>aaa</a:t>
            </a:r>
            <a:r>
              <a:rPr lang="pt-BR" sz="1200" dirty="0"/>
              <a:t>***/;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31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 /=/ v;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7</a:t>
            </a:r>
          </a:p>
          <a:p>
            <a:endParaRPr lang="pt-BR" sz="1200" dirty="0"/>
          </a:p>
          <a:p>
            <a:r>
              <a:rPr lang="pt-BR" sz="1200" dirty="0" err="1"/>
              <a:t>long</a:t>
            </a:r>
            <a:r>
              <a:rPr lang="pt-BR" sz="1200" dirty="0"/>
              <a:t> 2 + 2 = 4;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31</a:t>
            </a:r>
          </a:p>
          <a:p>
            <a:endParaRPr lang="pt-BR" sz="1200" dirty="0"/>
          </a:p>
          <a:p>
            <a:r>
              <a:rPr lang="pt-BR" sz="1200" dirty="0"/>
              <a:t>byte v + 2 = 4;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6</a:t>
            </a:r>
          </a:p>
          <a:p>
            <a:endParaRPr lang="pt-BR" sz="1200" dirty="0"/>
          </a:p>
          <a:p>
            <a:r>
              <a:rPr lang="pt-BR" sz="1200" dirty="0"/>
              <a:t>short v /* /- v4;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</a:t>
            </a:r>
            <a:r>
              <a:rPr lang="pt-BR" sz="1200" dirty="0" smtClean="0"/>
              <a:t>8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7992084" y="1204760"/>
            <a:ext cx="205925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short v = v + 2 = v ++ 1;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26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 =     v  + /*</a:t>
            </a:r>
            <a:r>
              <a:rPr lang="pt-BR" sz="1200" dirty="0" err="1"/>
              <a:t>aaa</a:t>
            </a:r>
            <a:r>
              <a:rPr lang="pt-BR" sz="1200" dirty="0"/>
              <a:t>***/ + 2;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20</a:t>
            </a:r>
          </a:p>
          <a:p>
            <a:endParaRPr lang="pt-BR" sz="1200" dirty="0"/>
          </a:p>
          <a:p>
            <a:r>
              <a:rPr lang="pt-BR" sz="1200" dirty="0" err="1"/>
              <a:t>long</a:t>
            </a:r>
            <a:r>
              <a:rPr lang="pt-BR" sz="1200" dirty="0"/>
              <a:t> v =     v + 2    /*</a:t>
            </a:r>
            <a:r>
              <a:rPr lang="pt-BR" sz="1200" dirty="0" err="1"/>
              <a:t>aaa</a:t>
            </a:r>
            <a:r>
              <a:rPr lang="pt-BR" sz="1200" dirty="0"/>
              <a:t>***/;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/>
              <a:t>byte v === + 3 -5 * 4;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10</a:t>
            </a:r>
          </a:p>
          <a:p>
            <a:endParaRPr lang="pt-BR" sz="1200" dirty="0"/>
          </a:p>
          <a:p>
            <a:r>
              <a:rPr lang="pt-BR" sz="1200" dirty="0"/>
              <a:t>short v =    v ++ 2;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20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 =    v + 2;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long</a:t>
            </a:r>
            <a:r>
              <a:rPr lang="pt-BR" sz="1200" dirty="0"/>
              <a:t> v =    v + 2 +;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</a:t>
            </a:r>
            <a:r>
              <a:rPr lang="pt-BR" sz="1200" dirty="0" smtClean="0"/>
              <a:t>20</a:t>
            </a:r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2044767" y="1204546"/>
            <a:ext cx="22748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/>
              <a:t>long</a:t>
            </a:r>
            <a:r>
              <a:rPr lang="pt-BR" sz="1200" dirty="0"/>
              <a:t> v =    /*</a:t>
            </a:r>
            <a:r>
              <a:rPr lang="pt-BR" sz="1200" dirty="0" err="1"/>
              <a:t>aaa</a:t>
            </a:r>
            <a:r>
              <a:rPr lang="pt-BR" sz="1200" dirty="0"/>
              <a:t>***/ v + 2;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/>
              <a:t>byte v =     v /*</a:t>
            </a:r>
            <a:r>
              <a:rPr lang="pt-BR" sz="1200" dirty="0" err="1"/>
              <a:t>aaa</a:t>
            </a:r>
            <a:r>
              <a:rPr lang="pt-BR" sz="1200" dirty="0"/>
              <a:t>***/ + 2;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/>
              <a:t>byte v = 5 + 2v3a /*</a:t>
            </a:r>
            <a:r>
              <a:rPr lang="pt-BR" sz="1200" dirty="0" err="1"/>
              <a:t>aaa</a:t>
            </a:r>
            <a:r>
              <a:rPr lang="pt-BR" sz="1200" dirty="0"/>
              <a:t>***/;</a:t>
            </a:r>
          </a:p>
          <a:p>
            <a:r>
              <a:rPr lang="pt-BR" sz="1200" dirty="0" smtClean="0"/>
              <a:t>Palavra inválida.</a:t>
            </a:r>
          </a:p>
          <a:p>
            <a:r>
              <a:rPr lang="pt-BR" sz="1200" dirty="0" smtClean="0"/>
              <a:t>Último </a:t>
            </a:r>
            <a:r>
              <a:rPr lang="pt-BR" sz="1200" dirty="0"/>
              <a:t>estado visitado: 25</a:t>
            </a:r>
          </a:p>
          <a:p>
            <a:endParaRPr lang="pt-BR" sz="1200" dirty="0"/>
          </a:p>
          <a:p>
            <a:r>
              <a:rPr lang="pt-BR" sz="1200" dirty="0"/>
              <a:t>short v = 5 + 2 + v2a;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 = 5 + 2 + v2a // </a:t>
            </a:r>
            <a:r>
              <a:rPr lang="pt-BR" sz="1200" dirty="0" err="1"/>
              <a:t>aaa</a:t>
            </a:r>
            <a:r>
              <a:rPr lang="pt-BR" sz="1200" dirty="0"/>
              <a:t>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21</a:t>
            </a:r>
          </a:p>
          <a:p>
            <a:endParaRPr lang="pt-BR" sz="1200" dirty="0"/>
          </a:p>
          <a:p>
            <a:r>
              <a:rPr lang="pt-BR" sz="1200" dirty="0" err="1"/>
              <a:t>long</a:t>
            </a:r>
            <a:r>
              <a:rPr lang="pt-BR" sz="1200" dirty="0"/>
              <a:t> v = 5 + 2 + 3v2a;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25</a:t>
            </a:r>
          </a:p>
          <a:p>
            <a:endParaRPr lang="pt-BR" sz="1200" dirty="0"/>
          </a:p>
          <a:p>
            <a:r>
              <a:rPr lang="pt-BR" sz="1200" dirty="0"/>
              <a:t>byte v </a:t>
            </a:r>
            <a:r>
              <a:rPr lang="pt-BR" sz="1200" dirty="0" err="1"/>
              <a:t>v</a:t>
            </a:r>
            <a:r>
              <a:rPr lang="pt-BR" sz="1200" dirty="0"/>
              <a:t> = 6 - 4;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6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988582" y="1204546"/>
            <a:ext cx="20035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/>
              <a:t>int</a:t>
            </a:r>
            <a:r>
              <a:rPr lang="pt-BR" sz="1200" dirty="0"/>
              <a:t> //;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32</a:t>
            </a:r>
          </a:p>
          <a:p>
            <a:endParaRPr lang="pt-BR" sz="1200" dirty="0"/>
          </a:p>
          <a:p>
            <a:r>
              <a:rPr lang="pt-BR" sz="1200" dirty="0"/>
              <a:t>/*var*/ </a:t>
            </a:r>
            <a:r>
              <a:rPr lang="pt-BR" sz="1200" dirty="0" err="1"/>
              <a:t>int</a:t>
            </a:r>
            <a:r>
              <a:rPr lang="pt-BR" sz="1200" dirty="0"/>
              <a:t> var = 5 + 4;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/*var*/ var = 5 + 4;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var /*var*/ = 5 + 4;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var = /*var*/ 5 + 4;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var = 5 /*var*/ + 4;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var = 5 + /*var*/ 4;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var = 5 + 4 /*var*/;</a:t>
            </a:r>
          </a:p>
          <a:p>
            <a:r>
              <a:rPr lang="pt-BR" sz="1200" dirty="0"/>
              <a:t>Palavra válida.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var = 5 + 4; /*var*/</a:t>
            </a:r>
          </a:p>
          <a:p>
            <a:r>
              <a:rPr lang="pt-BR" sz="1200" dirty="0"/>
              <a:t>Palavra válida.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051343" y="1204546"/>
            <a:ext cx="21406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byte v =    v /+ 2;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17</a:t>
            </a:r>
          </a:p>
          <a:p>
            <a:endParaRPr lang="pt-BR" sz="1200" dirty="0"/>
          </a:p>
          <a:p>
            <a:r>
              <a:rPr lang="pt-BR" sz="1200" dirty="0"/>
              <a:t>short v = 5 + 2v4;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25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v /*</a:t>
            </a:r>
            <a:r>
              <a:rPr lang="pt-BR" sz="1200" dirty="0" err="1"/>
              <a:t>aaa</a:t>
            </a:r>
            <a:r>
              <a:rPr lang="pt-BR" sz="1200" dirty="0"/>
              <a:t>***/ = v + 2 = v ++ 1;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26</a:t>
            </a:r>
          </a:p>
          <a:p>
            <a:endParaRPr lang="pt-BR" sz="1200" dirty="0"/>
          </a:p>
          <a:p>
            <a:r>
              <a:rPr lang="pt-BR" sz="1200" dirty="0" err="1"/>
              <a:t>long</a:t>
            </a:r>
            <a:r>
              <a:rPr lang="pt-BR" sz="1200" dirty="0"/>
              <a:t> v = 5 + 2v3a;</a:t>
            </a:r>
          </a:p>
          <a:p>
            <a:r>
              <a:rPr lang="pt-BR" sz="1200" dirty="0"/>
              <a:t>Palavra inválida.</a:t>
            </a:r>
          </a:p>
          <a:p>
            <a:r>
              <a:rPr lang="pt-BR" sz="1200" dirty="0"/>
              <a:t>Último estado visitado: 25</a:t>
            </a:r>
          </a:p>
        </p:txBody>
      </p:sp>
    </p:spTree>
    <p:extLst>
      <p:ext uri="{BB962C8B-B14F-4D97-AF65-F5344CB8AC3E}">
        <p14:creationId xmlns:p14="http://schemas.microsoft.com/office/powerpoint/2010/main" val="9565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1392</Words>
  <Application>Microsoft Office PowerPoint</Application>
  <PresentationFormat>Widescreen</PresentationFormat>
  <Paragraphs>233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Autoinstrucional de Compiladores: Analisador Léxico</vt:lpstr>
      <vt:lpstr>Autômato</vt:lpstr>
      <vt:lpstr>Gramática</vt:lpstr>
      <vt:lpstr>Apresentação do PowerPoint</vt:lpstr>
      <vt:lpstr>Teste: Entrada</vt:lpstr>
      <vt:lpstr>Teste: Saída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Autoinstrucional de Compiladores: Analisador Léxico</dc:title>
  <dc:creator>fumec</dc:creator>
  <cp:lastModifiedBy>fumec</cp:lastModifiedBy>
  <cp:revision>13</cp:revision>
  <dcterms:created xsi:type="dcterms:W3CDTF">2019-11-27T23:49:14Z</dcterms:created>
  <dcterms:modified xsi:type="dcterms:W3CDTF">2019-11-28T19:13:49Z</dcterms:modified>
</cp:coreProperties>
</file>