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3" r:id="rId6"/>
    <p:sldId id="264" r:id="rId7"/>
    <p:sldId id="265" r:id="rId8"/>
    <p:sldId id="266" r:id="rId9"/>
    <p:sldId id="261" r:id="rId10"/>
    <p:sldId id="260" r:id="rId11"/>
    <p:sldId id="262" r:id="rId1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8F1D5C-CAF4-49A9-8DF6-F0B2AF644417}" type="datetimeFigureOut">
              <a:rPr lang="es-EC" smtClean="0"/>
              <a:t>12/2/2020</a:t>
            </a:fld>
            <a:endParaRPr lang="es-EC"/>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EC"/>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F4314C2-166E-4E0F-AA4A-F7276112F81B}" type="slidenum">
              <a:rPr lang="es-EC" smtClean="0"/>
              <a:t>‹Nº›</a:t>
            </a:fld>
            <a:endParaRPr lang="es-EC"/>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81703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E8F1D5C-CAF4-49A9-8DF6-F0B2AF644417}"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200021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E8F1D5C-CAF4-49A9-8DF6-F0B2AF644417}"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656464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E8F1D5C-CAF4-49A9-8DF6-F0B2AF644417}"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232567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E8F1D5C-CAF4-49A9-8DF6-F0B2AF644417}" type="datetimeFigureOut">
              <a:rPr lang="es-EC" smtClean="0"/>
              <a:t>12/2/2020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AF4314C2-166E-4E0F-AA4A-F7276112F81B}" type="slidenum">
              <a:rPr lang="es-EC" smtClean="0"/>
              <a:t>‹Nº›</a:t>
            </a:fld>
            <a:endParaRPr lang="es-EC"/>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116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E8F1D5C-CAF4-49A9-8DF6-F0B2AF644417}" type="datetimeFigureOut">
              <a:rPr lang="es-EC" smtClean="0"/>
              <a:t>12/2/2020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113206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smtClean="0"/>
              <a:t>Editar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E8F1D5C-CAF4-49A9-8DF6-F0B2AF644417}" type="datetimeFigureOut">
              <a:rPr lang="es-EC" smtClean="0"/>
              <a:t>12/2/2020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76898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E8F1D5C-CAF4-49A9-8DF6-F0B2AF644417}" type="datetimeFigureOut">
              <a:rPr lang="es-EC" smtClean="0"/>
              <a:t>12/2/2020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3006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F1D5C-CAF4-49A9-8DF6-F0B2AF644417}" type="datetimeFigureOut">
              <a:rPr lang="es-EC" smtClean="0"/>
              <a:t>12/2/2020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61476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E8F1D5C-CAF4-49A9-8DF6-F0B2AF644417}" type="datetimeFigureOut">
              <a:rPr lang="es-EC" smtClean="0"/>
              <a:t>12/2/2020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81669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E8F1D5C-CAF4-49A9-8DF6-F0B2AF644417}" type="datetimeFigureOut">
              <a:rPr lang="es-EC" smtClean="0"/>
              <a:t>12/2/2020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AF4314C2-166E-4E0F-AA4A-F7276112F81B}" type="slidenum">
              <a:rPr lang="es-EC" smtClean="0"/>
              <a:t>‹Nº›</a:t>
            </a:fld>
            <a:endParaRPr lang="es-EC"/>
          </a:p>
        </p:txBody>
      </p:sp>
    </p:spTree>
    <p:extLst>
      <p:ext uri="{BB962C8B-B14F-4D97-AF65-F5344CB8AC3E}">
        <p14:creationId xmlns:p14="http://schemas.microsoft.com/office/powerpoint/2010/main" val="108038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E8F1D5C-CAF4-49A9-8DF6-F0B2AF644417}" type="datetimeFigureOut">
              <a:rPr lang="es-EC" smtClean="0"/>
              <a:t>12/2/2020</a:t>
            </a:fld>
            <a:endParaRPr lang="es-EC"/>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C"/>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F4314C2-166E-4E0F-AA4A-F7276112F81B}" type="slidenum">
              <a:rPr lang="es-EC" smtClean="0"/>
              <a:t>‹Nº›</a:t>
            </a:fld>
            <a:endParaRPr lang="es-EC"/>
          </a:p>
        </p:txBody>
      </p:sp>
    </p:spTree>
    <p:extLst>
      <p:ext uri="{BB962C8B-B14F-4D97-AF65-F5344CB8AC3E}">
        <p14:creationId xmlns:p14="http://schemas.microsoft.com/office/powerpoint/2010/main" val="285479872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Proyecto BDD Multidimensional</a:t>
            </a:r>
            <a:endParaRPr lang="es-EC" dirty="0"/>
          </a:p>
        </p:txBody>
      </p:sp>
      <p:sp>
        <p:nvSpPr>
          <p:cNvPr id="3" name="Subtítulo 2"/>
          <p:cNvSpPr>
            <a:spLocks noGrp="1"/>
          </p:cNvSpPr>
          <p:nvPr>
            <p:ph type="subTitle" idx="1"/>
          </p:nvPr>
        </p:nvSpPr>
        <p:spPr/>
        <p:txBody>
          <a:bodyPr>
            <a:normAutofit/>
          </a:bodyPr>
          <a:lstStyle/>
          <a:p>
            <a:pPr marL="342900" indent="-342900" algn="l">
              <a:buFont typeface="Arial" panose="020B0604020202020204" pitchFamily="34" charset="0"/>
              <a:buChar char="•"/>
            </a:pPr>
            <a:r>
              <a:rPr lang="es-EC" dirty="0" smtClean="0"/>
              <a:t>Erick Bolaños</a:t>
            </a:r>
          </a:p>
          <a:p>
            <a:pPr marL="342900" indent="-342900" algn="l">
              <a:buFont typeface="Arial" panose="020B0604020202020204" pitchFamily="34" charset="0"/>
              <a:buChar char="•"/>
            </a:pPr>
            <a:r>
              <a:rPr lang="es-EC" dirty="0" smtClean="0"/>
              <a:t>Jonathan Pizarra</a:t>
            </a:r>
          </a:p>
          <a:p>
            <a:pPr marL="342900" indent="-342900" algn="l">
              <a:buFont typeface="Arial" panose="020B0604020202020204" pitchFamily="34" charset="0"/>
              <a:buChar char="•"/>
            </a:pPr>
            <a:r>
              <a:rPr lang="es-EC" dirty="0" smtClean="0"/>
              <a:t>Alfonso Heredia</a:t>
            </a:r>
            <a:endParaRPr lang="es-EC" dirty="0"/>
          </a:p>
        </p:txBody>
      </p:sp>
    </p:spTree>
    <p:extLst>
      <p:ext uri="{BB962C8B-B14F-4D97-AF65-F5344CB8AC3E}">
        <p14:creationId xmlns:p14="http://schemas.microsoft.com/office/powerpoint/2010/main" val="74194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Visualizaciones</a:t>
            </a:r>
            <a:endParaRPr lang="es-ES" dirty="0"/>
          </a:p>
        </p:txBody>
      </p:sp>
      <p:sp>
        <p:nvSpPr>
          <p:cNvPr id="3" name="Marcador de texto 2"/>
          <p:cNvSpPr>
            <a:spLocks noGrp="1"/>
          </p:cNvSpPr>
          <p:nvPr>
            <p:ph type="body" idx="1"/>
          </p:nvPr>
        </p:nvSpPr>
        <p:spPr/>
        <p:txBody>
          <a:bodyPr/>
          <a:lstStyle/>
          <a:p>
            <a:r>
              <a:rPr lang="es-ES" dirty="0" err="1"/>
              <a:t>MongoDB</a:t>
            </a:r>
            <a:r>
              <a:rPr lang="es-ES" dirty="0"/>
              <a:t> Charts</a:t>
            </a:r>
          </a:p>
        </p:txBody>
      </p:sp>
      <p:pic>
        <p:nvPicPr>
          <p:cNvPr id="2050" name="Picture 2" descr="Resultado de imagen para mongodb charts"/>
          <p:cNvPicPr>
            <a:picLocks noGrp="1" noChangeAspect="1" noChangeArrowheads="1"/>
          </p:cNvPicPr>
          <p:nvPr>
            <p:ph sz="half" idx="2"/>
          </p:nvPr>
        </p:nvPicPr>
        <p:blipFill rotWithShape="1">
          <a:blip r:embed="rId2" cstate="print">
            <a:extLst>
              <a:ext uri="{28A0092B-C50C-407E-A947-70E740481C1C}">
                <a14:useLocalDpi xmlns:a14="http://schemas.microsoft.com/office/drawing/2010/main" val="0"/>
              </a:ext>
            </a:extLst>
          </a:blip>
          <a:stretch/>
        </p:blipFill>
        <p:spPr bwMode="auto">
          <a:xfrm>
            <a:off x="1262063" y="2864318"/>
            <a:ext cx="4479925" cy="2951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Marcador de texto 10"/>
          <p:cNvSpPr>
            <a:spLocks noGrp="1"/>
          </p:cNvSpPr>
          <p:nvPr>
            <p:ph type="body" sz="quarter" idx="3"/>
          </p:nvPr>
        </p:nvSpPr>
        <p:spPr/>
        <p:txBody>
          <a:bodyPr/>
          <a:lstStyle/>
          <a:p>
            <a:r>
              <a:rPr lang="es-ES" dirty="0" err="1" smtClean="0"/>
              <a:t>Kibana</a:t>
            </a:r>
            <a:endParaRPr lang="es-ES" dirty="0"/>
          </a:p>
        </p:txBody>
      </p:sp>
      <p:pic>
        <p:nvPicPr>
          <p:cNvPr id="2052" name="Picture 4" descr="Resultado de imagen para kibana dashboard"/>
          <p:cNvPicPr>
            <a:picLocks noGrp="1" noChangeAspect="1" noChangeArrowheads="1"/>
          </p:cNvPicPr>
          <p:nvPr>
            <p:ph sz="quarter" idx="4"/>
          </p:nvPr>
        </p:nvPicPr>
        <p:blipFill rotWithShape="1">
          <a:blip r:embed="rId3" cstate="print">
            <a:extLst>
              <a:ext uri="{28A0092B-C50C-407E-A947-70E740481C1C}">
                <a14:useLocalDpi xmlns:a14="http://schemas.microsoft.com/office/drawing/2010/main" val="0"/>
              </a:ext>
            </a:extLst>
          </a:blip>
          <a:stretch/>
        </p:blipFill>
        <p:spPr bwMode="auto">
          <a:xfrm>
            <a:off x="6126163" y="2864318"/>
            <a:ext cx="4481512" cy="2951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99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ctrTitle"/>
          </p:nvPr>
        </p:nvSpPr>
        <p:spPr/>
        <p:txBody>
          <a:bodyPr/>
          <a:lstStyle/>
          <a:p>
            <a:r>
              <a:rPr lang="es-ES" dirty="0" smtClean="0"/>
              <a:t>Gracias</a:t>
            </a:r>
            <a:endParaRPr lang="es-ES" dirty="0"/>
          </a:p>
        </p:txBody>
      </p:sp>
      <p:sp>
        <p:nvSpPr>
          <p:cNvPr id="8" name="Subtítulo 7"/>
          <p:cNvSpPr>
            <a:spLocks noGrp="1"/>
          </p:cNvSpPr>
          <p:nvPr>
            <p:ph type="subTitle" idx="1"/>
          </p:nvPr>
        </p:nvSpPr>
        <p:spPr/>
        <p:txBody>
          <a:bodyPr/>
          <a:lstStyle/>
          <a:p>
            <a:r>
              <a:rPr lang="es-ES" dirty="0" smtClean="0">
                <a:sym typeface="Wingdings" panose="05000000000000000000" pitchFamily="2" charset="2"/>
              </a:rPr>
              <a:t>Por su atención  </a:t>
            </a:r>
            <a:endParaRPr lang="es-ES" dirty="0"/>
          </a:p>
        </p:txBody>
      </p:sp>
    </p:spTree>
    <p:extLst>
      <p:ext uri="{BB962C8B-B14F-4D97-AF65-F5344CB8AC3E}">
        <p14:creationId xmlns:p14="http://schemas.microsoft.com/office/powerpoint/2010/main" val="231965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DATALAKE</a:t>
            </a:r>
            <a:endParaRPr lang="es-EC" dirty="0"/>
          </a:p>
        </p:txBody>
      </p:sp>
      <p:pic>
        <p:nvPicPr>
          <p:cNvPr id="1026" name="Picture 2" descr="Resultado de imagen para datalak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800600" y="685800"/>
            <a:ext cx="5486400"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texto 3"/>
          <p:cNvSpPr>
            <a:spLocks noGrp="1"/>
          </p:cNvSpPr>
          <p:nvPr>
            <p:ph type="body" sz="half" idx="2"/>
          </p:nvPr>
        </p:nvSpPr>
        <p:spPr/>
        <p:txBody>
          <a:bodyPr>
            <a:normAutofit/>
          </a:bodyPr>
          <a:lstStyle/>
          <a:p>
            <a:r>
              <a:rPr lang="es-EC" dirty="0" smtClean="0"/>
              <a:t>Un sitio donde convergen datos de fuentes estructuradas, o no estructuradas, o incluso semiestructuradas.</a:t>
            </a:r>
          </a:p>
          <a:p>
            <a:r>
              <a:rPr lang="es-EC" dirty="0" smtClean="0"/>
              <a:t>Permite una analítica completa de un usuario, desde los gustos de un usuario .</a:t>
            </a:r>
          </a:p>
          <a:p>
            <a:r>
              <a:rPr lang="es-EC" dirty="0" smtClean="0"/>
              <a:t>el uso de redes sociales es una referencia para la analítica de datos:</a:t>
            </a:r>
          </a:p>
          <a:p>
            <a:r>
              <a:rPr lang="es-EC" dirty="0"/>
              <a:t>S</a:t>
            </a:r>
            <a:r>
              <a:rPr lang="es-EC" dirty="0" smtClean="0"/>
              <a:t>e combina información para generar publicidad orientada.</a:t>
            </a:r>
            <a:endParaRPr lang="es-EC" dirty="0"/>
          </a:p>
        </p:txBody>
      </p:sp>
    </p:spTree>
    <p:extLst>
      <p:ext uri="{BB962C8B-B14F-4D97-AF65-F5344CB8AC3E}">
        <p14:creationId xmlns:p14="http://schemas.microsoft.com/office/powerpoint/2010/main" val="4255071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ES" dirty="0" smtClean="0"/>
              <a:t>Diseño de la Arquitectura</a:t>
            </a:r>
            <a:endParaRPr lang="es-ES" dirty="0"/>
          </a:p>
        </p:txBody>
      </p:sp>
      <p:pic>
        <p:nvPicPr>
          <p:cNvPr id="7" name="Marcador de contenido 6"/>
          <p:cNvPicPr>
            <a:picLocks noGrp="1"/>
          </p:cNvPicPr>
          <p:nvPr>
            <p:ph idx="1"/>
          </p:nvPr>
        </p:nvPicPr>
        <p:blipFill rotWithShape="1">
          <a:blip r:embed="rId2" cstate="print">
            <a:extLst>
              <a:ext uri="{28A0092B-C50C-407E-A947-70E740481C1C}">
                <a14:useLocalDpi xmlns:a14="http://schemas.microsoft.com/office/drawing/2010/main" val="0"/>
              </a:ext>
            </a:extLst>
          </a:blip>
          <a:srcRect t="4255"/>
          <a:stretch/>
        </p:blipFill>
        <p:spPr>
          <a:xfrm>
            <a:off x="1261872" y="2233748"/>
            <a:ext cx="9287692" cy="4193177"/>
          </a:xfrm>
          <a:prstGeom prst="rect">
            <a:avLst/>
          </a:prstGeom>
        </p:spPr>
      </p:pic>
    </p:spTree>
    <p:extLst>
      <p:ext uri="{BB962C8B-B14F-4D97-AF65-F5344CB8AC3E}">
        <p14:creationId xmlns:p14="http://schemas.microsoft.com/office/powerpoint/2010/main" val="110855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ES" dirty="0" smtClean="0"/>
              <a:t>Cosecha de datos</a:t>
            </a:r>
            <a:endParaRPr lang="es-ES" dirty="0"/>
          </a:p>
        </p:txBody>
      </p:sp>
      <p:sp>
        <p:nvSpPr>
          <p:cNvPr id="8" name="Marcador de texto 7"/>
          <p:cNvSpPr>
            <a:spLocks noGrp="1"/>
          </p:cNvSpPr>
          <p:nvPr>
            <p:ph type="body" idx="1"/>
          </p:nvPr>
        </p:nvSpPr>
        <p:spPr/>
        <p:txBody>
          <a:bodyPr/>
          <a:lstStyle/>
          <a:p>
            <a:r>
              <a:rPr lang="es-ES" dirty="0" smtClean="0"/>
              <a:t>Bases SQL</a:t>
            </a:r>
            <a:endParaRPr lang="es-ES" dirty="0"/>
          </a:p>
        </p:txBody>
      </p:sp>
      <p:pic>
        <p:nvPicPr>
          <p:cNvPr id="1026" name="Picture 2" descr="Components in the data flow"/>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261872" y="2867257"/>
            <a:ext cx="3793454" cy="2903029"/>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texto 9"/>
          <p:cNvSpPr>
            <a:spLocks noGrp="1"/>
          </p:cNvSpPr>
          <p:nvPr>
            <p:ph type="body" sz="quarter" idx="3"/>
          </p:nvPr>
        </p:nvSpPr>
        <p:spPr/>
        <p:txBody>
          <a:bodyPr/>
          <a:lstStyle/>
          <a:p>
            <a:r>
              <a:rPr lang="es-ES" dirty="0" smtClean="0"/>
              <a:t>Bases </a:t>
            </a:r>
            <a:r>
              <a:rPr lang="es-ES" dirty="0" err="1" smtClean="0"/>
              <a:t>NoSQL</a:t>
            </a:r>
            <a:endParaRPr lang="es-ES" dirty="0"/>
          </a:p>
        </p:txBody>
      </p:sp>
      <p:pic>
        <p:nvPicPr>
          <p:cNvPr id="12" name="Marcador de contenido 11"/>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tretch/>
        </p:blipFill>
        <p:spPr>
          <a:xfrm>
            <a:off x="5742432" y="2867256"/>
            <a:ext cx="4480878" cy="2903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3908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739357" y="1103108"/>
            <a:ext cx="4480560" cy="4351337"/>
          </a:xfrm>
        </p:spPr>
        <p:txBody>
          <a:bodyPr>
            <a:normAutofit fontScale="92500" lnSpcReduction="20000"/>
          </a:bodyPr>
          <a:lstStyle/>
          <a:p>
            <a:pPr algn="just"/>
            <a:r>
              <a:rPr lang="es-ES" dirty="0" smtClean="0"/>
              <a:t>Al </a:t>
            </a:r>
            <a:r>
              <a:rPr lang="es-ES" dirty="0"/>
              <a:t>tener los datos guardados en un archivo de Microsoft Excel, se debe tener en cuenta los siguientes pasos para el correcto formato para que el proceso de importar desde Microsoft Excel a SQL Server sea </a:t>
            </a:r>
            <a:r>
              <a:rPr lang="es-ES" dirty="0" smtClean="0"/>
              <a:t>exitoso</a:t>
            </a:r>
            <a:r>
              <a:rPr lang="es-ES" dirty="0"/>
              <a:t>:</a:t>
            </a:r>
            <a:endParaRPr lang="es-ES" dirty="0" smtClean="0"/>
          </a:p>
          <a:p>
            <a:endParaRPr lang="es-ES" dirty="0"/>
          </a:p>
        </p:txBody>
      </p:sp>
      <p:sp>
        <p:nvSpPr>
          <p:cNvPr id="4" name="Marcador de contenido 3"/>
          <p:cNvSpPr>
            <a:spLocks noGrp="1"/>
          </p:cNvSpPr>
          <p:nvPr>
            <p:ph sz="half" idx="2"/>
          </p:nvPr>
        </p:nvSpPr>
        <p:spPr>
          <a:xfrm>
            <a:off x="5652299" y="1718083"/>
            <a:ext cx="4480560" cy="4351337"/>
          </a:xfrm>
        </p:spPr>
        <p:txBody>
          <a:bodyPr>
            <a:normAutofit fontScale="92500" lnSpcReduction="20000"/>
          </a:bodyPr>
          <a:lstStyle/>
          <a:p>
            <a:r>
              <a:rPr lang="es-ES" dirty="0"/>
              <a:t>E</a:t>
            </a:r>
            <a:r>
              <a:rPr lang="es-ES" dirty="0" smtClean="0"/>
              <a:t>l </a:t>
            </a:r>
            <a:r>
              <a:rPr lang="es-ES" dirty="0"/>
              <a:t>archivo de Excel serán los nombres de campos al finalizar el proceso de importación.</a:t>
            </a:r>
          </a:p>
          <a:p>
            <a:r>
              <a:rPr lang="es-ES" dirty="0"/>
              <a:t>No se debe dejar columnas en blanco.</a:t>
            </a:r>
          </a:p>
          <a:p>
            <a:r>
              <a:rPr lang="es-ES" dirty="0"/>
              <a:t>Los títulos de las columnas deben ser de una sola fila.</a:t>
            </a:r>
          </a:p>
          <a:p>
            <a:r>
              <a:rPr lang="es-ES" dirty="0"/>
              <a:t>Asignar un nombre de rango donde se encuentran los datos a importar.</a:t>
            </a:r>
          </a:p>
          <a:p>
            <a:r>
              <a:rPr lang="es-ES" dirty="0"/>
              <a:t>Se pueden importar varios rangos al mismo tiempo.</a:t>
            </a:r>
          </a:p>
          <a:p>
            <a:r>
              <a:rPr lang="es-ES" dirty="0"/>
              <a:t>En ocasiones aparece un error en el formato de archivo de Excel a partir de la versión 2013, para evitar el error se debe grabar el archivo de Excel en el formato «Libro de Excel </a:t>
            </a:r>
            <a:r>
              <a:rPr lang="es-ES" dirty="0" smtClean="0"/>
              <a:t> </a:t>
            </a:r>
            <a:r>
              <a:rPr lang="es-ES" dirty="0"/>
              <a:t>(*.</a:t>
            </a:r>
            <a:r>
              <a:rPr lang="es-ES" dirty="0" err="1"/>
              <a:t>xls</a:t>
            </a:r>
            <a:r>
              <a:rPr lang="es-ES" dirty="0"/>
              <a:t>)«</a:t>
            </a:r>
          </a:p>
        </p:txBody>
      </p:sp>
      <p:pic>
        <p:nvPicPr>
          <p:cNvPr id="1026" name="Picture 2" descr="Resultado de imagen para sql y mysql"/>
          <p:cNvPicPr>
            <a:picLocks noChangeAspect="1" noChangeArrowheads="1"/>
          </p:cNvPicPr>
          <p:nvPr/>
        </p:nvPicPr>
        <p:blipFill rotWithShape="1">
          <a:blip r:embed="rId2">
            <a:extLst>
              <a:ext uri="{28A0092B-C50C-407E-A947-70E740481C1C}">
                <a14:useLocalDpi xmlns:a14="http://schemas.microsoft.com/office/drawing/2010/main" val="0"/>
              </a:ext>
            </a:extLst>
          </a:blip>
          <a:srcRect t="14486" b="15038"/>
          <a:stretch/>
        </p:blipFill>
        <p:spPr bwMode="auto">
          <a:xfrm>
            <a:off x="1005840" y="2886891"/>
            <a:ext cx="4379976" cy="280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4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412786" y="195943"/>
            <a:ext cx="9692640" cy="1325562"/>
          </a:xfrm>
        </p:spPr>
        <p:txBody>
          <a:bodyPr>
            <a:normAutofit/>
          </a:bodyPr>
          <a:lstStyle/>
          <a:p>
            <a:r>
              <a:rPr lang="es-ES" sz="3200" dirty="0" smtClean="0"/>
              <a:t>De SQL a </a:t>
            </a:r>
            <a:r>
              <a:rPr lang="es-ES" sz="3200" dirty="0" err="1" smtClean="0"/>
              <a:t>Elasticksearch</a:t>
            </a:r>
            <a:r>
              <a:rPr lang="es-ES" sz="3200" dirty="0" smtClean="0"/>
              <a:t> (usando </a:t>
            </a:r>
            <a:r>
              <a:rPr lang="es-ES" sz="3200" dirty="0" err="1" smtClean="0"/>
              <a:t>Logstash</a:t>
            </a:r>
            <a:r>
              <a:rPr lang="es-ES" sz="3200" dirty="0" smtClean="0"/>
              <a:t>)</a:t>
            </a:r>
            <a:endParaRPr lang="es-ES" sz="3200" dirty="0"/>
          </a:p>
        </p:txBody>
      </p:sp>
      <p:pic>
        <p:nvPicPr>
          <p:cNvPr id="5" name="Marcador de contenido 4"/>
          <p:cNvPicPr>
            <a:picLocks noGrp="1" noChangeAspect="1"/>
          </p:cNvPicPr>
          <p:nvPr>
            <p:ph idx="1"/>
          </p:nvPr>
        </p:nvPicPr>
        <p:blipFill>
          <a:blip r:embed="rId2"/>
          <a:stretch>
            <a:fillRect/>
          </a:stretch>
        </p:blipFill>
        <p:spPr>
          <a:xfrm>
            <a:off x="688885" y="2051163"/>
            <a:ext cx="6762750" cy="3514725"/>
          </a:xfrm>
          <a:prstGeom prst="rect">
            <a:avLst/>
          </a:prstGeom>
        </p:spPr>
      </p:pic>
      <p:pic>
        <p:nvPicPr>
          <p:cNvPr id="2050" name="Picture 2" descr="Windows &quot;Copy as Path&quot; Context Menu O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678" y="2298812"/>
            <a:ext cx="4171950" cy="3019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dit the system environment variable"/>
          <p:cNvPicPr>
            <a:picLocks noChangeAspect="1" noChangeArrowheads="1"/>
          </p:cNvPicPr>
          <p:nvPr/>
        </p:nvPicPr>
        <p:blipFill rotWithShape="1">
          <a:blip r:embed="rId4">
            <a:extLst>
              <a:ext uri="{28A0092B-C50C-407E-A947-70E740481C1C}">
                <a14:useLocalDpi xmlns:a14="http://schemas.microsoft.com/office/drawing/2010/main" val="0"/>
              </a:ext>
            </a:extLst>
          </a:blip>
          <a:srcRect b="51040"/>
          <a:stretch/>
        </p:blipFill>
        <p:spPr bwMode="auto">
          <a:xfrm>
            <a:off x="3392206" y="3941443"/>
            <a:ext cx="3733800" cy="171148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5"/>
          <a:stretch>
            <a:fillRect/>
          </a:stretch>
        </p:blipFill>
        <p:spPr>
          <a:xfrm>
            <a:off x="2169569" y="5987619"/>
            <a:ext cx="7092322" cy="486728"/>
          </a:xfrm>
          <a:prstGeom prst="rect">
            <a:avLst/>
          </a:prstGeom>
        </p:spPr>
      </p:pic>
    </p:spTree>
    <p:extLst>
      <p:ext uri="{BB962C8B-B14F-4D97-AF65-F5344CB8AC3E}">
        <p14:creationId xmlns:p14="http://schemas.microsoft.com/office/powerpoint/2010/main" val="381017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948418" y="912086"/>
            <a:ext cx="6465276" cy="3333343"/>
          </a:xfrm>
          <a:prstGeom prst="rect">
            <a:avLst/>
          </a:prstGeom>
        </p:spPr>
      </p:pic>
      <p:pic>
        <p:nvPicPr>
          <p:cNvPr id="3074" name="Picture 2" descr="Unzip JAR to verify JDBC driver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815" y="2962955"/>
            <a:ext cx="6524625"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5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495006" y="992777"/>
            <a:ext cx="6395723" cy="5576518"/>
          </a:xfrm>
          <a:prstGeom prst="rect">
            <a:avLst/>
          </a:prstGeom>
        </p:spPr>
      </p:pic>
    </p:spTree>
    <p:extLst>
      <p:ext uri="{BB962C8B-B14F-4D97-AF65-F5344CB8AC3E}">
        <p14:creationId xmlns:p14="http://schemas.microsoft.com/office/powerpoint/2010/main" val="41458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Clúster</a:t>
            </a:r>
          </a:p>
        </p:txBody>
      </p:sp>
      <p:pic>
        <p:nvPicPr>
          <p:cNvPr id="7" name="Marcador de contenido 6"/>
          <p:cNvPicPr>
            <a:picLocks noGrp="1" noChangeAspect="1"/>
          </p:cNvPicPr>
          <p:nvPr>
            <p:ph sz="half" idx="2"/>
          </p:nvPr>
        </p:nvPicPr>
        <p:blipFill>
          <a:blip r:embed="rId2"/>
          <a:stretch>
            <a:fillRect/>
          </a:stretch>
        </p:blipFill>
        <p:spPr>
          <a:xfrm>
            <a:off x="2241586" y="2364378"/>
            <a:ext cx="7333488" cy="3666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2727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127</TotalTime>
  <Words>230</Words>
  <Application>Microsoft Office PowerPoint</Application>
  <PresentationFormat>Panorámica</PresentationFormat>
  <Paragraphs>27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Schoolbook</vt:lpstr>
      <vt:lpstr>Wingdings</vt:lpstr>
      <vt:lpstr>Wingdings 2</vt:lpstr>
      <vt:lpstr>View</vt:lpstr>
      <vt:lpstr>Proyecto BDD Multidimensional</vt:lpstr>
      <vt:lpstr>DATALAKE</vt:lpstr>
      <vt:lpstr>Diseño de la Arquitectura</vt:lpstr>
      <vt:lpstr>Cosecha de datos</vt:lpstr>
      <vt:lpstr>Presentación de PowerPoint</vt:lpstr>
      <vt:lpstr>De SQL a Elasticksearch (usando Logstash)</vt:lpstr>
      <vt:lpstr>Presentación de PowerPoint</vt:lpstr>
      <vt:lpstr>Presentación de PowerPoint</vt:lpstr>
      <vt:lpstr>Clúster</vt:lpstr>
      <vt:lpstr>Visualizaciones</vt:lpstr>
      <vt:lpstr>Gracias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BDD Multidimensional</dc:title>
  <dc:creator>ESTUDIANTES FIQA</dc:creator>
  <cp:lastModifiedBy>Arquitectura</cp:lastModifiedBy>
  <cp:revision>11</cp:revision>
  <dcterms:created xsi:type="dcterms:W3CDTF">2020-02-12T16:32:42Z</dcterms:created>
  <dcterms:modified xsi:type="dcterms:W3CDTF">2020-02-12T22:08:55Z</dcterms:modified>
</cp:coreProperties>
</file>