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8" r:id="rId5"/>
    <p:sldId id="261" r:id="rId6"/>
    <p:sldId id="264" r:id="rId7"/>
    <p:sldId id="267" r:id="rId8"/>
    <p:sldId id="263" r:id="rId9"/>
    <p:sldId id="260" r:id="rId10"/>
    <p:sldId id="265"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1150B"/>
    <a:srgbClr val="4C5E28"/>
    <a:srgbClr val="3340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96"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22E35D-4F37-2140-B546-34A44FC4AAA3}" type="datetimeFigureOut">
              <a:rPr lang="en-US" smtClean="0"/>
              <a:t>1/13/21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11EA2-6746-4649-A2C6-172E748D4D95}" type="slidenum">
              <a:rPr lang="en-US" smtClean="0"/>
              <a:t>‹#›</a:t>
            </a:fld>
            <a:endParaRPr lang="en-US"/>
          </a:p>
        </p:txBody>
      </p:sp>
    </p:spTree>
    <p:extLst>
      <p:ext uri="{BB962C8B-B14F-4D97-AF65-F5344CB8AC3E}">
        <p14:creationId xmlns:p14="http://schemas.microsoft.com/office/powerpoint/2010/main" val="31437412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11EA2-6746-4649-A2C6-172E748D4D95}" type="slidenum">
              <a:rPr lang="en-US" smtClean="0"/>
              <a:t>2</a:t>
            </a:fld>
            <a:endParaRPr lang="en-US"/>
          </a:p>
        </p:txBody>
      </p:sp>
    </p:spTree>
    <p:extLst>
      <p:ext uri="{BB962C8B-B14F-4D97-AF65-F5344CB8AC3E}">
        <p14:creationId xmlns:p14="http://schemas.microsoft.com/office/powerpoint/2010/main" val="84097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11EA2-6746-4649-A2C6-172E748D4D95}" type="slidenum">
              <a:rPr lang="en-US" smtClean="0"/>
              <a:t>8</a:t>
            </a:fld>
            <a:endParaRPr lang="en-US"/>
          </a:p>
        </p:txBody>
      </p:sp>
    </p:spTree>
    <p:extLst>
      <p:ext uri="{BB962C8B-B14F-4D97-AF65-F5344CB8AC3E}">
        <p14:creationId xmlns:p14="http://schemas.microsoft.com/office/powerpoint/2010/main" val="350492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E11EA2-6746-4649-A2C6-172E748D4D95}" type="slidenum">
              <a:rPr lang="en-US" smtClean="0"/>
              <a:t>10</a:t>
            </a:fld>
            <a:endParaRPr lang="en-US"/>
          </a:p>
        </p:txBody>
      </p:sp>
    </p:spTree>
    <p:extLst>
      <p:ext uri="{BB962C8B-B14F-4D97-AF65-F5344CB8AC3E}">
        <p14:creationId xmlns:p14="http://schemas.microsoft.com/office/powerpoint/2010/main" val="301648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8F0DD5-E17E-1047-A375-CDF13B728502}" type="datetimeFigureOut">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9913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8F0DD5-E17E-1047-A375-CDF13B728502}" type="datetimeFigureOut">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248432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8F0DD5-E17E-1047-A375-CDF13B728502}" type="datetimeFigureOut">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202995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8F0DD5-E17E-1047-A375-CDF13B728502}" type="datetimeFigureOut">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338621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8F0DD5-E17E-1047-A375-CDF13B728502}" type="datetimeFigureOut">
              <a:rPr lang="en-US" smtClean="0"/>
              <a:t>1/13/21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398457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8F0DD5-E17E-1047-A375-CDF13B728502}" type="datetimeFigureOut">
              <a:rPr lang="en-US" smtClean="0"/>
              <a:t>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284495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8F0DD5-E17E-1047-A375-CDF13B728502}" type="datetimeFigureOut">
              <a:rPr lang="en-US" smtClean="0"/>
              <a:t>1/13/21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237052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8F0DD5-E17E-1047-A375-CDF13B728502}" type="datetimeFigureOut">
              <a:rPr lang="en-US" smtClean="0"/>
              <a:t>1/13/21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914209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F0DD5-E17E-1047-A375-CDF13B728502}" type="datetimeFigureOut">
              <a:rPr lang="en-US" smtClean="0"/>
              <a:t>1/13/21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1954158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8F0DD5-E17E-1047-A375-CDF13B728502}" type="datetimeFigureOut">
              <a:rPr lang="en-US" smtClean="0"/>
              <a:t>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412755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8F0DD5-E17E-1047-A375-CDF13B728502}" type="datetimeFigureOut">
              <a:rPr lang="en-US" smtClean="0"/>
              <a:t>1/13/21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08E6F-144A-FF45-9F09-CACE3910EA28}" type="slidenum">
              <a:rPr lang="en-US" smtClean="0"/>
              <a:t>‹#›</a:t>
            </a:fld>
            <a:endParaRPr lang="en-US"/>
          </a:p>
        </p:txBody>
      </p:sp>
    </p:spTree>
    <p:extLst>
      <p:ext uri="{BB962C8B-B14F-4D97-AF65-F5344CB8AC3E}">
        <p14:creationId xmlns:p14="http://schemas.microsoft.com/office/powerpoint/2010/main" val="4733884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F0DD5-E17E-1047-A375-CDF13B728502}" type="datetimeFigureOut">
              <a:rPr lang="en-US" smtClean="0"/>
              <a:t>1/13/21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08E6F-144A-FF45-9F09-CACE3910EA28}" type="slidenum">
              <a:rPr lang="en-US" smtClean="0"/>
              <a:t>‹#›</a:t>
            </a:fld>
            <a:endParaRPr lang="en-US"/>
          </a:p>
        </p:txBody>
      </p:sp>
    </p:spTree>
    <p:extLst>
      <p:ext uri="{BB962C8B-B14F-4D97-AF65-F5344CB8AC3E}">
        <p14:creationId xmlns:p14="http://schemas.microsoft.com/office/powerpoint/2010/main" val="1721776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ktplace marsh 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606" y="-357642"/>
            <a:ext cx="9791028" cy="7787869"/>
          </a:xfrm>
          <a:prstGeom prst="rect">
            <a:avLst/>
          </a:prstGeom>
        </p:spPr>
      </p:pic>
      <p:sp>
        <p:nvSpPr>
          <p:cNvPr id="2" name="Title 1"/>
          <p:cNvSpPr>
            <a:spLocks noGrp="1"/>
          </p:cNvSpPr>
          <p:nvPr>
            <p:ph type="title"/>
          </p:nvPr>
        </p:nvSpPr>
        <p:spPr>
          <a:xfrm>
            <a:off x="142724" y="1018844"/>
            <a:ext cx="8959412" cy="5457090"/>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5400" b="1" spc="200" dirty="0" err="1" smtClean="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t>Tules</a:t>
            </a:r>
            <a:r>
              <a:rPr lang="en-US" sz="5400" b="1" spc="200" dirty="0" smtClean="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t> or not </a:t>
            </a:r>
            <a:r>
              <a:rPr lang="en-US" sz="5400" b="1" spc="200" dirty="0" err="1" smtClean="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t>tules</a:t>
            </a:r>
            <a:r>
              <a:rPr lang="en-US" sz="5400" b="1" spc="200" dirty="0" smtClean="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t>, </a:t>
            </a:r>
            <a:r>
              <a:rPr lang="en-US" sz="5400" b="1" spc="200" dirty="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t/>
            </a:r>
            <a:br>
              <a:rPr lang="en-US" sz="5400" b="1" spc="200" dirty="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br>
            <a:r>
              <a:rPr lang="en-US" sz="5400" b="1" spc="200" dirty="0" smtClean="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rPr>
              <a:t>that is the question</a:t>
            </a:r>
            <a:endParaRPr lang="en-US" sz="5400" b="1" spc="200" dirty="0">
              <a:ln w="29210">
                <a:solidFill>
                  <a:schemeClr val="accent3">
                    <a:tint val="10000"/>
                  </a:schemeClr>
                </a:solidFill>
              </a:ln>
              <a:solidFill>
                <a:srgbClr val="33401B">
                  <a:alpha val="50000"/>
                </a:srgbClr>
              </a:solidFill>
              <a:effectLst>
                <a:innerShdw blurRad="50800" dist="50800" dir="8100000">
                  <a:srgbClr val="7D7D7D">
                    <a:alpha val="73000"/>
                  </a:srgbClr>
                </a:innerShdw>
              </a:effectLst>
              <a:latin typeface="Avenir Heavy"/>
              <a:cs typeface="Avenir Heavy"/>
            </a:endParaRPr>
          </a:p>
        </p:txBody>
      </p:sp>
    </p:spTree>
    <p:extLst>
      <p:ext uri="{BB962C8B-B14F-4D97-AF65-F5344CB8AC3E}">
        <p14:creationId xmlns:p14="http://schemas.microsoft.com/office/powerpoint/2010/main" val="308096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29" y="3234918"/>
            <a:ext cx="8260845" cy="3296842"/>
          </a:xfrm>
        </p:spPr>
        <p:txBody>
          <a:bodyPr>
            <a:normAutofit fontScale="90000"/>
          </a:bodyPr>
          <a:lstStyle/>
          <a:p>
            <a:pPr algn="l"/>
            <a:r>
              <a:rPr lang="en-US" sz="3600" dirty="0" smtClean="0">
                <a:solidFill>
                  <a:srgbClr val="4C5E28"/>
                </a:solidFill>
              </a:rPr>
              <a:t>Instead of poisoning the </a:t>
            </a:r>
            <a:r>
              <a:rPr lang="en-US" sz="3600" dirty="0" err="1" smtClean="0">
                <a:solidFill>
                  <a:srgbClr val="4C5E28"/>
                </a:solidFill>
              </a:rPr>
              <a:t>tules</a:t>
            </a:r>
            <a:r>
              <a:rPr lang="en-US" sz="3600" dirty="0" smtClean="0">
                <a:solidFill>
                  <a:srgbClr val="4C5E28"/>
                </a:solidFill>
              </a:rPr>
              <a:t> the City must identify the source of and regulate or eliminate the continuous flow of nutrient-rich water entering the marsh through a storm drain on the adjoining mall property which ensures the proliferation of both mosquitos and </a:t>
            </a:r>
            <a:r>
              <a:rPr lang="en-US" sz="3600" dirty="0" err="1" smtClean="0">
                <a:solidFill>
                  <a:srgbClr val="4C5E28"/>
                </a:solidFill>
              </a:rPr>
              <a:t>tules</a:t>
            </a:r>
            <a:r>
              <a:rPr lang="en-US" sz="3600" dirty="0">
                <a:solidFill>
                  <a:srgbClr val="4C5E28"/>
                </a:solidFill>
              </a:rPr>
              <a:t>.</a:t>
            </a:r>
          </a:p>
        </p:txBody>
      </p:sp>
      <p:pic>
        <p:nvPicPr>
          <p:cNvPr id="6" name="Picture 5" descr="Marketplace drain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45" y="366633"/>
            <a:ext cx="4159771" cy="2688526"/>
          </a:xfrm>
          <a:prstGeom prst="rect">
            <a:avLst/>
          </a:prstGeom>
        </p:spPr>
      </p:pic>
      <p:pic>
        <p:nvPicPr>
          <p:cNvPr id="7" name="Picture 6" descr="water in drain at Marketplace Mall copy.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004" y="344694"/>
            <a:ext cx="4088571" cy="2710465"/>
          </a:xfrm>
          <a:prstGeom prst="rect">
            <a:avLst/>
          </a:prstGeom>
        </p:spPr>
      </p:pic>
    </p:spTree>
    <p:extLst>
      <p:ext uri="{BB962C8B-B14F-4D97-AF65-F5344CB8AC3E}">
        <p14:creationId xmlns:p14="http://schemas.microsoft.com/office/powerpoint/2010/main" val="2763948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ktplace Marsh 8.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89" y="-781578"/>
            <a:ext cx="10245375" cy="8332182"/>
          </a:xfrm>
          <a:prstGeom prst="rect">
            <a:avLst/>
          </a:prstGeom>
        </p:spPr>
      </p:pic>
      <p:sp>
        <p:nvSpPr>
          <p:cNvPr id="2" name="Title 1"/>
          <p:cNvSpPr>
            <a:spLocks noGrp="1"/>
          </p:cNvSpPr>
          <p:nvPr>
            <p:ph type="title"/>
          </p:nvPr>
        </p:nvSpPr>
        <p:spPr>
          <a:xfrm>
            <a:off x="457200" y="739708"/>
            <a:ext cx="8229600" cy="4968604"/>
          </a:xfrm>
        </p:spPr>
        <p:txBody>
          <a:bodyPr>
            <a:normAutofit fontScale="90000"/>
          </a:bodyPr>
          <a:lstStyle/>
          <a:p>
            <a:pPr algn="l"/>
            <a:r>
              <a:rPr lang="en-US" dirty="0" smtClean="0">
                <a:solidFill>
                  <a:schemeClr val="accent3">
                    <a:lumMod val="40000"/>
                    <a:lumOff val="60000"/>
                  </a:schemeClr>
                </a:solidFill>
              </a:rPr>
              <a:t>Collaboration between all parties is required to ensure a sustainable future for Marketplace Marsh. Until then some </a:t>
            </a:r>
            <a:r>
              <a:rPr lang="en-US" dirty="0">
                <a:solidFill>
                  <a:schemeClr val="accent3">
                    <a:lumMod val="40000"/>
                    <a:lumOff val="60000"/>
                  </a:schemeClr>
                </a:solidFill>
              </a:rPr>
              <a:t>annual trimming and uprooting of the </a:t>
            </a:r>
            <a:r>
              <a:rPr lang="en-US" dirty="0" err="1">
                <a:solidFill>
                  <a:schemeClr val="accent3">
                    <a:lumMod val="40000"/>
                    <a:lumOff val="60000"/>
                  </a:schemeClr>
                </a:solidFill>
              </a:rPr>
              <a:t>tules</a:t>
            </a:r>
            <a:r>
              <a:rPr lang="en-US" dirty="0">
                <a:solidFill>
                  <a:schemeClr val="accent3">
                    <a:lumMod val="40000"/>
                    <a:lumOff val="60000"/>
                  </a:schemeClr>
                </a:solidFill>
              </a:rPr>
              <a:t>, by hand or with machinery, as is being done in our local El Dorado Park and elsewhere, is all that is required </a:t>
            </a:r>
            <a:r>
              <a:rPr lang="en-US" dirty="0" smtClean="0">
                <a:solidFill>
                  <a:schemeClr val="accent3">
                    <a:lumMod val="40000"/>
                    <a:lumOff val="60000"/>
                  </a:schemeClr>
                </a:solidFill>
              </a:rPr>
              <a:t>to reestablish and maintain </a:t>
            </a:r>
            <a:r>
              <a:rPr lang="en-US" dirty="0">
                <a:solidFill>
                  <a:schemeClr val="accent3">
                    <a:lumMod val="40000"/>
                    <a:lumOff val="60000"/>
                  </a:schemeClr>
                </a:solidFill>
              </a:rPr>
              <a:t>a healthy marsh ecosystem.</a:t>
            </a:r>
          </a:p>
        </p:txBody>
      </p:sp>
    </p:spTree>
    <p:extLst>
      <p:ext uri="{BB962C8B-B14F-4D97-AF65-F5344CB8AC3E}">
        <p14:creationId xmlns:p14="http://schemas.microsoft.com/office/powerpoint/2010/main" val="105256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ktplace marsh `.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99" y="-502443"/>
            <a:ext cx="10019675" cy="7843696"/>
          </a:xfrm>
          <a:prstGeom prst="rect">
            <a:avLst/>
          </a:prstGeom>
        </p:spPr>
      </p:pic>
      <p:sp>
        <p:nvSpPr>
          <p:cNvPr id="2" name="Title 1"/>
          <p:cNvSpPr>
            <a:spLocks noGrp="1"/>
          </p:cNvSpPr>
          <p:nvPr>
            <p:ph type="title"/>
          </p:nvPr>
        </p:nvSpPr>
        <p:spPr>
          <a:xfrm>
            <a:off x="507999" y="3433361"/>
            <a:ext cx="8359913" cy="3251925"/>
          </a:xfrm>
        </p:spPr>
        <p:txBody>
          <a:bodyPr>
            <a:noAutofit/>
          </a:bodyPr>
          <a:lstStyle/>
          <a:p>
            <a:pPr algn="l"/>
            <a:r>
              <a:rPr lang="en-US" sz="3200" dirty="0" smtClean="0">
                <a:solidFill>
                  <a:schemeClr val="accent3">
                    <a:lumMod val="40000"/>
                    <a:lumOff val="60000"/>
                  </a:schemeClr>
                </a:solidFill>
              </a:rPr>
              <a:t>Marketplace Marsh is a freshwater pond on the Los Cerritos Wetlands, a Traditional Tribal Property within the Sacred Site of </a:t>
            </a:r>
            <a:r>
              <a:rPr lang="en-US" sz="3200" dirty="0" err="1" smtClean="0">
                <a:solidFill>
                  <a:schemeClr val="accent3">
                    <a:lumMod val="40000"/>
                    <a:lumOff val="60000"/>
                  </a:schemeClr>
                </a:solidFill>
              </a:rPr>
              <a:t>Puvungna</a:t>
            </a:r>
            <a:r>
              <a:rPr lang="en-US" sz="3200" dirty="0" smtClean="0">
                <a:solidFill>
                  <a:schemeClr val="accent3">
                    <a:lumMod val="40000"/>
                    <a:lumOff val="60000"/>
                  </a:schemeClr>
                </a:solidFill>
              </a:rPr>
              <a:t>. The Marsh is considered ESHA and enjoys protection as both a biological and tribal coastal resource.</a:t>
            </a:r>
            <a:endParaRPr lang="en-US" sz="3200" dirty="0">
              <a:solidFill>
                <a:schemeClr val="accent3">
                  <a:lumMod val="40000"/>
                  <a:lumOff val="60000"/>
                </a:schemeClr>
              </a:solidFill>
            </a:endParaRPr>
          </a:p>
        </p:txBody>
      </p:sp>
    </p:spTree>
    <p:extLst>
      <p:ext uri="{BB962C8B-B14F-4D97-AF65-F5344CB8AC3E}">
        <p14:creationId xmlns:p14="http://schemas.microsoft.com/office/powerpoint/2010/main" val="224264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1).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49" y="-614097"/>
            <a:ext cx="10396459" cy="8011177"/>
          </a:xfrm>
          <a:prstGeom prst="rect">
            <a:avLst/>
          </a:prstGeom>
        </p:spPr>
      </p:pic>
      <p:sp>
        <p:nvSpPr>
          <p:cNvPr id="2" name="Title 1"/>
          <p:cNvSpPr>
            <a:spLocks noGrp="1"/>
          </p:cNvSpPr>
          <p:nvPr>
            <p:ph type="title"/>
          </p:nvPr>
        </p:nvSpPr>
        <p:spPr>
          <a:xfrm>
            <a:off x="446558" y="1842291"/>
            <a:ext cx="8498583" cy="4703427"/>
          </a:xfrm>
        </p:spPr>
        <p:txBody>
          <a:bodyPr>
            <a:noAutofit/>
          </a:bodyPr>
          <a:lstStyle/>
          <a:p>
            <a:pPr algn="l"/>
            <a:r>
              <a:rPr lang="en-US" sz="3600" dirty="0" smtClean="0">
                <a:solidFill>
                  <a:schemeClr val="accent3">
                    <a:lumMod val="40000"/>
                    <a:lumOff val="60000"/>
                  </a:schemeClr>
                </a:solidFill>
              </a:rPr>
              <a:t>Although the Coastal Act prohibits the use of pesticides and herbicides on native plants and ESHA, the </a:t>
            </a:r>
            <a:r>
              <a:rPr lang="en-US" sz="3600" dirty="0">
                <a:solidFill>
                  <a:schemeClr val="accent3">
                    <a:lumMod val="40000"/>
                    <a:lumOff val="60000"/>
                  </a:schemeClr>
                </a:solidFill>
              </a:rPr>
              <a:t>City of Long Beach is requesting a permit to poison the </a:t>
            </a:r>
            <a:r>
              <a:rPr lang="en-US" sz="3600" dirty="0" err="1">
                <a:solidFill>
                  <a:schemeClr val="accent3">
                    <a:lumMod val="40000"/>
                    <a:lumOff val="60000"/>
                  </a:schemeClr>
                </a:solidFill>
              </a:rPr>
              <a:t>tules</a:t>
            </a:r>
            <a:r>
              <a:rPr lang="en-US" sz="3600" dirty="0">
                <a:solidFill>
                  <a:schemeClr val="accent3">
                    <a:lumMod val="40000"/>
                    <a:lumOff val="60000"/>
                  </a:schemeClr>
                </a:solidFill>
              </a:rPr>
              <a:t> in the marsh with the chemical herbicide </a:t>
            </a:r>
            <a:r>
              <a:rPr lang="en-US" sz="3600" dirty="0" err="1" smtClean="0">
                <a:solidFill>
                  <a:schemeClr val="accent3">
                    <a:lumMod val="40000"/>
                    <a:lumOff val="60000"/>
                  </a:schemeClr>
                </a:solidFill>
              </a:rPr>
              <a:t>Imazapyr</a:t>
            </a:r>
            <a:r>
              <a:rPr lang="en-US" sz="3600" dirty="0">
                <a:solidFill>
                  <a:schemeClr val="accent3">
                    <a:lumMod val="40000"/>
                    <a:lumOff val="60000"/>
                  </a:schemeClr>
                </a:solidFill>
              </a:rPr>
              <a:t> </a:t>
            </a:r>
            <a:r>
              <a:rPr lang="en-US" sz="3600" dirty="0" smtClean="0">
                <a:solidFill>
                  <a:schemeClr val="accent3">
                    <a:lumMod val="40000"/>
                    <a:lumOff val="60000"/>
                  </a:schemeClr>
                </a:solidFill>
              </a:rPr>
              <a:t>for the next 5 years. </a:t>
            </a:r>
            <a:endParaRPr lang="en-US" sz="3600" dirty="0">
              <a:solidFill>
                <a:schemeClr val="accent3">
                  <a:lumMod val="40000"/>
                  <a:lumOff val="60000"/>
                </a:schemeClr>
              </a:solidFill>
            </a:endParaRPr>
          </a:p>
        </p:txBody>
      </p:sp>
    </p:spTree>
    <p:extLst>
      <p:ext uri="{BB962C8B-B14F-4D97-AF65-F5344CB8AC3E}">
        <p14:creationId xmlns:p14="http://schemas.microsoft.com/office/powerpoint/2010/main" val="2366610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4).jpeg"/>
          <p:cNvPicPr>
            <a:picLocks noChangeAspect="1"/>
          </p:cNvPicPr>
          <p:nvPr/>
        </p:nvPicPr>
        <p:blipFill>
          <a:blip r:embed="rId2">
            <a:alphaModFix amt="72000"/>
            <a:extLst>
              <a:ext uri="{28A0092B-C50C-407E-A947-70E740481C1C}">
                <a14:useLocalDpi xmlns:a14="http://schemas.microsoft.com/office/drawing/2010/main" val="0"/>
              </a:ext>
            </a:extLst>
          </a:blip>
          <a:stretch>
            <a:fillRect/>
          </a:stretch>
        </p:blipFill>
        <p:spPr>
          <a:xfrm>
            <a:off x="-976849" y="-572227"/>
            <a:ext cx="10120849" cy="7430227"/>
          </a:xfrm>
          <a:prstGeom prst="rect">
            <a:avLst/>
          </a:prstGeom>
        </p:spPr>
      </p:pic>
      <p:sp>
        <p:nvSpPr>
          <p:cNvPr id="2" name="Title 1"/>
          <p:cNvSpPr>
            <a:spLocks noGrp="1"/>
          </p:cNvSpPr>
          <p:nvPr>
            <p:ph type="title"/>
          </p:nvPr>
        </p:nvSpPr>
        <p:spPr>
          <a:xfrm>
            <a:off x="488424" y="1451502"/>
            <a:ext cx="8477476" cy="4996518"/>
          </a:xfrm>
        </p:spPr>
        <p:txBody>
          <a:bodyPr>
            <a:normAutofit/>
          </a:bodyPr>
          <a:lstStyle/>
          <a:p>
            <a:pPr algn="l"/>
            <a:r>
              <a:rPr lang="en-US" sz="3600" b="1" dirty="0" err="1" smtClean="0">
                <a:solidFill>
                  <a:srgbClr val="000000"/>
                </a:solidFill>
              </a:rPr>
              <a:t>Imazapyr</a:t>
            </a:r>
            <a:r>
              <a:rPr lang="en-US" sz="3600" b="1" dirty="0">
                <a:solidFill>
                  <a:srgbClr val="000000"/>
                </a:solidFill>
              </a:rPr>
              <a:t> </a:t>
            </a:r>
            <a:r>
              <a:rPr lang="en-US" sz="3600" b="1" dirty="0" smtClean="0">
                <a:solidFill>
                  <a:srgbClr val="000000"/>
                </a:solidFill>
              </a:rPr>
              <a:t>is a broad-spectrum herbicide designed to eradicate entire areas of unwanted vegetation and should not be used in spot applications (as is proposed here) because it leaks out of targeted plant roots and poisons other root systems and soils for a year or more after application. </a:t>
            </a:r>
            <a:endParaRPr lang="en-US" sz="3600" b="1" dirty="0">
              <a:solidFill>
                <a:srgbClr val="000000"/>
              </a:solidFill>
            </a:endParaRPr>
          </a:p>
        </p:txBody>
      </p:sp>
    </p:spTree>
    <p:extLst>
      <p:ext uri="{BB962C8B-B14F-4D97-AF65-F5344CB8AC3E}">
        <p14:creationId xmlns:p14="http://schemas.microsoft.com/office/powerpoint/2010/main" val="238849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wnload 1.jpeg"/>
          <p:cNvPicPr>
            <a:picLocks noChangeAspect="1"/>
          </p:cNvPicPr>
          <p:nvPr/>
        </p:nvPicPr>
        <p:blipFill>
          <a:blip r:embed="rId2">
            <a:alphaModFix amt="78000"/>
            <a:extLst>
              <a:ext uri="{28A0092B-C50C-407E-A947-70E740481C1C}">
                <a14:useLocalDpi xmlns:a14="http://schemas.microsoft.com/office/drawing/2010/main" val="0"/>
              </a:ext>
            </a:extLst>
          </a:blip>
          <a:stretch>
            <a:fillRect/>
          </a:stretch>
        </p:blipFill>
        <p:spPr>
          <a:xfrm>
            <a:off x="-219791" y="-251224"/>
            <a:ext cx="9723132" cy="4661557"/>
          </a:xfrm>
          <a:prstGeom prst="rect">
            <a:avLst/>
          </a:prstGeom>
        </p:spPr>
      </p:pic>
      <p:sp>
        <p:nvSpPr>
          <p:cNvPr id="2" name="Title 1"/>
          <p:cNvSpPr>
            <a:spLocks noGrp="1"/>
          </p:cNvSpPr>
          <p:nvPr>
            <p:ph type="title"/>
          </p:nvPr>
        </p:nvSpPr>
        <p:spPr>
          <a:xfrm>
            <a:off x="488424" y="4410333"/>
            <a:ext cx="8540448" cy="2177255"/>
          </a:xfrm>
        </p:spPr>
        <p:txBody>
          <a:bodyPr>
            <a:noAutofit/>
          </a:bodyPr>
          <a:lstStyle/>
          <a:p>
            <a:pPr algn="l"/>
            <a:r>
              <a:rPr lang="en-US" sz="3600" dirty="0" smtClean="0">
                <a:solidFill>
                  <a:schemeClr val="accent3">
                    <a:lumMod val="75000"/>
                  </a:schemeClr>
                </a:solidFill>
              </a:rPr>
              <a:t>In addition to introducing a toxin into the ecosystem, poisoning native </a:t>
            </a:r>
            <a:r>
              <a:rPr lang="en-US" sz="3600" dirty="0" err="1" smtClean="0">
                <a:solidFill>
                  <a:schemeClr val="accent3">
                    <a:lumMod val="75000"/>
                  </a:schemeClr>
                </a:solidFill>
              </a:rPr>
              <a:t>tules</a:t>
            </a:r>
            <a:r>
              <a:rPr lang="en-US" sz="3600" dirty="0" smtClean="0">
                <a:solidFill>
                  <a:schemeClr val="accent3">
                    <a:lumMod val="75000"/>
                  </a:schemeClr>
                </a:solidFill>
              </a:rPr>
              <a:t> impacts the ability of local tribal peoples to maintain and revive cultural and spiritual practices. </a:t>
            </a:r>
            <a:endParaRPr lang="en-US" sz="3600" dirty="0">
              <a:solidFill>
                <a:schemeClr val="accent3">
                  <a:lumMod val="75000"/>
                </a:schemeClr>
              </a:solidFill>
            </a:endParaRPr>
          </a:p>
        </p:txBody>
      </p:sp>
    </p:spTree>
    <p:extLst>
      <p:ext uri="{BB962C8B-B14F-4D97-AF65-F5344CB8AC3E}">
        <p14:creationId xmlns:p14="http://schemas.microsoft.com/office/powerpoint/2010/main" val="122276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jpeg"/>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938301" y="-381280"/>
            <a:ext cx="10916110" cy="7239280"/>
          </a:xfrm>
          <a:prstGeom prst="rect">
            <a:avLst/>
          </a:prstGeom>
        </p:spPr>
      </p:pic>
      <p:sp>
        <p:nvSpPr>
          <p:cNvPr id="2" name="Title 1"/>
          <p:cNvSpPr>
            <a:spLocks noGrp="1"/>
          </p:cNvSpPr>
          <p:nvPr>
            <p:ph type="title"/>
          </p:nvPr>
        </p:nvSpPr>
        <p:spPr>
          <a:xfrm>
            <a:off x="1004758" y="976973"/>
            <a:ext cx="7682042" cy="4256810"/>
          </a:xfrm>
        </p:spPr>
        <p:txBody>
          <a:bodyPr>
            <a:normAutofit fontScale="90000"/>
          </a:bodyPr>
          <a:lstStyle/>
          <a:p>
            <a:pPr algn="l"/>
            <a:r>
              <a:rPr lang="en-US" dirty="0">
                <a:solidFill>
                  <a:srgbClr val="33401B"/>
                </a:solidFill>
              </a:rPr>
              <a:t>T</a:t>
            </a:r>
            <a:r>
              <a:rPr lang="en-US" dirty="0" smtClean="0">
                <a:solidFill>
                  <a:srgbClr val="33401B"/>
                </a:solidFill>
              </a:rPr>
              <a:t>ribal culture keepers Anthony Morales, </a:t>
            </a:r>
            <a:r>
              <a:rPr lang="en-US" dirty="0" err="1" smtClean="0">
                <a:solidFill>
                  <a:srgbClr val="33401B"/>
                </a:solidFill>
              </a:rPr>
              <a:t>Tongva</a:t>
            </a:r>
            <a:r>
              <a:rPr lang="en-US" dirty="0" smtClean="0">
                <a:solidFill>
                  <a:srgbClr val="33401B"/>
                </a:solidFill>
              </a:rPr>
              <a:t> and Rebecca Robles, </a:t>
            </a:r>
            <a:r>
              <a:rPr lang="en-US" dirty="0" err="1" smtClean="0">
                <a:solidFill>
                  <a:srgbClr val="33401B"/>
                </a:solidFill>
              </a:rPr>
              <a:t>Acjachemen</a:t>
            </a:r>
            <a:r>
              <a:rPr lang="en-US" dirty="0" smtClean="0">
                <a:solidFill>
                  <a:srgbClr val="33401B"/>
                </a:solidFill>
              </a:rPr>
              <a:t>, and </a:t>
            </a:r>
            <a:r>
              <a:rPr lang="en-US" dirty="0" err="1" smtClean="0">
                <a:solidFill>
                  <a:srgbClr val="33401B"/>
                </a:solidFill>
              </a:rPr>
              <a:t>Payoomaawichum</a:t>
            </a:r>
            <a:r>
              <a:rPr lang="en-US" dirty="0" smtClean="0">
                <a:solidFill>
                  <a:srgbClr val="33401B"/>
                </a:solidFill>
              </a:rPr>
              <a:t> </a:t>
            </a:r>
            <a:r>
              <a:rPr lang="en-US" dirty="0" err="1" smtClean="0">
                <a:solidFill>
                  <a:srgbClr val="33401B"/>
                </a:solidFill>
              </a:rPr>
              <a:t>Ethnobotanist</a:t>
            </a:r>
            <a:r>
              <a:rPr lang="en-US" dirty="0" smtClean="0">
                <a:solidFill>
                  <a:srgbClr val="33401B"/>
                </a:solidFill>
              </a:rPr>
              <a:t>, Richard </a:t>
            </a:r>
            <a:r>
              <a:rPr lang="en-US" dirty="0" err="1" smtClean="0">
                <a:solidFill>
                  <a:srgbClr val="33401B"/>
                </a:solidFill>
              </a:rPr>
              <a:t>Bugbee</a:t>
            </a:r>
            <a:r>
              <a:rPr lang="en-US" dirty="0" smtClean="0">
                <a:solidFill>
                  <a:srgbClr val="33401B"/>
                </a:solidFill>
              </a:rPr>
              <a:t> have formally stated their opposition to the use of </a:t>
            </a:r>
            <a:r>
              <a:rPr lang="en-US" dirty="0" err="1" smtClean="0">
                <a:solidFill>
                  <a:srgbClr val="33401B"/>
                </a:solidFill>
              </a:rPr>
              <a:t>Imazpyr</a:t>
            </a:r>
            <a:r>
              <a:rPr lang="en-US" dirty="0" smtClean="0">
                <a:solidFill>
                  <a:srgbClr val="33401B"/>
                </a:solidFill>
              </a:rPr>
              <a:t> at Marketplace Marsh.</a:t>
            </a:r>
            <a:endParaRPr lang="en-US" dirty="0">
              <a:solidFill>
                <a:srgbClr val="33401B"/>
              </a:solidFill>
            </a:endParaRPr>
          </a:p>
        </p:txBody>
      </p:sp>
    </p:spTree>
    <p:extLst>
      <p:ext uri="{BB962C8B-B14F-4D97-AF65-F5344CB8AC3E}">
        <p14:creationId xmlns:p14="http://schemas.microsoft.com/office/powerpoint/2010/main" val="374576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 (5).jpeg"/>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635248" y="0"/>
            <a:ext cx="11459553" cy="7388356"/>
          </a:xfrm>
          <a:prstGeom prst="rect">
            <a:avLst/>
          </a:prstGeom>
        </p:spPr>
      </p:pic>
      <p:sp>
        <p:nvSpPr>
          <p:cNvPr id="2" name="Title 1"/>
          <p:cNvSpPr>
            <a:spLocks noGrp="1"/>
          </p:cNvSpPr>
          <p:nvPr>
            <p:ph type="title"/>
          </p:nvPr>
        </p:nvSpPr>
        <p:spPr>
          <a:xfrm>
            <a:off x="851255" y="460573"/>
            <a:ext cx="8065978" cy="4228895"/>
          </a:xfrm>
        </p:spPr>
        <p:txBody>
          <a:bodyPr>
            <a:noAutofit/>
          </a:bodyPr>
          <a:lstStyle/>
          <a:p>
            <a:pPr algn="l"/>
            <a:r>
              <a:rPr lang="en-US" sz="3600" dirty="0" smtClean="0">
                <a:solidFill>
                  <a:srgbClr val="33401B"/>
                </a:solidFill>
              </a:rPr>
              <a:t>The California Indian </a:t>
            </a:r>
            <a:r>
              <a:rPr lang="en-US" sz="3600" dirty="0" err="1" smtClean="0">
                <a:solidFill>
                  <a:srgbClr val="33401B"/>
                </a:solidFill>
              </a:rPr>
              <a:t>Basketweavers</a:t>
            </a:r>
            <a:r>
              <a:rPr lang="en-US" sz="3600" dirty="0" smtClean="0">
                <a:solidFill>
                  <a:srgbClr val="33401B"/>
                </a:solidFill>
              </a:rPr>
              <a:t> Association, the Tribal Pesticide Council, Region 9  EPA, and global Innovative Pesticide Management Programs are all moving forward to end our deadly dependence on chemical toxins to produce our food and to manage our park</a:t>
            </a:r>
            <a:r>
              <a:rPr lang="en-US" sz="3600" dirty="0" smtClean="0"/>
              <a:t>s and wilderness areas. </a:t>
            </a:r>
            <a:endParaRPr lang="en-US" sz="3600" dirty="0"/>
          </a:p>
        </p:txBody>
      </p:sp>
    </p:spTree>
    <p:extLst>
      <p:ext uri="{BB962C8B-B14F-4D97-AF65-F5344CB8AC3E}">
        <p14:creationId xmlns:p14="http://schemas.microsoft.com/office/powerpoint/2010/main" val="180760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ownload (1).jpeg"/>
          <p:cNvPicPr>
            <a:picLocks noChangeAspect="1"/>
          </p:cNvPicPr>
          <p:nvPr/>
        </p:nvPicPr>
        <p:blipFill>
          <a:blip r:embed="rId3">
            <a:alphaModFix amt="54000"/>
            <a:extLst>
              <a:ext uri="{28A0092B-C50C-407E-A947-70E740481C1C}">
                <a14:useLocalDpi xmlns:a14="http://schemas.microsoft.com/office/drawing/2010/main" val="0"/>
              </a:ext>
            </a:extLst>
          </a:blip>
          <a:stretch>
            <a:fillRect/>
          </a:stretch>
        </p:blipFill>
        <p:spPr>
          <a:xfrm>
            <a:off x="0" y="-1"/>
            <a:ext cx="9144000" cy="7006291"/>
          </a:xfrm>
          <a:prstGeom prst="rect">
            <a:avLst/>
          </a:prstGeom>
        </p:spPr>
      </p:pic>
      <p:sp>
        <p:nvSpPr>
          <p:cNvPr id="2" name="Title 1"/>
          <p:cNvSpPr>
            <a:spLocks noGrp="1"/>
          </p:cNvSpPr>
          <p:nvPr>
            <p:ph type="title"/>
          </p:nvPr>
        </p:nvSpPr>
        <p:spPr>
          <a:xfrm>
            <a:off x="457200" y="767620"/>
            <a:ext cx="8229600" cy="5581881"/>
          </a:xfrm>
        </p:spPr>
        <p:txBody>
          <a:bodyPr>
            <a:noAutofit/>
          </a:bodyPr>
          <a:lstStyle/>
          <a:p>
            <a:pPr algn="l">
              <a:lnSpc>
                <a:spcPct val="90000"/>
              </a:lnSpc>
            </a:pPr>
            <a:r>
              <a:rPr lang="en-US" sz="2400" dirty="0" smtClean="0"/>
              <a:t>In 1994 the California Indian </a:t>
            </a:r>
            <a:r>
              <a:rPr lang="en-US" sz="2400" dirty="0" err="1" smtClean="0"/>
              <a:t>Basketweavers</a:t>
            </a:r>
            <a:r>
              <a:rPr lang="en-US" sz="2400" smtClean="0"/>
              <a:t> </a:t>
            </a:r>
            <a:r>
              <a:rPr lang="en-US" sz="2400" smtClean="0"/>
              <a:t>Association </a:t>
            </a:r>
            <a:r>
              <a:rPr lang="en-US" sz="2400" dirty="0" smtClean="0"/>
              <a:t>adopted a policy  opposing the use of pesticides which states in part that,</a:t>
            </a:r>
            <a:br>
              <a:rPr lang="en-US" sz="2400" dirty="0" smtClean="0"/>
            </a:br>
            <a:r>
              <a:rPr lang="en-US" sz="2400" dirty="0" smtClean="0"/>
              <a:t/>
            </a:r>
            <a:br>
              <a:rPr lang="en-US" sz="2400" dirty="0" smtClean="0"/>
            </a:br>
            <a:r>
              <a:rPr lang="en-US" sz="2400" dirty="0" smtClean="0"/>
              <a:t> T</a:t>
            </a:r>
            <a:r>
              <a:rPr lang="en-US" sz="2400" i="1" dirty="0" smtClean="0"/>
              <a:t>he web of life that connects all living things is harmed when poisons are applied to our environment</a:t>
            </a:r>
            <a:r>
              <a:rPr lang="en-US" sz="2400" i="1" dirty="0"/>
              <a:t>.</a:t>
            </a:r>
            <a:r>
              <a:rPr lang="en-US" sz="2400" i="1" dirty="0" smtClean="0"/>
              <a:t> </a:t>
            </a:r>
            <a:br>
              <a:rPr lang="en-US" sz="2400" i="1" dirty="0" smtClean="0"/>
            </a:br>
            <a:r>
              <a:rPr lang="en-US" sz="2400" i="1" dirty="0" smtClean="0"/>
              <a:t/>
            </a:r>
            <a:br>
              <a:rPr lang="en-US" sz="2400" i="1" dirty="0" smtClean="0"/>
            </a:br>
            <a:r>
              <a:rPr lang="en-US" sz="2400" i="1" dirty="0" smtClean="0"/>
              <a:t>Many of these same plants provide us with our food and teas, are used in baskets and for healing, ceremonial and other traditional purposes. When we harvest and use these plants, or take fish or game, we want to know that they are free of poisons. We want the assurance that we are not endangering our health or that of our children and unborn generations</a:t>
            </a:r>
            <a:r>
              <a:rPr lang="en-US" sz="2400" i="1" dirty="0"/>
              <a:t>.</a:t>
            </a:r>
            <a:r>
              <a:rPr lang="en-US" sz="2400" i="1" dirty="0" smtClean="0"/>
              <a:t/>
            </a:r>
            <a:br>
              <a:rPr lang="en-US" sz="2400" i="1" dirty="0" smtClean="0"/>
            </a:br>
            <a:r>
              <a:rPr lang="en-US" sz="2400" i="1" dirty="0"/>
              <a:t/>
            </a:r>
            <a:br>
              <a:rPr lang="en-US" sz="2400" i="1" dirty="0"/>
            </a:br>
            <a:r>
              <a:rPr lang="en-US" sz="2400" i="1" dirty="0" smtClean="0"/>
              <a:t>We condemn the policy of acceptable risk, which maintains that there is an acceptable level of human suffering and environmental degradation that can be balanced out by the benefits of using pesticides.</a:t>
            </a:r>
            <a:endParaRPr lang="en-US" sz="2400" i="1" dirty="0"/>
          </a:p>
        </p:txBody>
      </p:sp>
    </p:spTree>
    <p:extLst>
      <p:ext uri="{BB962C8B-B14F-4D97-AF65-F5344CB8AC3E}">
        <p14:creationId xmlns:p14="http://schemas.microsoft.com/office/powerpoint/2010/main" val="390717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3).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919" y="-516400"/>
            <a:ext cx="9611665" cy="7740385"/>
          </a:xfrm>
          <a:prstGeom prst="rect">
            <a:avLst/>
          </a:prstGeom>
        </p:spPr>
      </p:pic>
      <p:sp>
        <p:nvSpPr>
          <p:cNvPr id="2" name="Title 1"/>
          <p:cNvSpPr>
            <a:spLocks noGrp="1"/>
          </p:cNvSpPr>
          <p:nvPr>
            <p:ph type="title"/>
          </p:nvPr>
        </p:nvSpPr>
        <p:spPr>
          <a:xfrm>
            <a:off x="457200" y="837405"/>
            <a:ext cx="8432122" cy="3461276"/>
          </a:xfrm>
        </p:spPr>
        <p:txBody>
          <a:bodyPr>
            <a:normAutofit fontScale="90000"/>
          </a:bodyPr>
          <a:lstStyle/>
          <a:p>
            <a:pPr algn="l"/>
            <a:r>
              <a:rPr lang="en-US" dirty="0" smtClean="0">
                <a:solidFill>
                  <a:srgbClr val="33401B"/>
                </a:solidFill>
              </a:rPr>
              <a:t>Less harmful alternatives to the application of </a:t>
            </a:r>
            <a:r>
              <a:rPr lang="en-US" dirty="0" err="1" smtClean="0">
                <a:solidFill>
                  <a:srgbClr val="33401B"/>
                </a:solidFill>
              </a:rPr>
              <a:t>Imazapyr</a:t>
            </a:r>
            <a:r>
              <a:rPr lang="en-US" dirty="0" smtClean="0">
                <a:solidFill>
                  <a:srgbClr val="33401B"/>
                </a:solidFill>
              </a:rPr>
              <a:t> do exist and must be considered to both retain and expand the open water in the pond and to control the mosquito population.  </a:t>
            </a:r>
            <a:endParaRPr lang="en-US" dirty="0">
              <a:solidFill>
                <a:srgbClr val="33401B"/>
              </a:solidFill>
            </a:endParaRPr>
          </a:p>
        </p:txBody>
      </p:sp>
    </p:spTree>
    <p:extLst>
      <p:ext uri="{BB962C8B-B14F-4D97-AF65-F5344CB8AC3E}">
        <p14:creationId xmlns:p14="http://schemas.microsoft.com/office/powerpoint/2010/main" val="93081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294</TotalTime>
  <Words>410</Words>
  <Application>Microsoft Macintosh PowerPoint</Application>
  <PresentationFormat>On-screen Show (4:3)</PresentationFormat>
  <Paragraphs>14</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Tules or not tules,  that is the question</vt:lpstr>
      <vt:lpstr>Marketplace Marsh is a freshwater pond on the Los Cerritos Wetlands, a Traditional Tribal Property within the Sacred Site of Puvungna. The Marsh is considered ESHA and enjoys protection as both a biological and tribal coastal resource.</vt:lpstr>
      <vt:lpstr>Although the Coastal Act prohibits the use of pesticides and herbicides on native plants and ESHA, the City of Long Beach is requesting a permit to poison the tules in the marsh with the chemical herbicide Imazapyr for the next 5 years. </vt:lpstr>
      <vt:lpstr>Imazapyr is a broad-spectrum herbicide designed to eradicate entire areas of unwanted vegetation and should not be used in spot applications (as is proposed here) because it leaks out of targeted plant roots and poisons other root systems and soils for a year or more after application. </vt:lpstr>
      <vt:lpstr>In addition to introducing a toxin into the ecosystem, poisoning native tules impacts the ability of local tribal peoples to maintain and revive cultural and spiritual practices. </vt:lpstr>
      <vt:lpstr>Tribal culture keepers Anthony Morales, Tongva and Rebecca Robles, Acjachemen, and Payoomaawichum Ethnobotanist, Richard Bugbee have formally stated their opposition to the use of Imazpyr at Marketplace Marsh.</vt:lpstr>
      <vt:lpstr>The California Indian Basketweavers Association, the Tribal Pesticide Council, Region 9  EPA, and global Innovative Pesticide Management Programs are all moving forward to end our deadly dependence on chemical toxins to produce our food and to manage our parks and wilderness areas. </vt:lpstr>
      <vt:lpstr>In 1994 the California Indian Basketweavers Association adopted a policy  opposing the use of pesticides which states in part that,   The web of life that connects all living things is harmed when poisons are applied to our environment.   Many of these same plants provide us with our food and teas, are used in baskets and for healing, ceremonial and other traditional purposes. When we harvest and use these plants, or take fish or game, we want to know that they are free of poisons. We want the assurance that we are not endangering our health or that of our children and unborn generations.  We condemn the policy of acceptable risk, which maintains that there is an acceptable level of human suffering and environmental degradation that can be balanced out by the benefits of using pesticides.</vt:lpstr>
      <vt:lpstr>Less harmful alternatives to the application of Imazapyr do exist and must be considered to both retain and expand the open water in the pond and to control the mosquito population.  </vt:lpstr>
      <vt:lpstr>Instead of poisoning the tules the City must identify the source of and regulate or eliminate the continuous flow of nutrient-rich water entering the marsh through a storm drain on the adjoining mall property which ensures the proliferation of both mosquitos and tules.</vt:lpstr>
      <vt:lpstr>Collaboration between all parties is required to ensure a sustainable future for Marketplace Marsh. Until then some annual trimming and uprooting of the tules, by hand or with machinery, as is being done in our local El Dorado Park and elsewhere, is all that is required to reestablish and maintain a healthy marsh ecosystem.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Tules or not tules, that is the question</dc:title>
  <dc:creator>Anna</dc:creator>
  <cp:lastModifiedBy>Anna</cp:lastModifiedBy>
  <cp:revision>13</cp:revision>
  <dcterms:created xsi:type="dcterms:W3CDTF">2021-01-12T21:13:52Z</dcterms:created>
  <dcterms:modified xsi:type="dcterms:W3CDTF">2021-01-13T17:43:47Z</dcterms:modified>
</cp:coreProperties>
</file>