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9" r:id="rId7"/>
    <p:sldId id="268" r:id="rId8"/>
    <p:sldId id="277" r:id="rId9"/>
    <p:sldId id="278" r:id="rId1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E8155-7BA3-46C1-91F2-1AFBDD8DE8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C9D3-DC4C-4F2F-9E00-20CAD44E2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46DF1-F5B5-46EC-937D-45287EE7E9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B6AFD-B84F-46A7-B2A4-642F3466F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060E8-CE74-4ECE-B9C8-68BEAAA2F1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6DBE7-F85F-4883-8BB7-35DFD8DB7B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67186-8045-41ED-8699-BED38BAA80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AA8EE-30B5-4A82-A515-3F6F9012C1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52C93-D31A-40A4-88CE-893A5BF14C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B5281-1F45-43CF-B84D-12E983B74B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44C45-7BE3-40A7-AF0A-73F16C85F5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1D1CE0-4BD2-4BF7-8C7A-2C0023D5C4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990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Times New Roman" pitchFamily="18" charset="0"/>
              </a:rPr>
              <a:t>2019</a:t>
            </a:r>
            <a:r>
              <a:rPr lang="zh-CN" altLang="en-US" sz="3200" b="1" dirty="0" smtClean="0">
                <a:latin typeface="Times New Roman" pitchFamily="18" charset="0"/>
              </a:rPr>
              <a:t>年</a:t>
            </a:r>
            <a:r>
              <a:rPr lang="zh-CN" altLang="en-US" sz="3200" b="1" dirty="0" smtClean="0">
                <a:latin typeface="Times New Roman" pitchFamily="18" charset="0"/>
              </a:rPr>
              <a:t>华南师范大学课程设计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4000" b="1" dirty="0">
              <a:latin typeface="Times New Roman" pitchFamily="18" charset="0"/>
            </a:endParaRPr>
          </a:p>
          <a:p>
            <a:pPr algn="ctr" eaLnBrk="1" hangingPunct="1">
              <a:buFontTx/>
              <a:buNone/>
            </a:pPr>
            <a:r>
              <a:rPr lang="zh-CN" altLang="en-US" sz="5400" b="1" dirty="0" smtClean="0">
                <a:latin typeface="Times New Roman" pitchFamily="18" charset="0"/>
              </a:rPr>
              <a:t>宽带</a:t>
            </a:r>
            <a:r>
              <a:rPr lang="zh-CN" altLang="en-US" sz="5400" b="1" dirty="0" smtClean="0">
                <a:latin typeface="Times New Roman" pitchFamily="18" charset="0"/>
              </a:rPr>
              <a:t>直流</a:t>
            </a:r>
            <a:r>
              <a:rPr lang="zh-CN" altLang="en-US" sz="5400" b="1" dirty="0" smtClean="0">
                <a:latin typeface="Times New Roman" pitchFamily="18" charset="0"/>
              </a:rPr>
              <a:t>程控</a:t>
            </a:r>
            <a:r>
              <a:rPr lang="zh-CN" altLang="en-US" sz="5400" b="1" dirty="0" smtClean="0">
                <a:latin typeface="Times New Roman" pitchFamily="18" charset="0"/>
              </a:rPr>
              <a:t>放大器</a:t>
            </a:r>
            <a:r>
              <a:rPr lang="zh-CN" altLang="en-US" sz="5400" b="1" dirty="0" smtClean="0"/>
              <a:t> </a:t>
            </a:r>
            <a:endParaRPr lang="zh-CN" altLang="en-US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zh-CN" dirty="0"/>
              <a:t>题 目 </a:t>
            </a:r>
            <a:r>
              <a:rPr lang="zh-CN" altLang="en-US" dirty="0" smtClean="0"/>
              <a:t>基 本 </a:t>
            </a:r>
            <a:r>
              <a:rPr lang="zh-CN" dirty="0" smtClean="0"/>
              <a:t>要 </a:t>
            </a:r>
            <a:r>
              <a:rPr lang="zh-CN" dirty="0"/>
              <a:t>求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839200" cy="5135563"/>
          </a:xfrm>
        </p:spPr>
        <p:txBody>
          <a:bodyPr/>
          <a:lstStyle/>
          <a:p>
            <a:pPr marL="812800" indent="-812800" eaLnBrk="1" hangingPunct="1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dirty="0" smtClean="0">
                <a:latin typeface="+mn-ea"/>
              </a:rPr>
              <a:t>电压</a:t>
            </a:r>
            <a:r>
              <a:rPr lang="zh-CN" altLang="en-US" dirty="0">
                <a:latin typeface="+mn-ea"/>
              </a:rPr>
              <a:t>增益</a:t>
            </a:r>
            <a:r>
              <a:rPr lang="en-US" i="1" dirty="0">
                <a:latin typeface="+mn-ea"/>
              </a:rPr>
              <a:t>A</a:t>
            </a:r>
            <a:r>
              <a:rPr lang="en-US" baseline="-25000" dirty="0">
                <a:latin typeface="+mn-ea"/>
              </a:rPr>
              <a:t>V</a:t>
            </a:r>
            <a:r>
              <a:rPr lang="en-US" dirty="0">
                <a:latin typeface="+mn-ea"/>
              </a:rPr>
              <a:t>≥40dB</a:t>
            </a:r>
            <a:r>
              <a:rPr lang="zh-CN" altLang="en-US" dirty="0">
                <a:latin typeface="+mn-ea"/>
              </a:rPr>
              <a:t>，输入电压有效值</a:t>
            </a:r>
            <a:r>
              <a:rPr lang="en-US" i="1" dirty="0">
                <a:latin typeface="+mn-ea"/>
              </a:rPr>
              <a:t>V</a:t>
            </a:r>
            <a:r>
              <a:rPr lang="en-US" baseline="-25000" dirty="0">
                <a:latin typeface="+mn-ea"/>
              </a:rPr>
              <a:t>i</a:t>
            </a:r>
            <a:r>
              <a:rPr lang="en-US" dirty="0">
                <a:latin typeface="+mn-ea"/>
              </a:rPr>
              <a:t>≤20mV</a:t>
            </a:r>
            <a:r>
              <a:rPr lang="zh-CN" altLang="en-US" dirty="0">
                <a:latin typeface="+mn-ea"/>
              </a:rPr>
              <a:t>；</a:t>
            </a:r>
            <a:r>
              <a:rPr lang="en-US" i="1" dirty="0">
                <a:latin typeface="+mn-ea"/>
              </a:rPr>
              <a:t>A</a:t>
            </a:r>
            <a:r>
              <a:rPr lang="en-US" baseline="-25000" dirty="0">
                <a:latin typeface="+mn-ea"/>
              </a:rPr>
              <a:t>V</a:t>
            </a:r>
            <a:r>
              <a:rPr lang="zh-CN" altLang="en-US" dirty="0">
                <a:latin typeface="+mn-ea"/>
              </a:rPr>
              <a:t>可在</a:t>
            </a:r>
            <a:r>
              <a:rPr lang="en-US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～</a:t>
            </a:r>
            <a:r>
              <a:rPr lang="en-US" dirty="0">
                <a:latin typeface="+mn-ea"/>
              </a:rPr>
              <a:t>40dB</a:t>
            </a:r>
            <a:r>
              <a:rPr lang="zh-CN" altLang="en-US" dirty="0">
                <a:latin typeface="+mn-ea"/>
              </a:rPr>
              <a:t>范围</a:t>
            </a:r>
            <a:r>
              <a:rPr lang="zh-CN" altLang="en-US" dirty="0" smtClean="0">
                <a:latin typeface="+mn-ea"/>
              </a:rPr>
              <a:t>内</a:t>
            </a:r>
            <a:r>
              <a:rPr lang="zh-CN" altLang="zh-CN" dirty="0" smtClean="0">
                <a:latin typeface="+mn-ea"/>
              </a:rPr>
              <a:t>步距</a:t>
            </a:r>
            <a:r>
              <a:rPr lang="zh-CN" altLang="zh-CN" dirty="0" smtClean="0">
                <a:latin typeface="+mn-ea"/>
              </a:rPr>
              <a:t>为</a:t>
            </a:r>
            <a:r>
              <a:rPr lang="en-US" altLang="zh-CN" dirty="0" smtClean="0">
                <a:latin typeface="+mn-ea"/>
              </a:rPr>
              <a:t>1dB</a:t>
            </a:r>
            <a:r>
              <a:rPr lang="zh-CN" altLang="en-US" dirty="0" smtClean="0">
                <a:latin typeface="+mn-ea"/>
              </a:rPr>
              <a:t>调节</a:t>
            </a:r>
            <a:r>
              <a:rPr lang="zh-CN" altLang="zh-CN" dirty="0" smtClean="0">
                <a:latin typeface="+mn-ea"/>
              </a:rPr>
              <a:t>（也可以连续调节）。显示实验作者的学号。</a:t>
            </a:r>
            <a:endParaRPr lang="zh-CN" altLang="en-US" dirty="0">
              <a:latin typeface="+mn-ea"/>
            </a:endParaRPr>
          </a:p>
          <a:p>
            <a:pPr marL="812800" indent="-812800" eaLnBrk="1" hangingPunct="1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latin typeface="+mn-ea"/>
              </a:rPr>
              <a:t>3dB</a:t>
            </a:r>
            <a:r>
              <a:rPr lang="zh-CN" altLang="en-US" dirty="0">
                <a:latin typeface="+mn-ea"/>
              </a:rPr>
              <a:t>通频带</a:t>
            </a:r>
            <a:r>
              <a:rPr lang="en-US" dirty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～</a:t>
            </a:r>
            <a:r>
              <a:rPr lang="en-US" altLang="zh-CN" dirty="0" smtClean="0">
                <a:latin typeface="+mn-ea"/>
              </a:rPr>
              <a:t>10</a:t>
            </a:r>
            <a:r>
              <a:rPr lang="en-US" dirty="0" smtClean="0">
                <a:latin typeface="+mn-ea"/>
              </a:rPr>
              <a:t>MHz</a:t>
            </a:r>
            <a:r>
              <a:rPr lang="zh-CN" altLang="en-US" dirty="0">
                <a:latin typeface="+mn-ea"/>
              </a:rPr>
              <a:t>；在</a:t>
            </a:r>
            <a:r>
              <a:rPr lang="en-US" dirty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～</a:t>
            </a:r>
            <a:r>
              <a:rPr lang="en-US" altLang="zh-CN" dirty="0" smtClean="0">
                <a:latin typeface="+mn-ea"/>
              </a:rPr>
              <a:t>8</a:t>
            </a:r>
            <a:r>
              <a:rPr lang="en-US" dirty="0" smtClean="0">
                <a:latin typeface="+mn-ea"/>
              </a:rPr>
              <a:t>MHz</a:t>
            </a:r>
            <a:r>
              <a:rPr lang="zh-CN" altLang="en-US" dirty="0">
                <a:latin typeface="+mn-ea"/>
              </a:rPr>
              <a:t>通频带内增益起伏≤</a:t>
            </a:r>
            <a:r>
              <a:rPr lang="en-US" dirty="0" smtClean="0">
                <a:latin typeface="+mn-ea"/>
              </a:rPr>
              <a:t>1dB</a:t>
            </a:r>
            <a:r>
              <a:rPr lang="zh-CN" altLang="en-US" dirty="0" smtClean="0">
                <a:latin typeface="+mn-ea"/>
              </a:rPr>
              <a:t>。</a:t>
            </a:r>
            <a:endParaRPr lang="en-US" dirty="0">
              <a:latin typeface="+mn-ea"/>
            </a:endParaRPr>
          </a:p>
          <a:p>
            <a:pPr marL="812800" indent="-812800" eaLnBrk="1" hangingPunct="1">
              <a:lnSpc>
                <a:spcPct val="15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dirty="0">
                <a:latin typeface="+mn-ea"/>
              </a:rPr>
              <a:t>放大器的</a:t>
            </a:r>
            <a:r>
              <a:rPr lang="zh-CN" altLang="en-US" b="1" dirty="0">
                <a:latin typeface="+mn-ea"/>
              </a:rPr>
              <a:t>输入电阻</a:t>
            </a:r>
            <a:r>
              <a:rPr lang="zh-CN" altLang="en-US" dirty="0">
                <a:latin typeface="+mn-ea"/>
              </a:rPr>
              <a:t>≥</a:t>
            </a:r>
            <a:r>
              <a:rPr lang="en-US" dirty="0">
                <a:latin typeface="+mn-ea"/>
              </a:rPr>
              <a:t>50</a:t>
            </a:r>
            <a:r>
              <a:rPr lang="en-US" dirty="0">
                <a:latin typeface="+mn-ea"/>
                <a:sym typeface="Symbol" pitchFamily="18" charset="2"/>
              </a:rPr>
              <a:t>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负载</a:t>
            </a:r>
            <a:r>
              <a:rPr lang="zh-CN" altLang="en-US" dirty="0">
                <a:latin typeface="+mn-ea"/>
              </a:rPr>
              <a:t>电阻（</a:t>
            </a:r>
            <a:r>
              <a:rPr lang="en-US" dirty="0">
                <a:latin typeface="+mn-ea"/>
              </a:rPr>
              <a:t>50±2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dirty="0" smtClean="0">
                <a:latin typeface="+mn-ea"/>
                <a:sym typeface="Symbol" pitchFamily="18" charset="2"/>
              </a:rPr>
              <a:t>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zh-CN"/>
              <a:t>题 目 发 挥 部 分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839200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zh-CN" dirty="0" smtClean="0">
                <a:latin typeface="+mn-ea"/>
              </a:rPr>
              <a:t>）最大电压增益</a:t>
            </a:r>
            <a:r>
              <a:rPr lang="en-US" altLang="zh-CN" i="1" dirty="0" smtClean="0">
                <a:latin typeface="+mn-ea"/>
              </a:rPr>
              <a:t>A</a:t>
            </a:r>
            <a:r>
              <a:rPr lang="en-US" altLang="zh-CN" baseline="-25000" dirty="0" smtClean="0">
                <a:latin typeface="+mn-ea"/>
              </a:rPr>
              <a:t>V</a:t>
            </a:r>
            <a:r>
              <a:rPr lang="en-US" altLang="zh-CN" dirty="0" smtClean="0">
                <a:latin typeface="+mn-ea"/>
              </a:rPr>
              <a:t>≥52dB</a:t>
            </a:r>
            <a:r>
              <a:rPr lang="zh-CN" altLang="zh-CN" dirty="0" smtClean="0">
                <a:latin typeface="+mn-ea"/>
              </a:rPr>
              <a:t>，输入电压有效值</a:t>
            </a:r>
            <a:r>
              <a:rPr lang="en-US" altLang="zh-CN" i="1" dirty="0" smtClean="0">
                <a:latin typeface="+mn-ea"/>
              </a:rPr>
              <a:t>V</a:t>
            </a:r>
            <a:r>
              <a:rPr lang="en-US" altLang="zh-CN" baseline="-25000" dirty="0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≤10 mV</a:t>
            </a:r>
            <a:r>
              <a:rPr lang="zh-CN" altLang="zh-CN" dirty="0" smtClean="0">
                <a:latin typeface="+mn-ea"/>
              </a:rPr>
              <a:t>。预置范围为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zh-CN" dirty="0" smtClean="0">
                <a:latin typeface="+mn-ea"/>
              </a:rPr>
              <a:t>～</a:t>
            </a:r>
            <a:r>
              <a:rPr lang="en-US" altLang="zh-CN" dirty="0" smtClean="0">
                <a:latin typeface="+mn-ea"/>
              </a:rPr>
              <a:t>52dB</a:t>
            </a:r>
            <a:r>
              <a:rPr lang="zh-CN" altLang="zh-CN" dirty="0" smtClean="0">
                <a:latin typeface="+mn-ea"/>
              </a:rPr>
              <a:t>，步距</a:t>
            </a:r>
            <a:r>
              <a:rPr lang="zh-CN" altLang="zh-CN" dirty="0" smtClean="0">
                <a:latin typeface="+mn-ea"/>
              </a:rPr>
              <a:t>为</a:t>
            </a:r>
            <a:r>
              <a:rPr lang="en-US" altLang="zh-CN" dirty="0" smtClean="0">
                <a:latin typeface="+mn-ea"/>
              </a:rPr>
              <a:t>1dB</a:t>
            </a:r>
            <a:r>
              <a:rPr lang="zh-CN" altLang="zh-CN" dirty="0" smtClean="0">
                <a:latin typeface="+mn-ea"/>
              </a:rPr>
              <a:t>（也可以连续调节）</a:t>
            </a:r>
            <a:r>
              <a:rPr lang="zh-CN" altLang="zh-CN" dirty="0" smtClean="0">
                <a:latin typeface="+mn-ea"/>
              </a:rPr>
              <a:t>；</a:t>
            </a:r>
            <a:endParaRPr lang="zh-CN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zh-CN" dirty="0" smtClean="0">
                <a:latin typeface="+mn-ea"/>
              </a:rPr>
              <a:t>）最大输出电压正弦波有效值</a:t>
            </a:r>
            <a:r>
              <a:rPr lang="en-US" altLang="zh-CN" i="1" dirty="0" smtClean="0">
                <a:latin typeface="+mn-ea"/>
              </a:rPr>
              <a:t>V</a:t>
            </a:r>
            <a:r>
              <a:rPr lang="en-US" altLang="zh-CN" baseline="-25000" dirty="0" smtClean="0">
                <a:latin typeface="+mn-ea"/>
              </a:rPr>
              <a:t>o</a:t>
            </a:r>
            <a:r>
              <a:rPr lang="en-US" altLang="zh-CN" dirty="0" smtClean="0">
                <a:latin typeface="+mn-ea"/>
              </a:rPr>
              <a:t>≥4V</a:t>
            </a:r>
            <a:r>
              <a:rPr lang="zh-CN" altLang="zh-CN" dirty="0" smtClean="0">
                <a:latin typeface="+mn-ea"/>
              </a:rPr>
              <a:t>，输出信号波形无明显失真。</a:t>
            </a:r>
            <a:endParaRPr lang="zh-CN" altLang="en-US" dirty="0">
              <a:solidFill>
                <a:srgbClr val="7F7F7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zh-CN" dirty="0"/>
              <a:t>基 本 要 求 分 析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839200" cy="4906963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800" dirty="0"/>
              <a:t>        </a:t>
            </a:r>
            <a:r>
              <a:rPr lang="zh-CN" altLang="en-US" sz="2800" dirty="0"/>
              <a:t>采用一片可变增益</a:t>
            </a:r>
            <a:r>
              <a:rPr lang="zh-CN" altLang="en-US" sz="2800" dirty="0" smtClean="0"/>
              <a:t>放大器</a:t>
            </a:r>
            <a:r>
              <a:rPr lang="en-US" sz="2800" dirty="0" smtClean="0"/>
              <a:t>VCA810</a:t>
            </a:r>
            <a:r>
              <a:rPr lang="zh-CN" altLang="en-US" sz="2800" dirty="0" smtClean="0"/>
              <a:t>和</a:t>
            </a:r>
            <a:r>
              <a:rPr lang="zh-CN" altLang="en-US" sz="2800" dirty="0"/>
              <a:t>一片功率运算放大器</a:t>
            </a:r>
            <a:r>
              <a:rPr lang="en-US" sz="2800" dirty="0"/>
              <a:t>THS3091</a:t>
            </a:r>
            <a:r>
              <a:rPr lang="zh-CN" altLang="en-US" sz="2800" dirty="0"/>
              <a:t>即可实现基本要求：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smtClean="0"/>
              <a:t>    VCA810</a:t>
            </a:r>
            <a:r>
              <a:rPr lang="zh-CN" altLang="en-US" sz="2800" dirty="0" smtClean="0"/>
              <a:t>是直流耦合、宽带、连续可变电压控制增益放大器。它提供了差分输入单端输出转换，用来改变高阻抗的增益控制输入超过</a:t>
            </a:r>
            <a:r>
              <a:rPr lang="en-US" altLang="zh-CN" sz="2800" dirty="0" smtClean="0"/>
              <a:t>- 40DB</a:t>
            </a:r>
            <a:r>
              <a:rPr lang="zh-CN" altLang="en-US" sz="2800" dirty="0" smtClean="0"/>
              <a:t>增益至</a:t>
            </a:r>
            <a:r>
              <a:rPr lang="en-US" altLang="zh-CN" sz="2800" dirty="0" smtClean="0"/>
              <a:t>+40 dB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/>
              <a:t>的范围内成</a:t>
            </a:r>
            <a:r>
              <a:rPr lang="en-US" altLang="zh-CN" sz="2800" dirty="0" smtClean="0"/>
              <a:t>dB/ V</a:t>
            </a:r>
            <a:r>
              <a:rPr lang="zh-CN" altLang="en-US" sz="2800" dirty="0" smtClean="0"/>
              <a:t>的线性变化。</a:t>
            </a:r>
            <a:endParaRPr lang="en-US" altLang="zh-CN" sz="2800" dirty="0" smtClean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/>
              <a:t>   THS3091</a:t>
            </a:r>
            <a:r>
              <a:rPr lang="zh-CN" altLang="en-US" sz="2800" b="1" dirty="0"/>
              <a:t>具有很强的电流驱动能力，输出的正弦波很容易在</a:t>
            </a:r>
            <a:r>
              <a:rPr lang="en-US" sz="2800" b="1" dirty="0"/>
              <a:t>50</a:t>
            </a:r>
            <a:r>
              <a:rPr lang="en-US" sz="2800" b="1" dirty="0">
                <a:sym typeface="Symbol" pitchFamily="18" charset="2"/>
              </a:rPr>
              <a:t></a:t>
            </a:r>
            <a:r>
              <a:rPr lang="zh-CN" altLang="en-US" sz="2800" b="1" dirty="0">
                <a:sym typeface="Symbol" pitchFamily="18" charset="2"/>
              </a:rPr>
              <a:t>的负载上达到</a:t>
            </a:r>
            <a:r>
              <a:rPr lang="en-US" sz="2800" b="1" dirty="0">
                <a:sym typeface="Symbol" pitchFamily="18" charset="2"/>
              </a:rPr>
              <a:t>2V</a:t>
            </a:r>
            <a:r>
              <a:rPr lang="en-US" sz="2800" b="1" baseline="-25000" dirty="0">
                <a:sym typeface="Symbol" pitchFamily="18" charset="2"/>
              </a:rPr>
              <a:t>RMS</a:t>
            </a:r>
            <a:r>
              <a:rPr lang="zh-CN" altLang="en-US" sz="2800" b="1" dirty="0" smtClean="0">
                <a:sym typeface="Symbol" pitchFamily="18" charset="2"/>
              </a:rPr>
              <a:t>。</a:t>
            </a:r>
            <a:r>
              <a:rPr lang="en-US" sz="2800" dirty="0" smtClean="0">
                <a:latin typeface="宋体" pitchFamily="2" charset="-122"/>
              </a:rPr>
              <a:t>High </a:t>
            </a:r>
            <a:r>
              <a:rPr lang="en-US" sz="2800" dirty="0">
                <a:latin typeface="宋体" pitchFamily="2" charset="-122"/>
              </a:rPr>
              <a:t>Output Current Drive: ±250 </a:t>
            </a:r>
            <a:r>
              <a:rPr lang="en-US" sz="2800" dirty="0" err="1">
                <a:latin typeface="宋体" pitchFamily="2" charset="-122"/>
              </a:rPr>
              <a:t>mA</a:t>
            </a:r>
            <a:endParaRPr lang="zh-CN" altLang="en-US" sz="2800" dirty="0">
              <a:latin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发 挥 部 分 分 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u="sng" dirty="0">
                <a:sym typeface="Symbol" pitchFamily="18" charset="2"/>
              </a:rPr>
              <a:t>增益要求</a:t>
            </a:r>
            <a:r>
              <a:rPr lang="zh-CN" altLang="en-US" dirty="0">
                <a:sym typeface="Symbol" pitchFamily="18" charset="2"/>
              </a:rPr>
              <a:t>。最大电压增益</a:t>
            </a:r>
            <a:r>
              <a:rPr lang="en-US" dirty="0">
                <a:sym typeface="Symbol" pitchFamily="18" charset="2"/>
              </a:rPr>
              <a:t>A</a:t>
            </a:r>
            <a:r>
              <a:rPr lang="en-US" baseline="-25000" dirty="0">
                <a:sym typeface="Symbol" pitchFamily="18" charset="2"/>
              </a:rPr>
              <a:t>V</a:t>
            </a:r>
            <a:r>
              <a:rPr lang="en-US" dirty="0" smtClean="0">
                <a:sym typeface="Symbol" pitchFamily="18" charset="2"/>
              </a:rPr>
              <a:t>≥</a:t>
            </a:r>
            <a:r>
              <a:rPr lang="en-US" altLang="zh-CN" dirty="0" smtClean="0">
                <a:sym typeface="Symbol" pitchFamily="18" charset="2"/>
              </a:rPr>
              <a:t>52</a:t>
            </a:r>
            <a:r>
              <a:rPr lang="en-US" dirty="0" smtClean="0">
                <a:sym typeface="Symbol" pitchFamily="18" charset="2"/>
              </a:rPr>
              <a:t>dB</a:t>
            </a:r>
            <a:r>
              <a:rPr lang="zh-CN" altLang="en-US" dirty="0" smtClean="0">
                <a:sym typeface="Symbol" pitchFamily="18" charset="2"/>
              </a:rPr>
              <a:t>（</a:t>
            </a:r>
            <a:r>
              <a:rPr lang="en-US" altLang="zh-CN" dirty="0" smtClean="0">
                <a:sym typeface="Symbol" pitchFamily="18" charset="2"/>
              </a:rPr>
              <a:t>400</a:t>
            </a:r>
            <a:r>
              <a:rPr lang="zh-CN" altLang="en-US" dirty="0" smtClean="0">
                <a:sym typeface="Symbol" pitchFamily="18" charset="2"/>
              </a:rPr>
              <a:t>倍），</a:t>
            </a:r>
            <a:r>
              <a:rPr lang="zh-CN" altLang="en-US" dirty="0">
                <a:sym typeface="Symbol" pitchFamily="18" charset="2"/>
              </a:rPr>
              <a:t>进一步降低输入电压提高放大器的电压增益 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u="sng" dirty="0" smtClean="0"/>
              <a:t>功率</a:t>
            </a:r>
            <a:r>
              <a:rPr lang="zh-CN" altLang="en-US" b="1" u="sng" dirty="0"/>
              <a:t>要求</a:t>
            </a:r>
            <a:r>
              <a:rPr lang="zh-CN" altLang="en-US" dirty="0"/>
              <a:t>。输出的正弦波在</a:t>
            </a:r>
            <a:r>
              <a:rPr lang="en-US" dirty="0"/>
              <a:t>50</a:t>
            </a:r>
            <a:r>
              <a:rPr lang="en-US" dirty="0">
                <a:sym typeface="Symbol" pitchFamily="18" charset="2"/>
              </a:rPr>
              <a:t></a:t>
            </a:r>
            <a:r>
              <a:rPr lang="zh-CN" altLang="en-US" dirty="0">
                <a:sym typeface="Symbol" pitchFamily="18" charset="2"/>
              </a:rPr>
              <a:t>的负载上</a:t>
            </a:r>
            <a:r>
              <a:rPr lang="zh-CN" altLang="en-US" dirty="0" smtClean="0">
                <a:sym typeface="Symbol" pitchFamily="18" charset="2"/>
              </a:rPr>
              <a:t>达到</a:t>
            </a:r>
            <a:r>
              <a:rPr lang="en-US" altLang="zh-CN" dirty="0" smtClean="0">
                <a:sym typeface="Symbol" pitchFamily="18" charset="2"/>
              </a:rPr>
              <a:t>4</a:t>
            </a:r>
            <a:r>
              <a:rPr lang="en-US" dirty="0" smtClean="0">
                <a:sym typeface="Symbol" pitchFamily="18" charset="2"/>
              </a:rPr>
              <a:t>V</a:t>
            </a:r>
            <a:r>
              <a:rPr lang="en-US" baseline="-25000" dirty="0" smtClean="0">
                <a:sym typeface="Symbol" pitchFamily="18" charset="2"/>
              </a:rPr>
              <a:t>RMS</a:t>
            </a:r>
            <a:r>
              <a:rPr lang="zh-CN" altLang="en-US" dirty="0">
                <a:sym typeface="Symbol" pitchFamily="18" charset="2"/>
              </a:rPr>
              <a:t>。</a:t>
            </a:r>
          </a:p>
          <a:p>
            <a:pPr eaLnBrk="1" hangingPunct="1">
              <a:buFont typeface="Wingdings" pitchFamily="2" charset="2"/>
              <a:buChar char="Ø"/>
            </a:pPr>
            <a:endParaRPr lang="zh-CN" altLang="en-US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zh-CN"/>
              <a:t>功 率 要 求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686800" cy="4983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					           </a:t>
            </a:r>
            <a:r>
              <a:rPr lang="zh-CN" altLang="en-US" dirty="0"/>
              <a:t>输出正弦波在</a:t>
            </a:r>
            <a:r>
              <a:rPr lang="en-US" dirty="0"/>
              <a:t>50</a:t>
            </a:r>
            <a:r>
              <a:rPr lang="en-US" dirty="0">
                <a:sym typeface="Symbol" pitchFamily="18" charset="2"/>
              </a:rPr>
              <a:t></a:t>
            </a:r>
          </a:p>
          <a:p>
            <a:pPr eaLnBrk="1" hangingPunct="1">
              <a:buFontTx/>
              <a:buNone/>
            </a:pPr>
            <a:r>
              <a:rPr lang="en-US" dirty="0">
                <a:sym typeface="Symbol" pitchFamily="18" charset="2"/>
              </a:rPr>
              <a:t>					    </a:t>
            </a:r>
            <a:r>
              <a:rPr lang="zh-CN" altLang="en-US" dirty="0">
                <a:sym typeface="Symbol" pitchFamily="18" charset="2"/>
              </a:rPr>
              <a:t>的负载上</a:t>
            </a:r>
            <a:r>
              <a:rPr lang="zh-CN" altLang="en-US" dirty="0" smtClean="0">
                <a:sym typeface="Symbol" pitchFamily="18" charset="2"/>
              </a:rPr>
              <a:t>达到</a:t>
            </a:r>
            <a:r>
              <a:rPr lang="en-US" altLang="zh-CN" dirty="0" smtClean="0">
                <a:sym typeface="Symbol" pitchFamily="18" charset="2"/>
              </a:rPr>
              <a:t>4</a:t>
            </a:r>
            <a:r>
              <a:rPr lang="en-US" dirty="0" smtClean="0">
                <a:sym typeface="Symbol" pitchFamily="18" charset="2"/>
              </a:rPr>
              <a:t>V</a:t>
            </a:r>
            <a:r>
              <a:rPr lang="en-US" baseline="-25000" dirty="0" smtClean="0">
                <a:sym typeface="Symbol" pitchFamily="18" charset="2"/>
              </a:rPr>
              <a:t>RMS</a:t>
            </a:r>
            <a:r>
              <a:rPr lang="zh-CN" altLang="en-US" dirty="0">
                <a:sym typeface="Symbol" pitchFamily="18" charset="2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ym typeface="Symbol" pitchFamily="18" charset="2"/>
              </a:rPr>
              <a:t>					    </a:t>
            </a:r>
            <a:r>
              <a:rPr lang="zh-CN" altLang="en-US" dirty="0" smtClean="0">
                <a:sym typeface="Symbol" pitchFamily="18" charset="2"/>
              </a:rPr>
              <a:t>即</a:t>
            </a:r>
            <a:r>
              <a:rPr lang="en-US" dirty="0" smtClean="0">
                <a:sym typeface="Symbol" pitchFamily="18" charset="2"/>
              </a:rPr>
              <a:t>1</a:t>
            </a:r>
            <a:r>
              <a:rPr lang="en-US" altLang="zh-CN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Vpp</a:t>
            </a:r>
            <a:r>
              <a:rPr lang="zh-CN" altLang="en-US" dirty="0" smtClean="0">
                <a:sym typeface="Symbol" pitchFamily="18" charset="2"/>
              </a:rPr>
              <a:t>。</a:t>
            </a:r>
            <a:endParaRPr lang="zh-CN" altLang="en-US" b="1" dirty="0">
              <a:sym typeface="Symbol" pitchFamily="18" charset="2"/>
            </a:endParaRPr>
          </a:p>
        </p:txBody>
      </p:sp>
      <p:pic>
        <p:nvPicPr>
          <p:cNvPr id="12292" name="Picture 6" descr="THS3091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4449763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152516" y="4648168"/>
            <a:ext cx="8839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dirty="0"/>
              <a:t>　　</a:t>
            </a:r>
            <a:r>
              <a:rPr lang="en-US" altLang="zh-CN" sz="2800" dirty="0" smtClean="0"/>
              <a:t>VCA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功能框图如图所示</a:t>
            </a:r>
            <a:r>
              <a:rPr lang="zh-CN" altLang="en-US" sz="2800" dirty="0" smtClean="0"/>
              <a:t>，增益</a:t>
            </a:r>
            <a:r>
              <a:rPr lang="zh-CN" altLang="en-US" sz="2800" dirty="0"/>
              <a:t>能</a:t>
            </a:r>
            <a:r>
              <a:rPr lang="zh-CN" altLang="en-US" sz="2800" dirty="0" smtClean="0"/>
              <a:t>在</a:t>
            </a:r>
            <a:r>
              <a:rPr lang="en-US" sz="2800" dirty="0" smtClean="0"/>
              <a:t>80dB</a:t>
            </a:r>
            <a:r>
              <a:rPr lang="zh-CN" altLang="en-US" sz="2800" dirty="0"/>
              <a:t>的宽动态范围内线性、连续</a:t>
            </a:r>
            <a:r>
              <a:rPr lang="zh-CN" altLang="en-US" sz="2800" dirty="0" smtClean="0"/>
              <a:t>调节。</a:t>
            </a:r>
            <a:endParaRPr lang="zh-CN" altLang="en-US" sz="2800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74" y="304882"/>
            <a:ext cx="55054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76" y="685872"/>
            <a:ext cx="54673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28600"/>
            <a:ext cx="8763000" cy="647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　　</a:t>
            </a:r>
            <a:r>
              <a:rPr lang="en-US" b="1" dirty="0"/>
              <a:t>AD8336</a:t>
            </a:r>
            <a:r>
              <a:rPr lang="zh-CN" altLang="en-US" dirty="0"/>
              <a:t>是</a:t>
            </a:r>
            <a:r>
              <a:rPr lang="en-US" dirty="0"/>
              <a:t>ADI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公司</a:t>
            </a:r>
            <a:r>
              <a:rPr lang="zh-CN" altLang="en-US" dirty="0" smtClean="0"/>
              <a:t>的一</a:t>
            </a:r>
            <a:r>
              <a:rPr lang="zh-CN" altLang="en-US" dirty="0"/>
              <a:t>款可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变增益放大器。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可调增益范围：</a:t>
            </a:r>
          </a:p>
          <a:p>
            <a:pPr eaLnBrk="1" hangingPunct="1">
              <a:buFontTx/>
              <a:buNone/>
            </a:pPr>
            <a:r>
              <a:rPr lang="en-US" dirty="0"/>
              <a:t>-26dB~34dB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大信号带宽：</a:t>
            </a:r>
          </a:p>
          <a:p>
            <a:pPr eaLnBrk="1" hangingPunct="1">
              <a:buFontTx/>
              <a:buNone/>
            </a:pPr>
            <a:r>
              <a:rPr lang="en-US" dirty="0"/>
              <a:t>80MHz@2Vpp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电压噪声：</a:t>
            </a:r>
            <a:r>
              <a:rPr lang="en-US" dirty="0"/>
              <a:t>3nV/√Hz	</a:t>
            </a:r>
            <a:r>
              <a:rPr lang="zh-CN" altLang="en-US" dirty="0"/>
              <a:t>电流噪声：</a:t>
            </a:r>
            <a:r>
              <a:rPr lang="en-US" dirty="0"/>
              <a:t>3pA/√Hz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宽电压供电：</a:t>
            </a:r>
            <a:r>
              <a:rPr lang="en-US" dirty="0"/>
              <a:t>±12V</a:t>
            </a:r>
          </a:p>
          <a:p>
            <a:pPr eaLnBrk="1" hangingPunct="1">
              <a:buFontTx/>
              <a:buNone/>
            </a:pPr>
            <a:r>
              <a:rPr lang="zh-CN" altLang="en-US" dirty="0"/>
              <a:t>因此只需要一片</a:t>
            </a:r>
            <a:r>
              <a:rPr lang="en-US" dirty="0"/>
              <a:t>AD8336</a:t>
            </a:r>
            <a:r>
              <a:rPr lang="zh-CN" altLang="en-US" dirty="0"/>
              <a:t>即可满足发挥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52</a:t>
            </a:r>
            <a:r>
              <a:rPr lang="en-US" dirty="0" smtClean="0"/>
              <a:t>dB</a:t>
            </a:r>
            <a:endParaRPr 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的可调增益</a:t>
            </a:r>
            <a:r>
              <a:rPr lang="zh-CN" altLang="en-US" dirty="0" smtClean="0"/>
              <a:t>。但仍然要考虑大电流驱动问题。</a:t>
            </a:r>
            <a:endParaRPr lang="zh-CN" altLang="en-US" dirty="0"/>
          </a:p>
        </p:txBody>
      </p:sp>
      <p:pic>
        <p:nvPicPr>
          <p:cNvPr id="10243" name="Picture 4" descr="AD83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52400"/>
            <a:ext cx="5257800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Pages>0</Pages>
  <Words>302</Words>
  <Characters>0</Characters>
  <Application>Microsoft Office PowerPoint</Application>
  <DocSecurity>0</DocSecurity>
  <PresentationFormat>全屏显示(4:3)</PresentationFormat>
  <Lines>0</Lines>
  <Paragraphs>35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2019年华南师范大学课程设计</vt:lpstr>
      <vt:lpstr>题 目 基 本 要 求</vt:lpstr>
      <vt:lpstr>题 目 发 挥 部 分</vt:lpstr>
      <vt:lpstr>基 本 要 求 分 析</vt:lpstr>
      <vt:lpstr>发 挥 部 分 分 析</vt:lpstr>
      <vt:lpstr>功 率 要 求</vt:lpstr>
      <vt:lpstr>幻灯片 7</vt:lpstr>
      <vt:lpstr> </vt:lpstr>
      <vt:lpstr>幻灯片 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TangXiaoqing</dc:creator>
  <cp:lastModifiedBy>santo</cp:lastModifiedBy>
  <cp:revision>25</cp:revision>
  <cp:lastPrinted>1601-01-01T00:00:00Z</cp:lastPrinted>
  <dcterms:created xsi:type="dcterms:W3CDTF">2010-07-05T02:15:20Z</dcterms:created>
  <dcterms:modified xsi:type="dcterms:W3CDTF">2019-11-17T10:03:14Z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2052-6.6.0.2877</vt:lpwstr>
  </property>
</Properties>
</file>