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Proxima Nova"/>
      <p:regular r:id="rId37"/>
      <p:bold r:id="rId38"/>
      <p:italic r:id="rId39"/>
      <p:boldItalic r:id="rId40"/>
    </p:embeddedFont>
    <p:embeddedFont>
      <p:font typeface="Open Sans ExtraBold"/>
      <p:bold r:id="rId41"/>
      <p:boldItalic r:id="rId42"/>
    </p:embeddedFont>
    <p:embeddedFont>
      <p:font typeface="Alfa Slab One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3A28D9-949E-4AA7-8510-AB1BFF70FFF0}">
  <a:tblStyle styleId="{9F3A28D9-949E-4AA7-8510-AB1BFF70FF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Italic.fntdata"/><Relationship Id="rId20" Type="http://schemas.openxmlformats.org/officeDocument/2006/relationships/slide" Target="slides/slide14.xml"/><Relationship Id="rId42" Type="http://schemas.openxmlformats.org/officeDocument/2006/relationships/font" Target="fonts/OpenSansExtraBold-boldItalic.fntdata"/><Relationship Id="rId41" Type="http://schemas.openxmlformats.org/officeDocument/2006/relationships/font" Target="fonts/OpenSansExtraBold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AlfaSlabOne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roximaNova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roximaNova-italic.fntdata"/><Relationship Id="rId16" Type="http://schemas.openxmlformats.org/officeDocument/2006/relationships/slide" Target="slides/slide10.xml"/><Relationship Id="rId38" Type="http://schemas.openxmlformats.org/officeDocument/2006/relationships/font" Target="fonts/ProximaNova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df5f79b56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df5f79b56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df5f79b56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df5f79b56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df5f79b56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df5f79b56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df5f79b56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df5f79b56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df5f79b56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5df5f79b56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df5f79b56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5df5f79b56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df5f79b56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5df5f79b56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df5f79b56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5df5f79b56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df5f79b56_1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5df5f79b56_1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df5f79b56_1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df5f79b56_1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df5f79b56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5df5f79b56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df5f79b56_1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df5f79b56_1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e1a17a5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e1a17a5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5e1a17a52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5e1a17a52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e1a17a52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5e1a17a52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e1a17a52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5e1a17a52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5e1a17a52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5e1a17a52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e1a17a52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5e1a17a52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5e1a17a52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5e1a17a52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5e1a17a52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5e1a17a52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5e1a17a52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5e1a17a52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df5f79b5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df5f79b5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5df5f79b56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5df5f79b56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df5f79b56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df5f79b56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df5f79b56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df5f79b56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df5f79b56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df5f79b56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df5f79b56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df5f79b56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df5f79b56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df5f79b56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df5f79b56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df5f79b56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jpg"/><Relationship Id="rId4" Type="http://schemas.openxmlformats.org/officeDocument/2006/relationships/image" Target="../media/image1.gif"/><Relationship Id="rId5" Type="http://schemas.openxmlformats.org/officeDocument/2006/relationships/image" Target="../media/image11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jpg"/><Relationship Id="rId4" Type="http://schemas.openxmlformats.org/officeDocument/2006/relationships/image" Target="../media/image1.gif"/><Relationship Id="rId5" Type="http://schemas.openxmlformats.org/officeDocument/2006/relationships/image" Target="../media/image11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gif"/><Relationship Id="rId4" Type="http://schemas.openxmlformats.org/officeDocument/2006/relationships/image" Target="../media/image15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Relationship Id="rId4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jpg"/><Relationship Id="rId4" Type="http://schemas.openxmlformats.org/officeDocument/2006/relationships/image" Target="../media/image2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jpg"/><Relationship Id="rId4" Type="http://schemas.openxmlformats.org/officeDocument/2006/relationships/image" Target="../media/image32.gif"/><Relationship Id="rId5" Type="http://schemas.openxmlformats.org/officeDocument/2006/relationships/image" Target="../media/image36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jpg"/><Relationship Id="rId4" Type="http://schemas.openxmlformats.org/officeDocument/2006/relationships/image" Target="../media/image21.gif"/><Relationship Id="rId5" Type="http://schemas.openxmlformats.org/officeDocument/2006/relationships/image" Target="../media/image36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2F1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350" y="25"/>
            <a:ext cx="63326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-763000" y="2718089"/>
            <a:ext cx="7136700" cy="1022400"/>
          </a:xfrm>
          <a:prstGeom prst="rect">
            <a:avLst/>
          </a:prstGeom>
          <a:effectLst>
            <a:outerShdw rotWithShape="0" algn="bl" dir="9060000" dist="952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Q-learning </a:t>
            </a:r>
            <a:endParaRPr b="0" i="1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vs </a:t>
            </a:r>
            <a:endParaRPr b="0" i="1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Snake</a:t>
            </a:r>
            <a:endParaRPr b="0" i="1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36725" y="4159300"/>
            <a:ext cx="3832200" cy="865800"/>
          </a:xfrm>
          <a:prstGeom prst="rect">
            <a:avLst/>
          </a:prstGeom>
          <a:noFill/>
          <a:ln>
            <a:noFill/>
          </a:ln>
          <a:effectLst>
            <a:outerShdw rotWithShape="0" algn="bl" dir="7740000" dist="3810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"/>
              <a:buChar char="●"/>
            </a:pP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Pérez Carlos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"/>
              <a:buChar char="●"/>
            </a:pP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Pérez Eduardo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2F1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152400">
            <a:solidFill>
              <a:srgbClr val="350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 txBox="1"/>
          <p:nvPr>
            <p:ph type="title"/>
          </p:nvPr>
        </p:nvSpPr>
        <p:spPr>
          <a:xfrm>
            <a:off x="400475" y="371075"/>
            <a:ext cx="8520600" cy="572700"/>
          </a:xfrm>
          <a:prstGeom prst="rect">
            <a:avLst/>
          </a:prstGeom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Diseño Experimental: Tamaño del Problema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8" name="Google Shape;158;p22"/>
          <p:cNvCxnSpPr/>
          <p:nvPr/>
        </p:nvCxnSpPr>
        <p:spPr>
          <a:xfrm flipH="1" rot="10800000">
            <a:off x="473575" y="943775"/>
            <a:ext cx="3565800" cy="14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763" y="2648650"/>
            <a:ext cx="153352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0950" y="2191450"/>
            <a:ext cx="203947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5650" y="1927975"/>
            <a:ext cx="2332875" cy="23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1333413" y="2068650"/>
            <a:ext cx="1006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20x20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6733213" y="1466450"/>
            <a:ext cx="1006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0x50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3837563" y="1688350"/>
            <a:ext cx="1006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0x30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1069738" y="2648650"/>
            <a:ext cx="1533600" cy="1676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6045650" y="1927975"/>
            <a:ext cx="2332800" cy="2397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3381000" y="2191450"/>
            <a:ext cx="2039400" cy="21336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2F1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152400">
            <a:solidFill>
              <a:srgbClr val="350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 txBox="1"/>
          <p:nvPr>
            <p:ph type="title"/>
          </p:nvPr>
        </p:nvSpPr>
        <p:spPr>
          <a:xfrm>
            <a:off x="400475" y="371075"/>
            <a:ext cx="8520600" cy="572700"/>
          </a:xfrm>
          <a:prstGeom prst="rect">
            <a:avLst/>
          </a:prstGeom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Diseño Experimental: Obstáculos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74" name="Google Shape;174;p23"/>
          <p:cNvCxnSpPr/>
          <p:nvPr/>
        </p:nvCxnSpPr>
        <p:spPr>
          <a:xfrm flipH="1" rot="10800000">
            <a:off x="473575" y="943775"/>
            <a:ext cx="3565800" cy="14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00" y="1643968"/>
            <a:ext cx="2562150" cy="2697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0513" y="1643938"/>
            <a:ext cx="2562150" cy="269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8926" y="1644293"/>
            <a:ext cx="2562150" cy="26970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302425" y="1244425"/>
            <a:ext cx="25215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1% de Probabilidad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6379250" y="1244425"/>
            <a:ext cx="25215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% de Probabilidad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3311250" y="1244425"/>
            <a:ext cx="25215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% de Probabilidad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322775" y="1644600"/>
            <a:ext cx="2521500" cy="2697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6358925" y="1644600"/>
            <a:ext cx="2521500" cy="2697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3340838" y="1644600"/>
            <a:ext cx="2521500" cy="2697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2F1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152400">
            <a:solidFill>
              <a:srgbClr val="350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 txBox="1"/>
          <p:nvPr>
            <p:ph type="title"/>
          </p:nvPr>
        </p:nvSpPr>
        <p:spPr>
          <a:xfrm>
            <a:off x="400475" y="371075"/>
            <a:ext cx="8520600" cy="572700"/>
          </a:xfrm>
          <a:prstGeom prst="rect">
            <a:avLst/>
          </a:prstGeom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Diseño Experimental: Parámetros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90" name="Google Shape;190;p24"/>
          <p:cNvCxnSpPr/>
          <p:nvPr/>
        </p:nvCxnSpPr>
        <p:spPr>
          <a:xfrm flipH="1" rot="10800000">
            <a:off x="473575" y="943775"/>
            <a:ext cx="3565800" cy="14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91" name="Google Shape;191;p24"/>
          <p:cNvGraphicFramePr/>
          <p:nvPr/>
        </p:nvGraphicFramePr>
        <p:xfrm>
          <a:off x="473575" y="107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{9F3A28D9-949E-4AA7-8510-AB1BFF70FFF0}</a:tableStyleId>
              </a:tblPr>
              <a:tblGrid>
                <a:gridCol w="5404875"/>
                <a:gridCol w="1368350"/>
                <a:gridCol w="136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Tamaños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Obstáculos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Tasa de descuento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0.95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0.95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Tasa de aprendizaje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0.001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0.01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Probabilidad de exploración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1.0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1.0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Tasa de disminución de la probabilidad de exploración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0.995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0.99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Recompensa si la cabeza de la serpiente se aleja de la fruta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-2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-1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Recompensa si la cabeza de la serpiente se acerca a la fruta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Recompensa si la serpiente se come una fruta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10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10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Recompensa si la serpiente muere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-1000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-100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Número de episodio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1000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1000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2F12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152400">
            <a:solidFill>
              <a:srgbClr val="350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 txBox="1"/>
          <p:nvPr>
            <p:ph type="title"/>
          </p:nvPr>
        </p:nvSpPr>
        <p:spPr>
          <a:xfrm>
            <a:off x="89750" y="75175"/>
            <a:ext cx="8520600" cy="572700"/>
          </a:xfrm>
          <a:prstGeom prst="rect">
            <a:avLst/>
          </a:prstGeom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Resultados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98" name="Google Shape;198;p25"/>
          <p:cNvCxnSpPr/>
          <p:nvPr/>
        </p:nvCxnSpPr>
        <p:spPr>
          <a:xfrm flipH="1" rot="10800000">
            <a:off x="89750" y="647875"/>
            <a:ext cx="3565800" cy="14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3426" l="7613" r="9087" t="10485"/>
          <a:stretch/>
        </p:blipFill>
        <p:spPr>
          <a:xfrm>
            <a:off x="2974100" y="1274025"/>
            <a:ext cx="5970398" cy="3255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 txBox="1"/>
          <p:nvPr/>
        </p:nvSpPr>
        <p:spPr>
          <a:xfrm>
            <a:off x="4350150" y="736925"/>
            <a:ext cx="40542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Grilla sin obstáculos de 30x30</a:t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325" y="736925"/>
            <a:ext cx="2017001" cy="201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325" y="2842966"/>
            <a:ext cx="2017001" cy="203380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/>
          <p:nvPr/>
        </p:nvSpPr>
        <p:spPr>
          <a:xfrm>
            <a:off x="799075" y="756150"/>
            <a:ext cx="2016900" cy="20169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794375" y="2866625"/>
            <a:ext cx="2016900" cy="20169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2F12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152400">
            <a:solidFill>
              <a:srgbClr val="350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 txBox="1"/>
          <p:nvPr>
            <p:ph type="title"/>
          </p:nvPr>
        </p:nvSpPr>
        <p:spPr>
          <a:xfrm>
            <a:off x="89750" y="75175"/>
            <a:ext cx="8520600" cy="572700"/>
          </a:xfrm>
          <a:prstGeom prst="rect">
            <a:avLst/>
          </a:prstGeom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Resultados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11" name="Google Shape;211;p26"/>
          <p:cNvCxnSpPr/>
          <p:nvPr/>
        </p:nvCxnSpPr>
        <p:spPr>
          <a:xfrm flipH="1" rot="10800000">
            <a:off x="89750" y="647875"/>
            <a:ext cx="3565800" cy="14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2" name="Google Shape;212;p26"/>
          <p:cNvPicPr preferRelativeResize="0"/>
          <p:nvPr/>
        </p:nvPicPr>
        <p:blipFill rotWithShape="1">
          <a:blip r:embed="rId3">
            <a:alphaModFix/>
          </a:blip>
          <a:srcRect b="3426" l="7613" r="9087" t="10485"/>
          <a:stretch/>
        </p:blipFill>
        <p:spPr>
          <a:xfrm>
            <a:off x="2974100" y="1274025"/>
            <a:ext cx="5970398" cy="3255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4350150" y="736925"/>
            <a:ext cx="40542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Grilla sin obstáculos de 30x30</a:t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325" y="736925"/>
            <a:ext cx="2017001" cy="201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325" y="2842966"/>
            <a:ext cx="2017001" cy="203380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/>
          <p:nvPr/>
        </p:nvSpPr>
        <p:spPr>
          <a:xfrm>
            <a:off x="799075" y="756150"/>
            <a:ext cx="2016900" cy="20169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794375" y="2866625"/>
            <a:ext cx="2016900" cy="20169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6324500" y="3748600"/>
            <a:ext cx="2403000" cy="572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 txBox="1"/>
          <p:nvPr/>
        </p:nvSpPr>
        <p:spPr>
          <a:xfrm>
            <a:off x="6584650" y="4180550"/>
            <a:ext cx="24639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???</a:t>
            </a:r>
            <a:endParaRPr b="1" sz="20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2F1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152400">
            <a:solidFill>
              <a:srgbClr val="350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 txBox="1"/>
          <p:nvPr>
            <p:ph type="title"/>
          </p:nvPr>
        </p:nvSpPr>
        <p:spPr>
          <a:xfrm>
            <a:off x="400475" y="371075"/>
            <a:ext cx="8520600" cy="572700"/>
          </a:xfrm>
          <a:prstGeom prst="rect">
            <a:avLst/>
          </a:prstGeom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Resultados: Agente atascado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26" name="Google Shape;226;p27"/>
          <p:cNvCxnSpPr/>
          <p:nvPr/>
        </p:nvCxnSpPr>
        <p:spPr>
          <a:xfrm flipH="1" rot="10800000">
            <a:off x="473575" y="918875"/>
            <a:ext cx="5267400" cy="39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139" y="1333225"/>
            <a:ext cx="3324525" cy="33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5677" y="1333223"/>
            <a:ext cx="3324525" cy="334125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/>
          <p:nvPr/>
        </p:nvSpPr>
        <p:spPr>
          <a:xfrm>
            <a:off x="961825" y="1318400"/>
            <a:ext cx="3324600" cy="3341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5025638" y="1333150"/>
            <a:ext cx="3324600" cy="3341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2F12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152400">
            <a:solidFill>
              <a:srgbClr val="350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 txBox="1"/>
          <p:nvPr>
            <p:ph type="title"/>
          </p:nvPr>
        </p:nvSpPr>
        <p:spPr>
          <a:xfrm>
            <a:off x="143900" y="187200"/>
            <a:ext cx="8520600" cy="572700"/>
          </a:xfrm>
          <a:prstGeom prst="rect">
            <a:avLst/>
          </a:prstGeom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Resultados: Tamaños del problema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37" name="Google Shape;237;p28"/>
          <p:cNvCxnSpPr/>
          <p:nvPr/>
        </p:nvCxnSpPr>
        <p:spPr>
          <a:xfrm flipH="1" rot="10800000">
            <a:off x="143900" y="759900"/>
            <a:ext cx="6480600" cy="9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8" name="Google Shape;238;p28"/>
          <p:cNvPicPr preferRelativeResize="0"/>
          <p:nvPr/>
        </p:nvPicPr>
        <p:blipFill rotWithShape="1">
          <a:blip r:embed="rId3">
            <a:alphaModFix/>
          </a:blip>
          <a:srcRect b="5819" l="8251" r="9485" t="10923"/>
          <a:stretch/>
        </p:blipFill>
        <p:spPr>
          <a:xfrm>
            <a:off x="143900" y="1643450"/>
            <a:ext cx="4343449" cy="231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 rotWithShape="1">
          <a:blip r:embed="rId4">
            <a:alphaModFix/>
          </a:blip>
          <a:srcRect b="5898" l="8584" r="8873" t="9954"/>
          <a:stretch/>
        </p:blipFill>
        <p:spPr>
          <a:xfrm>
            <a:off x="4571999" y="1605875"/>
            <a:ext cx="4451675" cy="239442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8"/>
          <p:cNvSpPr txBox="1"/>
          <p:nvPr/>
        </p:nvSpPr>
        <p:spPr>
          <a:xfrm>
            <a:off x="1077275" y="1146050"/>
            <a:ext cx="2646000" cy="416400"/>
          </a:xfrm>
          <a:prstGeom prst="rect">
            <a:avLst/>
          </a:prstGeom>
          <a:noFill/>
          <a:ln>
            <a:noFill/>
          </a:ln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Puntuación </a:t>
            </a: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máxima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5516689" y="1146050"/>
            <a:ext cx="2924400" cy="416400"/>
          </a:xfrm>
          <a:prstGeom prst="rect">
            <a:avLst/>
          </a:prstGeom>
          <a:noFill/>
          <a:ln>
            <a:noFill/>
          </a:ln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Puntuación promedio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2F1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152400">
            <a:solidFill>
              <a:srgbClr val="350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"/>
          <p:cNvSpPr txBox="1"/>
          <p:nvPr>
            <p:ph type="title"/>
          </p:nvPr>
        </p:nvSpPr>
        <p:spPr>
          <a:xfrm>
            <a:off x="89750" y="75175"/>
            <a:ext cx="8520600" cy="572700"/>
          </a:xfrm>
          <a:prstGeom prst="rect">
            <a:avLst/>
          </a:prstGeom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Resultados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48" name="Google Shape;248;p29"/>
          <p:cNvCxnSpPr/>
          <p:nvPr/>
        </p:nvCxnSpPr>
        <p:spPr>
          <a:xfrm flipH="1" rot="10800000">
            <a:off x="89750" y="647875"/>
            <a:ext cx="3565800" cy="14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29"/>
          <p:cNvSpPr txBox="1"/>
          <p:nvPr/>
        </p:nvSpPr>
        <p:spPr>
          <a:xfrm>
            <a:off x="4164300" y="305775"/>
            <a:ext cx="46305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Grilla con obstáculos, 1% de probabilidad de </a:t>
            </a:r>
            <a:r>
              <a:rPr b="1" lang="es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aparición</a:t>
            </a:r>
            <a:r>
              <a:rPr b="1" lang="es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b="1" lang="es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obstáculo</a:t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0" name="Google Shape;2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525" y="1267575"/>
            <a:ext cx="6461877" cy="340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2F12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152400">
            <a:solidFill>
              <a:srgbClr val="350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 txBox="1"/>
          <p:nvPr>
            <p:ph type="title"/>
          </p:nvPr>
        </p:nvSpPr>
        <p:spPr>
          <a:xfrm>
            <a:off x="89750" y="75175"/>
            <a:ext cx="8520600" cy="572700"/>
          </a:xfrm>
          <a:prstGeom prst="rect">
            <a:avLst/>
          </a:prstGeom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Resultados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7" name="Google Shape;257;p30"/>
          <p:cNvCxnSpPr/>
          <p:nvPr/>
        </p:nvCxnSpPr>
        <p:spPr>
          <a:xfrm flipH="1" rot="10800000">
            <a:off x="89750" y="647875"/>
            <a:ext cx="3565800" cy="14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30"/>
          <p:cNvSpPr txBox="1"/>
          <p:nvPr/>
        </p:nvSpPr>
        <p:spPr>
          <a:xfrm>
            <a:off x="4164300" y="305775"/>
            <a:ext cx="46305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Grilla con obstáculos, 4% de probabilidad de aparición de obstáculo</a:t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9" name="Google Shape;2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125" y="1267575"/>
            <a:ext cx="6654050" cy="351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2F12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152400">
            <a:solidFill>
              <a:srgbClr val="350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1"/>
          <p:cNvSpPr txBox="1"/>
          <p:nvPr>
            <p:ph type="title"/>
          </p:nvPr>
        </p:nvSpPr>
        <p:spPr>
          <a:xfrm>
            <a:off x="143900" y="187200"/>
            <a:ext cx="8520600" cy="572700"/>
          </a:xfrm>
          <a:prstGeom prst="rect">
            <a:avLst/>
          </a:prstGeom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Resultados: </a:t>
            </a:r>
            <a:r>
              <a:rPr lang="es">
                <a:solidFill>
                  <a:schemeClr val="lt1"/>
                </a:solidFill>
              </a:rPr>
              <a:t>Obstáculos</a:t>
            </a:r>
            <a:r>
              <a:rPr lang="es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66" name="Google Shape;266;p31"/>
          <p:cNvCxnSpPr/>
          <p:nvPr/>
        </p:nvCxnSpPr>
        <p:spPr>
          <a:xfrm flipH="1" rot="10800000">
            <a:off x="143900" y="759900"/>
            <a:ext cx="6480600" cy="9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31"/>
          <p:cNvSpPr txBox="1"/>
          <p:nvPr/>
        </p:nvSpPr>
        <p:spPr>
          <a:xfrm>
            <a:off x="1077275" y="1146050"/>
            <a:ext cx="2646000" cy="416400"/>
          </a:xfrm>
          <a:prstGeom prst="rect">
            <a:avLst/>
          </a:prstGeom>
          <a:noFill/>
          <a:ln>
            <a:noFill/>
          </a:ln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Puntuación máxima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31"/>
          <p:cNvSpPr txBox="1"/>
          <p:nvPr/>
        </p:nvSpPr>
        <p:spPr>
          <a:xfrm>
            <a:off x="5516689" y="1146050"/>
            <a:ext cx="2924400" cy="416400"/>
          </a:xfrm>
          <a:prstGeom prst="rect">
            <a:avLst/>
          </a:prstGeom>
          <a:noFill/>
          <a:ln>
            <a:noFill/>
          </a:ln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Puntuación promedio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9" name="Google Shape;269;p31"/>
          <p:cNvPicPr preferRelativeResize="0"/>
          <p:nvPr/>
        </p:nvPicPr>
        <p:blipFill rotWithShape="1">
          <a:blip r:embed="rId3">
            <a:alphaModFix/>
          </a:blip>
          <a:srcRect b="4741" l="7878" r="7683" t="8581"/>
          <a:stretch/>
        </p:blipFill>
        <p:spPr>
          <a:xfrm>
            <a:off x="186225" y="1995690"/>
            <a:ext cx="4428102" cy="2398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1"/>
          <p:cNvPicPr preferRelativeResize="0"/>
          <p:nvPr/>
        </p:nvPicPr>
        <p:blipFill rotWithShape="1">
          <a:blip r:embed="rId4">
            <a:alphaModFix/>
          </a:blip>
          <a:srcRect b="4124" l="8468" r="8502" t="8301"/>
          <a:stretch/>
        </p:blipFill>
        <p:spPr>
          <a:xfrm>
            <a:off x="4659404" y="1995700"/>
            <a:ext cx="4309349" cy="23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2F1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152400">
            <a:solidFill>
              <a:srgbClr val="350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400475" y="385775"/>
            <a:ext cx="8520600" cy="572700"/>
          </a:xfrm>
          <a:prstGeom prst="rect">
            <a:avLst/>
          </a:prstGeom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Snake: descripción del problema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225" y="1592550"/>
            <a:ext cx="3018625" cy="303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/>
          <p:nvPr/>
        </p:nvCxnSpPr>
        <p:spPr>
          <a:xfrm rot="10800000">
            <a:off x="1900925" y="2237950"/>
            <a:ext cx="0" cy="838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1900950" y="2223825"/>
            <a:ext cx="600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 txBox="1"/>
          <p:nvPr/>
        </p:nvSpPr>
        <p:spPr>
          <a:xfrm>
            <a:off x="5119550" y="1643925"/>
            <a:ext cx="30186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del j</a:t>
            </a:r>
            <a:r>
              <a:rPr b="1" lang="es" sz="2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uego</a:t>
            </a:r>
            <a:r>
              <a:rPr b="1" lang="es" sz="2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 sz="2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roxima Nova"/>
              <a:buChar char="●"/>
            </a:pPr>
            <a:r>
              <a:rPr b="1" lang="es" sz="2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Plano de 2 Dimensiones.</a:t>
            </a:r>
            <a:endParaRPr b="1" sz="2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roxima Nova"/>
              <a:buChar char="●"/>
            </a:pPr>
            <a:r>
              <a:rPr b="1" lang="es" sz="2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Objetivo: comer frutas.</a:t>
            </a:r>
            <a:endParaRPr b="1" sz="2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roxima Nova"/>
              <a:buChar char="●"/>
            </a:pPr>
            <a:r>
              <a:rPr b="1" lang="es" sz="2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Evitar los </a:t>
            </a:r>
            <a:r>
              <a:rPr b="1" lang="es" sz="2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límites</a:t>
            </a:r>
            <a:r>
              <a:rPr b="1" lang="es" sz="2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y el propio cuerpo</a:t>
            </a:r>
            <a:endParaRPr b="1" sz="2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9" name="Google Shape;69;p14"/>
          <p:cNvCxnSpPr/>
          <p:nvPr/>
        </p:nvCxnSpPr>
        <p:spPr>
          <a:xfrm flipH="1" rot="10800000">
            <a:off x="473575" y="943775"/>
            <a:ext cx="3565800" cy="14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4"/>
          <p:cNvSpPr/>
          <p:nvPr/>
        </p:nvSpPr>
        <p:spPr>
          <a:xfrm>
            <a:off x="725100" y="1584750"/>
            <a:ext cx="3048000" cy="30036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2F12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152400">
            <a:solidFill>
              <a:srgbClr val="350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 txBox="1"/>
          <p:nvPr>
            <p:ph type="title"/>
          </p:nvPr>
        </p:nvSpPr>
        <p:spPr>
          <a:xfrm>
            <a:off x="143900" y="187200"/>
            <a:ext cx="8718900" cy="572700"/>
          </a:xfrm>
          <a:prstGeom prst="rect">
            <a:avLst/>
          </a:prstGeom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Resultados: Movimientos 30x30 sin </a:t>
            </a:r>
            <a:r>
              <a:rPr lang="es">
                <a:solidFill>
                  <a:schemeClr val="lt1"/>
                </a:solidFill>
              </a:rPr>
              <a:t>obstáculos</a:t>
            </a:r>
            <a:r>
              <a:rPr lang="es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77" name="Google Shape;277;p32"/>
          <p:cNvCxnSpPr/>
          <p:nvPr/>
        </p:nvCxnSpPr>
        <p:spPr>
          <a:xfrm flipH="1" rot="10800000">
            <a:off x="143900" y="759900"/>
            <a:ext cx="6480600" cy="9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32"/>
          <p:cNvSpPr txBox="1"/>
          <p:nvPr/>
        </p:nvSpPr>
        <p:spPr>
          <a:xfrm>
            <a:off x="1215300" y="972550"/>
            <a:ext cx="6713400" cy="416400"/>
          </a:xfrm>
          <a:prstGeom prst="rect">
            <a:avLst/>
          </a:prstGeom>
          <a:noFill/>
          <a:ln>
            <a:noFill/>
          </a:ln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Puntuación</a:t>
            </a: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por episodio/Movimientos por episodio</a:t>
            </a: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9" name="Google Shape;2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300" y="1388960"/>
            <a:ext cx="6713399" cy="3542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2F12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152400">
            <a:solidFill>
              <a:srgbClr val="350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3"/>
          <p:cNvSpPr txBox="1"/>
          <p:nvPr>
            <p:ph type="title"/>
          </p:nvPr>
        </p:nvSpPr>
        <p:spPr>
          <a:xfrm>
            <a:off x="606300" y="1992300"/>
            <a:ext cx="7931400" cy="1158900"/>
          </a:xfrm>
          <a:prstGeom prst="rect">
            <a:avLst/>
          </a:prstGeom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100">
                <a:solidFill>
                  <a:schemeClr val="lt1"/>
                </a:solidFill>
              </a:rPr>
              <a:t>Parte 2: Deep Q-learning</a:t>
            </a:r>
            <a:endParaRPr sz="5100">
              <a:solidFill>
                <a:schemeClr val="lt1"/>
              </a:solidFill>
            </a:endParaRPr>
          </a:p>
        </p:txBody>
      </p:sp>
      <p:cxnSp>
        <p:nvCxnSpPr>
          <p:cNvPr id="286" name="Google Shape;286;p33"/>
          <p:cNvCxnSpPr/>
          <p:nvPr/>
        </p:nvCxnSpPr>
        <p:spPr>
          <a:xfrm>
            <a:off x="1012125" y="2858775"/>
            <a:ext cx="6978000" cy="21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2F1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152400">
            <a:solidFill>
              <a:srgbClr val="350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4"/>
          <p:cNvSpPr txBox="1"/>
          <p:nvPr>
            <p:ph type="title"/>
          </p:nvPr>
        </p:nvSpPr>
        <p:spPr>
          <a:xfrm>
            <a:off x="143900" y="187200"/>
            <a:ext cx="8520600" cy="572700"/>
          </a:xfrm>
          <a:prstGeom prst="rect">
            <a:avLst/>
          </a:prstGeom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Definición de los estados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93" name="Google Shape;293;p34"/>
          <p:cNvCxnSpPr/>
          <p:nvPr/>
        </p:nvCxnSpPr>
        <p:spPr>
          <a:xfrm flipH="1" rot="10800000">
            <a:off x="143900" y="759900"/>
            <a:ext cx="6480600" cy="9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34"/>
          <p:cNvSpPr txBox="1"/>
          <p:nvPr/>
        </p:nvSpPr>
        <p:spPr>
          <a:xfrm>
            <a:off x="143900" y="1288825"/>
            <a:ext cx="51048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"/>
              <a:buChar char="●"/>
            </a:pP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Variables </a:t>
            </a: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numéricas, sin caracteres como valores disponibles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"/>
              <a:buChar char="●"/>
            </a:pP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No presentan información de la adyacencia de la fruta.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"/>
              <a:buChar char="●"/>
            </a:pP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Las variables con </a:t>
            </a: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múltiples</a:t>
            </a: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valores se separan en variables binarias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5" name="Google Shape;2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725" y="1868575"/>
            <a:ext cx="2749400" cy="27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/>
          <p:nvPr/>
        </p:nvSpPr>
        <p:spPr>
          <a:xfrm>
            <a:off x="5174175" y="1288825"/>
            <a:ext cx="4184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Estado: [0,1,1,0,1,0,0,1,0,0,1,0]</a:t>
            </a:r>
            <a:endParaRPr b="1" sz="2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7" name="Google Shape;297;p34"/>
          <p:cNvSpPr/>
          <p:nvPr/>
        </p:nvSpPr>
        <p:spPr>
          <a:xfrm>
            <a:off x="5667000" y="1836275"/>
            <a:ext cx="2766900" cy="2811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2F12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152400">
            <a:solidFill>
              <a:srgbClr val="350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5"/>
          <p:cNvSpPr txBox="1"/>
          <p:nvPr>
            <p:ph type="title"/>
          </p:nvPr>
        </p:nvSpPr>
        <p:spPr>
          <a:xfrm>
            <a:off x="143900" y="187200"/>
            <a:ext cx="8520600" cy="572700"/>
          </a:xfrm>
          <a:prstGeom prst="rect">
            <a:avLst/>
          </a:prstGeom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Título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04" name="Google Shape;304;p35"/>
          <p:cNvCxnSpPr/>
          <p:nvPr/>
        </p:nvCxnSpPr>
        <p:spPr>
          <a:xfrm flipH="1" rot="10800000">
            <a:off x="143900" y="759900"/>
            <a:ext cx="6480600" cy="9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35"/>
          <p:cNvSpPr txBox="1"/>
          <p:nvPr/>
        </p:nvSpPr>
        <p:spPr>
          <a:xfrm>
            <a:off x="143900" y="1022500"/>
            <a:ext cx="8034300" cy="3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b="1" lang="e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La fruta </a:t>
            </a:r>
            <a:r>
              <a:rPr b="1" lang="e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no está a la izquierda de la serpiente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e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b="1" lang="e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La fruta está a la derecha de la serpiente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	La fruta </a:t>
            </a:r>
            <a:r>
              <a:rPr b="1" lang="e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está</a:t>
            </a:r>
            <a:r>
              <a:rPr b="1" lang="e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por arriba de la serpiente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0	La fruta no está por debajo de la serpiente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	Hay peligro adyacente a la izquierda de la serpiente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0	No hay peligro adyacente a la derecha de la serpiente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0	No hay peligro adyacente por arriba de la serpiente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	Hay peligro adyacente por debajo de la serpiente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0	La serpiente no está apuntando a la izquierda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0	</a:t>
            </a:r>
            <a:r>
              <a:rPr b="1" lang="e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La serpiente no está apuntando a la derecha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	</a:t>
            </a:r>
            <a:r>
              <a:rPr b="1" lang="e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La serpiente está apuntando hacia arriba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0	</a:t>
            </a:r>
            <a:r>
              <a:rPr b="1" lang="e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La serpiente no está apuntando hacia abajo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6" name="Google Shape;3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2925" y="1569950"/>
            <a:ext cx="2425150" cy="24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5"/>
          <p:cNvSpPr txBox="1"/>
          <p:nvPr/>
        </p:nvSpPr>
        <p:spPr>
          <a:xfrm>
            <a:off x="6179525" y="1022500"/>
            <a:ext cx="4184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[0,1,1,0,1,0,0,1,0,0,1,0]</a:t>
            </a:r>
            <a:endParaRPr b="1" sz="2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8" name="Google Shape;308;p35"/>
          <p:cNvSpPr/>
          <p:nvPr/>
        </p:nvSpPr>
        <p:spPr>
          <a:xfrm>
            <a:off x="6422925" y="1569950"/>
            <a:ext cx="2425200" cy="2425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2F12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152400">
            <a:solidFill>
              <a:srgbClr val="350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6"/>
          <p:cNvSpPr txBox="1"/>
          <p:nvPr>
            <p:ph type="title"/>
          </p:nvPr>
        </p:nvSpPr>
        <p:spPr>
          <a:xfrm>
            <a:off x="143900" y="187200"/>
            <a:ext cx="8520600" cy="572700"/>
          </a:xfrm>
          <a:prstGeom prst="rect">
            <a:avLst/>
          </a:prstGeom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Diseño Experimental: Obstáculos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15" name="Google Shape;315;p36"/>
          <p:cNvCxnSpPr/>
          <p:nvPr/>
        </p:nvCxnSpPr>
        <p:spPr>
          <a:xfrm flipH="1" rot="10800000">
            <a:off x="143900" y="759900"/>
            <a:ext cx="6480600" cy="9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6" name="Google Shape;3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00" y="1138350"/>
            <a:ext cx="1572800" cy="16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900" y="3162189"/>
            <a:ext cx="1572800" cy="1656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0624" y="1137993"/>
            <a:ext cx="1572800" cy="1656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5463" y="3162227"/>
            <a:ext cx="1563123" cy="16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6"/>
          <p:cNvSpPr txBox="1"/>
          <p:nvPr/>
        </p:nvSpPr>
        <p:spPr>
          <a:xfrm>
            <a:off x="6068575" y="1795913"/>
            <a:ext cx="25215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% de Probabilidad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1" name="Google Shape;321;p36"/>
          <p:cNvSpPr txBox="1"/>
          <p:nvPr/>
        </p:nvSpPr>
        <p:spPr>
          <a:xfrm>
            <a:off x="6068575" y="3820100"/>
            <a:ext cx="25215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% de Probabilidad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36"/>
          <p:cNvSpPr txBox="1"/>
          <p:nvPr/>
        </p:nvSpPr>
        <p:spPr>
          <a:xfrm>
            <a:off x="2123450" y="3814825"/>
            <a:ext cx="25215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1% de Probabilidad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3" name="Google Shape;323;p36"/>
          <p:cNvSpPr txBox="1"/>
          <p:nvPr/>
        </p:nvSpPr>
        <p:spPr>
          <a:xfrm>
            <a:off x="2123450" y="1790950"/>
            <a:ext cx="25215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Sin </a:t>
            </a: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obstáculos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4" name="Google Shape;324;p36"/>
          <p:cNvSpPr/>
          <p:nvPr/>
        </p:nvSpPr>
        <p:spPr>
          <a:xfrm>
            <a:off x="562325" y="1140850"/>
            <a:ext cx="1563000" cy="16455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6"/>
          <p:cNvSpPr/>
          <p:nvPr/>
        </p:nvSpPr>
        <p:spPr>
          <a:xfrm>
            <a:off x="562325" y="3157400"/>
            <a:ext cx="1563000" cy="16455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6"/>
          <p:cNvSpPr/>
          <p:nvPr/>
        </p:nvSpPr>
        <p:spPr>
          <a:xfrm>
            <a:off x="4505525" y="3162225"/>
            <a:ext cx="1563000" cy="16455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6"/>
          <p:cNvSpPr/>
          <p:nvPr/>
        </p:nvSpPr>
        <p:spPr>
          <a:xfrm>
            <a:off x="4505525" y="1143263"/>
            <a:ext cx="1563000" cy="16455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2F12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152400">
            <a:solidFill>
              <a:srgbClr val="350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Diseño Experimental: Parámetros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34" name="Google Shape;334;p37"/>
          <p:cNvCxnSpPr/>
          <p:nvPr/>
        </p:nvCxnSpPr>
        <p:spPr>
          <a:xfrm flipH="1" rot="10800000">
            <a:off x="129100" y="572700"/>
            <a:ext cx="6480600" cy="9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35" name="Google Shape;335;p37"/>
          <p:cNvGraphicFramePr/>
          <p:nvPr/>
        </p:nvGraphicFramePr>
        <p:xfrm>
          <a:off x="1328300" y="66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{9F3A28D9-949E-4AA7-8510-AB1BFF70FFF0}</a:tableStyleId>
              </a:tblPr>
              <a:tblGrid>
                <a:gridCol w="5404875"/>
                <a:gridCol w="136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" u="sng">
                          <a:solidFill>
                            <a:schemeClr val="lt1"/>
                          </a:solidFill>
                        </a:rPr>
                        <a:t>Parámetros</a:t>
                      </a:r>
                      <a:endParaRPr b="1" i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" u="sng">
                          <a:solidFill>
                            <a:schemeClr val="lt1"/>
                          </a:solidFill>
                        </a:rPr>
                        <a:t>Valores</a:t>
                      </a:r>
                      <a:endParaRPr b="1" i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Tasa de descuento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0.95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Tasa de aprendizaje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0.001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Probabilidad de exploración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1.0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Tasa de disminución de la probabilidad de exploración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0.995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Recompensa si la cabeza de la serpiente se aleja de la fruta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-1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Recompensa si la cabeza de la serpiente se acerca a la fruta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Recompensa si la serpiente se come una fruta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10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Recompensa si la serpiente muere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-100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Tamaño del lote de la memoria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500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Número de episodio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250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2F12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152400">
            <a:solidFill>
              <a:srgbClr val="350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"/>
          <p:cNvSpPr txBox="1"/>
          <p:nvPr>
            <p:ph type="title"/>
          </p:nvPr>
        </p:nvSpPr>
        <p:spPr>
          <a:xfrm>
            <a:off x="143900" y="187200"/>
            <a:ext cx="8520600" cy="572700"/>
          </a:xfrm>
          <a:prstGeom prst="rect">
            <a:avLst/>
          </a:prstGeom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Resultados: Puntaje máximo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42" name="Google Shape;342;p38"/>
          <p:cNvCxnSpPr/>
          <p:nvPr/>
        </p:nvCxnSpPr>
        <p:spPr>
          <a:xfrm flipH="1" rot="10800000">
            <a:off x="143900" y="759900"/>
            <a:ext cx="6480600" cy="9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3" name="Google Shape;343;p38"/>
          <p:cNvPicPr preferRelativeResize="0"/>
          <p:nvPr/>
        </p:nvPicPr>
        <p:blipFill rotWithShape="1">
          <a:blip r:embed="rId3">
            <a:alphaModFix/>
          </a:blip>
          <a:srcRect b="5546" l="8031" r="9173" t="11050"/>
          <a:stretch/>
        </p:blipFill>
        <p:spPr>
          <a:xfrm>
            <a:off x="2527550" y="1146975"/>
            <a:ext cx="6409926" cy="340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450" y="969450"/>
            <a:ext cx="1918826" cy="19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450" y="2981710"/>
            <a:ext cx="1918826" cy="193481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8"/>
          <p:cNvSpPr/>
          <p:nvPr/>
        </p:nvSpPr>
        <p:spPr>
          <a:xfrm>
            <a:off x="321450" y="969450"/>
            <a:ext cx="1918800" cy="19347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321438" y="2981763"/>
            <a:ext cx="1918800" cy="19347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2F12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152400">
            <a:solidFill>
              <a:srgbClr val="350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9"/>
          <p:cNvSpPr txBox="1"/>
          <p:nvPr>
            <p:ph type="title"/>
          </p:nvPr>
        </p:nvSpPr>
        <p:spPr>
          <a:xfrm>
            <a:off x="143900" y="187200"/>
            <a:ext cx="8520600" cy="572700"/>
          </a:xfrm>
          <a:prstGeom prst="rect">
            <a:avLst/>
          </a:prstGeom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Resultados: Promedio de movimientos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54" name="Google Shape;354;p39"/>
          <p:cNvCxnSpPr/>
          <p:nvPr/>
        </p:nvCxnSpPr>
        <p:spPr>
          <a:xfrm flipH="1" rot="10800000">
            <a:off x="143900" y="759900"/>
            <a:ext cx="6480600" cy="9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5" name="Google Shape;355;p39"/>
          <p:cNvPicPr preferRelativeResize="0"/>
          <p:nvPr/>
        </p:nvPicPr>
        <p:blipFill rotWithShape="1">
          <a:blip r:embed="rId3">
            <a:alphaModFix/>
          </a:blip>
          <a:srcRect b="5610" l="7806" r="9493" t="10770"/>
          <a:stretch/>
        </p:blipFill>
        <p:spPr>
          <a:xfrm>
            <a:off x="2574600" y="1284800"/>
            <a:ext cx="6377049" cy="340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53" y="925050"/>
            <a:ext cx="1918825" cy="192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450" y="2981710"/>
            <a:ext cx="1918826" cy="193481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9"/>
          <p:cNvSpPr/>
          <p:nvPr/>
        </p:nvSpPr>
        <p:spPr>
          <a:xfrm>
            <a:off x="321438" y="903438"/>
            <a:ext cx="1918800" cy="19347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9"/>
          <p:cNvSpPr/>
          <p:nvPr/>
        </p:nvSpPr>
        <p:spPr>
          <a:xfrm>
            <a:off x="321450" y="2981763"/>
            <a:ext cx="1918800" cy="19347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2F12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152400">
            <a:solidFill>
              <a:srgbClr val="350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0"/>
          <p:cNvSpPr txBox="1"/>
          <p:nvPr>
            <p:ph type="title"/>
          </p:nvPr>
        </p:nvSpPr>
        <p:spPr>
          <a:xfrm>
            <a:off x="143900" y="187200"/>
            <a:ext cx="8520600" cy="572700"/>
          </a:xfrm>
          <a:prstGeom prst="rect">
            <a:avLst/>
          </a:prstGeom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Posibles Mejoras: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66" name="Google Shape;366;p40"/>
          <p:cNvCxnSpPr/>
          <p:nvPr/>
        </p:nvCxnSpPr>
        <p:spPr>
          <a:xfrm flipH="1" rot="10800000">
            <a:off x="143900" y="759900"/>
            <a:ext cx="6480600" cy="9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40"/>
          <p:cNvSpPr txBox="1"/>
          <p:nvPr/>
        </p:nvSpPr>
        <p:spPr>
          <a:xfrm>
            <a:off x="340400" y="1173450"/>
            <a:ext cx="8324100" cy="3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Proxima Nova"/>
              <a:buChar char="●"/>
            </a:pPr>
            <a:r>
              <a:rPr b="1" lang="es" sz="2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Reconsideración de las </a:t>
            </a:r>
            <a:r>
              <a:rPr b="1" lang="es" sz="2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métricas</a:t>
            </a:r>
            <a:r>
              <a:rPr b="1" lang="es" sz="2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a </a:t>
            </a:r>
            <a:r>
              <a:rPr b="1" lang="es" sz="2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evaluar</a:t>
            </a:r>
            <a:endParaRPr b="1" sz="2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Proxima Nova"/>
              <a:buChar char="●"/>
            </a:pPr>
            <a:r>
              <a:rPr b="1" lang="es" sz="2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Reexaminar los parámetros de la implementación del QL</a:t>
            </a:r>
            <a:endParaRPr b="1" sz="2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Proxima Nova"/>
              <a:buChar char="●"/>
            </a:pPr>
            <a:r>
              <a:rPr b="1" lang="es" sz="2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Escenarios de entrenamiento </a:t>
            </a:r>
            <a:r>
              <a:rPr b="1" lang="es" sz="2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específicos</a:t>
            </a:r>
            <a:endParaRPr b="1" sz="2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8" name="Google Shape;3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3050" y="253100"/>
            <a:ext cx="1598775" cy="15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2F12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152400">
            <a:solidFill>
              <a:srgbClr val="350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1"/>
          <p:cNvSpPr txBox="1"/>
          <p:nvPr>
            <p:ph type="title"/>
          </p:nvPr>
        </p:nvSpPr>
        <p:spPr>
          <a:xfrm>
            <a:off x="143900" y="187200"/>
            <a:ext cx="8520600" cy="572700"/>
          </a:xfrm>
          <a:prstGeom prst="rect">
            <a:avLst/>
          </a:prstGeom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Posibles Experimentaciones Futuras: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75" name="Google Shape;375;p41"/>
          <p:cNvCxnSpPr/>
          <p:nvPr/>
        </p:nvCxnSpPr>
        <p:spPr>
          <a:xfrm flipH="1" rot="10800000">
            <a:off x="143900" y="759900"/>
            <a:ext cx="6480600" cy="9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41"/>
          <p:cNvSpPr txBox="1"/>
          <p:nvPr/>
        </p:nvSpPr>
        <p:spPr>
          <a:xfrm>
            <a:off x="319700" y="1066875"/>
            <a:ext cx="8344800" cy="3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Proxima Nova"/>
              <a:buChar char="●"/>
            </a:pPr>
            <a:r>
              <a:rPr b="1" lang="es" sz="2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Entrenar al DQL por mas episodios</a:t>
            </a:r>
            <a:endParaRPr b="1" sz="2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Proxima Nova"/>
              <a:buChar char="●"/>
            </a:pPr>
            <a:r>
              <a:rPr b="1" lang="es" sz="2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Probar el DQL en distintos tamaños de grilla</a:t>
            </a:r>
            <a:endParaRPr b="1" sz="2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Proxima Nova"/>
              <a:buChar char="●"/>
            </a:pPr>
            <a:r>
              <a:rPr b="1" lang="es" sz="2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Probar el QL en un entorno sin muros</a:t>
            </a:r>
            <a:endParaRPr b="1" sz="2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Proxima Nova"/>
              <a:buChar char="●"/>
            </a:pPr>
            <a:r>
              <a:rPr b="1" lang="es" sz="2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Comparar el QL con otros algoritmos de Aprendizaje Reforzado(ejemplo: SARSA)</a:t>
            </a:r>
            <a:endParaRPr b="1" sz="2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Proxima Nova"/>
              <a:buChar char="●"/>
            </a:pPr>
            <a:r>
              <a:rPr b="1" lang="es" sz="2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Medir tiempos de ejecución</a:t>
            </a:r>
            <a:endParaRPr b="1" sz="2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2F1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152400">
            <a:solidFill>
              <a:srgbClr val="350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375" y="1444565"/>
            <a:ext cx="3018625" cy="30338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5"/>
          <p:cNvCxnSpPr/>
          <p:nvPr/>
        </p:nvCxnSpPr>
        <p:spPr>
          <a:xfrm>
            <a:off x="5979725" y="2551075"/>
            <a:ext cx="0" cy="53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5"/>
          <p:cNvCxnSpPr/>
          <p:nvPr/>
        </p:nvCxnSpPr>
        <p:spPr>
          <a:xfrm>
            <a:off x="5979725" y="3068225"/>
            <a:ext cx="107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7028000" y="3082200"/>
            <a:ext cx="14100" cy="726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 flipH="1">
            <a:off x="6273375" y="3781050"/>
            <a:ext cx="768600" cy="14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 txBox="1"/>
          <p:nvPr>
            <p:ph type="title"/>
          </p:nvPr>
        </p:nvSpPr>
        <p:spPr>
          <a:xfrm>
            <a:off x="400475" y="371075"/>
            <a:ext cx="8520600" cy="572700"/>
          </a:xfrm>
          <a:prstGeom prst="rect">
            <a:avLst/>
          </a:prstGeom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Snake: descripción del problema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198575" y="1939850"/>
            <a:ext cx="30186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3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Premisa simple pero dificultad creciente</a:t>
            </a:r>
            <a:endParaRPr b="1" i="1" sz="3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flipH="1" rot="10800000">
            <a:off x="473575" y="943775"/>
            <a:ext cx="3565800" cy="14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5"/>
          <p:cNvSpPr/>
          <p:nvPr/>
        </p:nvSpPr>
        <p:spPr>
          <a:xfrm>
            <a:off x="5210688" y="1459675"/>
            <a:ext cx="3048000" cy="30036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2F12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152400">
            <a:solidFill>
              <a:srgbClr val="350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2"/>
          <p:cNvSpPr txBox="1"/>
          <p:nvPr>
            <p:ph type="title"/>
          </p:nvPr>
        </p:nvSpPr>
        <p:spPr>
          <a:xfrm>
            <a:off x="473550" y="2179200"/>
            <a:ext cx="8196900" cy="785100"/>
          </a:xfrm>
          <a:prstGeom prst="rect">
            <a:avLst/>
          </a:prstGeom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333">
                <a:solidFill>
                  <a:schemeClr val="lt1"/>
                </a:solidFill>
              </a:rPr>
              <a:t>Conclusiones</a:t>
            </a:r>
            <a:endParaRPr sz="4333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83" name="Google Shape;383;p42"/>
          <p:cNvCxnSpPr/>
          <p:nvPr/>
        </p:nvCxnSpPr>
        <p:spPr>
          <a:xfrm flipH="1" rot="10800000">
            <a:off x="2855750" y="2964300"/>
            <a:ext cx="3565800" cy="14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2F1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152400">
            <a:solidFill>
              <a:srgbClr val="350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400475" y="371075"/>
            <a:ext cx="8520600" cy="572700"/>
          </a:xfrm>
          <a:prstGeom prst="rect">
            <a:avLst/>
          </a:prstGeom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Descripción del problema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1" name="Google Shape;91;p16"/>
          <p:cNvCxnSpPr/>
          <p:nvPr/>
        </p:nvCxnSpPr>
        <p:spPr>
          <a:xfrm flipH="1" rot="10800000">
            <a:off x="473575" y="943775"/>
            <a:ext cx="3565800" cy="14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6"/>
          <p:cNvSpPr txBox="1"/>
          <p:nvPr/>
        </p:nvSpPr>
        <p:spPr>
          <a:xfrm>
            <a:off x="769475" y="1495975"/>
            <a:ext cx="3861900" cy="31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"/>
              <a:buChar char="●"/>
            </a:pP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¿Es posible que un agente sea capaz de aprender a jugar este juego?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"/>
              <a:buChar char="●"/>
            </a:pP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¿Cómo se adaptará el agente al aumento de la dificultad progresiva del juego?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"/>
              <a:buChar char="●"/>
            </a:pP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¿Varía el comportamiento al cambiar el entorno?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"/>
              <a:buChar char="●"/>
            </a:pP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725" y="723150"/>
            <a:ext cx="3338508" cy="389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2F1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152400">
            <a:solidFill>
              <a:srgbClr val="350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400475" y="371075"/>
            <a:ext cx="8520600" cy="572700"/>
          </a:xfrm>
          <a:prstGeom prst="rect">
            <a:avLst/>
          </a:prstGeom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Objetivos del proyecto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0" name="Google Shape;100;p17"/>
          <p:cNvCxnSpPr/>
          <p:nvPr/>
        </p:nvCxnSpPr>
        <p:spPr>
          <a:xfrm flipH="1" rot="10800000">
            <a:off x="473575" y="943775"/>
            <a:ext cx="3565800" cy="14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7"/>
          <p:cNvSpPr txBox="1"/>
          <p:nvPr/>
        </p:nvSpPr>
        <p:spPr>
          <a:xfrm>
            <a:off x="680700" y="1244425"/>
            <a:ext cx="6791400" cy="31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"/>
              <a:buChar char="●"/>
            </a:pP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Implementación de un agente basado en Q-learning: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-Diseño de los estados y acciones posibles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-Desarrollo del algoritmo.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"/>
              <a:buChar char="●"/>
            </a:pP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Entrenamiento y experimentación del </a:t>
            </a: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Algoritmo.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"/>
              <a:buChar char="●"/>
            </a:pP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Comprobar la </a:t>
            </a: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eficiencia</a:t>
            </a:r>
            <a:r>
              <a:rPr b="1"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de la implementación comparando los resultados con otros algoritmos.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2F1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152400">
            <a:solidFill>
              <a:srgbClr val="350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1117500" y="1992300"/>
            <a:ext cx="6909000" cy="1158900"/>
          </a:xfrm>
          <a:prstGeom prst="rect">
            <a:avLst/>
          </a:prstGeom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100">
                <a:solidFill>
                  <a:schemeClr val="lt1"/>
                </a:solidFill>
              </a:rPr>
              <a:t>Parte 1: Q-learning</a:t>
            </a:r>
            <a:endParaRPr sz="5100">
              <a:solidFill>
                <a:schemeClr val="lt1"/>
              </a:solidFill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 flipH="1" rot="10800000">
            <a:off x="976625" y="3094025"/>
            <a:ext cx="7013400" cy="103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2F1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152400">
            <a:solidFill>
              <a:srgbClr val="350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384775" y="371075"/>
            <a:ext cx="8536200" cy="572700"/>
          </a:xfrm>
          <a:prstGeom prst="rect">
            <a:avLst/>
          </a:prstGeom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400">
                <a:solidFill>
                  <a:schemeClr val="lt1"/>
                </a:solidFill>
              </a:rPr>
              <a:t>Definir los estados posibles</a:t>
            </a:r>
            <a:endParaRPr sz="2400">
              <a:solidFill>
                <a:schemeClr val="lt1"/>
              </a:solidFill>
            </a:endParaRPr>
          </a:p>
        </p:txBody>
      </p:sp>
      <p:cxnSp>
        <p:nvCxnSpPr>
          <p:cNvPr id="115" name="Google Shape;115;p19"/>
          <p:cNvCxnSpPr/>
          <p:nvPr/>
        </p:nvCxnSpPr>
        <p:spPr>
          <a:xfrm flipH="1" rot="10800000">
            <a:off x="473575" y="943775"/>
            <a:ext cx="3565800" cy="14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9"/>
          <p:cNvSpPr txBox="1"/>
          <p:nvPr/>
        </p:nvSpPr>
        <p:spPr>
          <a:xfrm>
            <a:off x="473575" y="1022500"/>
            <a:ext cx="8211900" cy="27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Variables relacionadas con la posición relativa de la serpiente en </a:t>
            </a:r>
            <a:r>
              <a:rPr b="1" lang="es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relación</a:t>
            </a:r>
            <a:r>
              <a:rPr b="1" lang="es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a la fruta</a:t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roxima Nova"/>
              <a:buChar char="●"/>
            </a:pPr>
            <a:r>
              <a:rPr b="1" lang="es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Dirección hacia la fruta:</a:t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roxima Nova"/>
              <a:buChar char="●"/>
            </a:pPr>
            <a:r>
              <a:rPr b="1" lang="es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fruta adyacente:</a:t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026" y="1744100"/>
            <a:ext cx="1331699" cy="13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4198050" y="1362800"/>
            <a:ext cx="7479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[R,U]</a:t>
            </a:r>
            <a:endParaRPr b="1"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350" y="1744088"/>
            <a:ext cx="1331699" cy="133840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6143250" y="1362800"/>
            <a:ext cx="7479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[L,D]</a:t>
            </a:r>
            <a:endParaRPr b="1"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9275" y="1744109"/>
            <a:ext cx="1331699" cy="133840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7881175" y="1362800"/>
            <a:ext cx="7479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[=,U]</a:t>
            </a:r>
            <a:endParaRPr b="1"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8050" y="3604067"/>
            <a:ext cx="1331699" cy="133840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5089950" y="3138325"/>
            <a:ext cx="7479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[R]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91150" y="3604072"/>
            <a:ext cx="1331699" cy="133840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7286625" y="3150975"/>
            <a:ext cx="7479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[-]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3988700" y="1727700"/>
            <a:ext cx="1331700" cy="1338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6891150" y="3604050"/>
            <a:ext cx="1331700" cy="1338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4638050" y="3595250"/>
            <a:ext cx="1331700" cy="1338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7589300" y="1744175"/>
            <a:ext cx="1331700" cy="1338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5865188" y="1744150"/>
            <a:ext cx="1331700" cy="1338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2F1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152400">
            <a:solidFill>
              <a:srgbClr val="350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400475" y="371075"/>
            <a:ext cx="8520600" cy="572700"/>
          </a:xfrm>
          <a:prstGeom prst="rect">
            <a:avLst/>
          </a:prstGeom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1250"/>
              <a:buFont typeface="Arial"/>
              <a:buNone/>
            </a:pPr>
            <a:r>
              <a:rPr lang="es" sz="2400">
                <a:solidFill>
                  <a:schemeClr val="lt1"/>
                </a:solidFill>
              </a:rPr>
              <a:t>Definir los estados posibles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38" name="Google Shape;138;p20"/>
          <p:cNvCxnSpPr/>
          <p:nvPr/>
        </p:nvCxnSpPr>
        <p:spPr>
          <a:xfrm flipH="1" rot="10800000">
            <a:off x="473575" y="943775"/>
            <a:ext cx="3565800" cy="14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0"/>
          <p:cNvSpPr txBox="1"/>
          <p:nvPr/>
        </p:nvSpPr>
        <p:spPr>
          <a:xfrm>
            <a:off x="503150" y="1155650"/>
            <a:ext cx="7856700" cy="3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Variables relacionadas con la detección de peligros adyacentes y la dirección de la serpiente</a:t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roxima Nova"/>
              <a:buChar char="●"/>
            </a:pPr>
            <a:r>
              <a:rPr b="1" lang="es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peligro:		    [0,1,0,0]				[0,1,1,1]</a:t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roxima Nova"/>
              <a:buChar char="●"/>
            </a:pPr>
            <a:r>
              <a:rPr b="1" lang="es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Dirección de la serpiente:		  [L]					   [U]</a:t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151" y="2571750"/>
            <a:ext cx="1524026" cy="15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0325" y="2571753"/>
            <a:ext cx="1524026" cy="153169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/>
          <p:nvPr/>
        </p:nvSpPr>
        <p:spPr>
          <a:xfrm>
            <a:off x="4179200" y="2561125"/>
            <a:ext cx="1524000" cy="15318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6570338" y="2571700"/>
            <a:ext cx="1524000" cy="15318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2F1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152400">
            <a:solidFill>
              <a:srgbClr val="350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type="title"/>
          </p:nvPr>
        </p:nvSpPr>
        <p:spPr>
          <a:xfrm>
            <a:off x="400475" y="371075"/>
            <a:ext cx="8520600" cy="572700"/>
          </a:xfrm>
          <a:prstGeom prst="rect">
            <a:avLst/>
          </a:prstGeom>
          <a:effectLst>
            <a:outerShdw rotWithShape="0" algn="bl" dir="66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Definir las acciones y entradas de la Q-table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0" name="Google Shape;150;p21"/>
          <p:cNvCxnSpPr/>
          <p:nvPr/>
        </p:nvCxnSpPr>
        <p:spPr>
          <a:xfrm flipH="1" rot="10800000">
            <a:off x="473575" y="943775"/>
            <a:ext cx="3565800" cy="14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1"/>
          <p:cNvSpPr txBox="1"/>
          <p:nvPr/>
        </p:nvSpPr>
        <p:spPr>
          <a:xfrm>
            <a:off x="725125" y="1214800"/>
            <a:ext cx="7191000" cy="3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Proxima Nova"/>
              <a:buChar char="●"/>
            </a:pPr>
            <a:r>
              <a:rPr b="1" lang="es" sz="2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Acciones: Izquierda, Derecha, Arriba y Abajo.</a:t>
            </a:r>
            <a:endParaRPr b="1" sz="2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Proxima Nova"/>
              <a:buChar char="●"/>
            </a:pPr>
            <a:r>
              <a:rPr b="1" lang="es" sz="2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Estados totales: 3 * 3 * 2 * 2 * 2 * 2 * 5 = 2.880 estados</a:t>
            </a:r>
            <a:endParaRPr b="1" sz="2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Proxima Nova"/>
              <a:buChar char="●"/>
            </a:pPr>
            <a:r>
              <a:rPr b="1" lang="es" sz="2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Entradas = Estados totales * 4 = 11.502 entradas</a:t>
            </a:r>
            <a:endParaRPr b="1" sz="2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