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昀昇 劉" userId="151ee332-0d7f-42a7-8a92-69173bef3669" providerId="ADAL" clId="{2FE01C16-D7DF-40F5-93C6-51DD819C4D82}"/>
    <pc:docChg chg="undo custSel addSld delSld modSld sldOrd">
      <pc:chgData name="昀昇 劉" userId="151ee332-0d7f-42a7-8a92-69173bef3669" providerId="ADAL" clId="{2FE01C16-D7DF-40F5-93C6-51DD819C4D82}" dt="2021-12-27T09:10:26.989" v="1033" actId="20577"/>
      <pc:docMkLst>
        <pc:docMk/>
      </pc:docMkLst>
      <pc:sldChg chg="modSp">
        <pc:chgData name="昀昇 劉" userId="151ee332-0d7f-42a7-8a92-69173bef3669" providerId="ADAL" clId="{2FE01C16-D7DF-40F5-93C6-51DD819C4D82}" dt="2021-12-17T00:34:55.847" v="59" actId="20577"/>
        <pc:sldMkLst>
          <pc:docMk/>
          <pc:sldMk cId="552721624" sldId="260"/>
        </pc:sldMkLst>
        <pc:spChg chg="mod">
          <ac:chgData name="昀昇 劉" userId="151ee332-0d7f-42a7-8a92-69173bef3669" providerId="ADAL" clId="{2FE01C16-D7DF-40F5-93C6-51DD819C4D82}" dt="2021-12-17T00:34:55.847" v="59" actId="20577"/>
          <ac:spMkLst>
            <pc:docMk/>
            <pc:sldMk cId="552721624" sldId="260"/>
            <ac:spMk id="3" creationId="{4C3761CB-BDCF-D041-B452-FCFF8AB77660}"/>
          </ac:spMkLst>
        </pc:spChg>
      </pc:sldChg>
      <pc:sldChg chg="modSp">
        <pc:chgData name="昀昇 劉" userId="151ee332-0d7f-42a7-8a92-69173bef3669" providerId="ADAL" clId="{2FE01C16-D7DF-40F5-93C6-51DD819C4D82}" dt="2021-12-17T09:13:27.947" v="1027" actId="20577"/>
        <pc:sldMkLst>
          <pc:docMk/>
          <pc:sldMk cId="3721674763" sldId="262"/>
        </pc:sldMkLst>
        <pc:spChg chg="mod">
          <ac:chgData name="昀昇 劉" userId="151ee332-0d7f-42a7-8a92-69173bef3669" providerId="ADAL" clId="{2FE01C16-D7DF-40F5-93C6-51DD819C4D82}" dt="2021-12-17T09:13:27.947" v="1027" actId="20577"/>
          <ac:spMkLst>
            <pc:docMk/>
            <pc:sldMk cId="3721674763" sldId="262"/>
            <ac:spMk id="3" creationId="{3A09C606-170B-A744-A2FD-37EBFF2E36A4}"/>
          </ac:spMkLst>
        </pc:spChg>
      </pc:sldChg>
      <pc:sldChg chg="modSp add">
        <pc:chgData name="昀昇 劉" userId="151ee332-0d7f-42a7-8a92-69173bef3669" providerId="ADAL" clId="{2FE01C16-D7DF-40F5-93C6-51DD819C4D82}" dt="2021-12-17T08:26:22.995" v="370" actId="5793"/>
        <pc:sldMkLst>
          <pc:docMk/>
          <pc:sldMk cId="95709781" sldId="268"/>
        </pc:sldMkLst>
        <pc:spChg chg="mod">
          <ac:chgData name="昀昇 劉" userId="151ee332-0d7f-42a7-8a92-69173bef3669" providerId="ADAL" clId="{2FE01C16-D7DF-40F5-93C6-51DD819C4D82}" dt="2021-12-17T00:36:07.715" v="82" actId="20577"/>
          <ac:spMkLst>
            <pc:docMk/>
            <pc:sldMk cId="95709781" sldId="268"/>
            <ac:spMk id="2" creationId="{BCB64B14-5AD2-43AA-87EB-80DF20CA4121}"/>
          </ac:spMkLst>
        </pc:spChg>
        <pc:spChg chg="mod">
          <ac:chgData name="昀昇 劉" userId="151ee332-0d7f-42a7-8a92-69173bef3669" providerId="ADAL" clId="{2FE01C16-D7DF-40F5-93C6-51DD819C4D82}" dt="2021-12-17T08:26:22.995" v="370" actId="5793"/>
          <ac:spMkLst>
            <pc:docMk/>
            <pc:sldMk cId="95709781" sldId="268"/>
            <ac:spMk id="3" creationId="{46762CDE-29D0-4E03-928A-4A6378ECAF25}"/>
          </ac:spMkLst>
        </pc:spChg>
      </pc:sldChg>
      <pc:sldChg chg="modSp add">
        <pc:chgData name="昀昇 劉" userId="151ee332-0d7f-42a7-8a92-69173bef3669" providerId="ADAL" clId="{2FE01C16-D7DF-40F5-93C6-51DD819C4D82}" dt="2021-12-27T09:10:26.989" v="1033" actId="20577"/>
        <pc:sldMkLst>
          <pc:docMk/>
          <pc:sldMk cId="1827230240" sldId="269"/>
        </pc:sldMkLst>
        <pc:spChg chg="mod">
          <ac:chgData name="昀昇 劉" userId="151ee332-0d7f-42a7-8a92-69173bef3669" providerId="ADAL" clId="{2FE01C16-D7DF-40F5-93C6-51DD819C4D82}" dt="2021-12-17T08:28:13.364" v="454" actId="20577"/>
          <ac:spMkLst>
            <pc:docMk/>
            <pc:sldMk cId="1827230240" sldId="269"/>
            <ac:spMk id="2" creationId="{A42214C3-9084-4A95-81DA-3089F6BFA2A5}"/>
          </ac:spMkLst>
        </pc:spChg>
        <pc:spChg chg="mod">
          <ac:chgData name="昀昇 劉" userId="151ee332-0d7f-42a7-8a92-69173bef3669" providerId="ADAL" clId="{2FE01C16-D7DF-40F5-93C6-51DD819C4D82}" dt="2021-12-27T09:10:26.989" v="1033" actId="20577"/>
          <ac:spMkLst>
            <pc:docMk/>
            <pc:sldMk cId="1827230240" sldId="269"/>
            <ac:spMk id="3" creationId="{35C8C9C1-9F99-459A-B974-D9F33F6BC8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FAA8-3627-C94A-9C5E-E5FA5C03E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SAT-RAR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5E7B-6AF8-EA4E-9746-0EA5A15A1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B07901020劉昀昇</a:t>
            </a:r>
          </a:p>
        </p:txBody>
      </p:sp>
    </p:spTree>
    <p:extLst>
      <p:ext uri="{BB962C8B-B14F-4D97-AF65-F5344CB8AC3E}">
        <p14:creationId xmlns:p14="http://schemas.microsoft.com/office/powerpoint/2010/main" val="165621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4BF6-3F29-044A-A5BB-1823D7F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632E9-49BE-734D-93F2-0D8C13265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31"/>
          <a:stretch/>
        </p:blipFill>
        <p:spPr>
          <a:xfrm>
            <a:off x="6258848" y="1861563"/>
            <a:ext cx="4955747" cy="49220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C6FC1C-8BAF-F04F-ACE9-13436FFF2279}"/>
              </a:ext>
            </a:extLst>
          </p:cNvPr>
          <p:cNvCxnSpPr>
            <a:cxnSpLocks/>
          </p:cNvCxnSpPr>
          <p:nvPr/>
        </p:nvCxnSpPr>
        <p:spPr>
          <a:xfrm>
            <a:off x="6077700" y="2621280"/>
            <a:ext cx="0" cy="60113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77DA56-BA89-C047-91D5-62A193ACD0CD}"/>
                  </a:ext>
                </a:extLst>
              </p:cNvPr>
              <p:cNvSpPr txBox="1"/>
              <p:nvPr/>
            </p:nvSpPr>
            <p:spPr>
              <a:xfrm>
                <a:off x="1556540" y="2762729"/>
                <a:ext cx="4541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R</a:t>
                </a:r>
                <a:r>
                  <a:rPr lang="en-TW" sz="1600" dirty="0">
                    <a:solidFill>
                      <a:schemeClr val="accent2">
                        <a:lumMod val="75000"/>
                      </a:schemeClr>
                    </a:solidFill>
                  </a:rPr>
                  <a:t>edundancy check and copy implications to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𝑤𝑡</m:t>
                        </m:r>
                      </m:sub>
                    </m:sSub>
                  </m:oMath>
                </a14:m>
                <a:endParaRPr lang="en-TW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77DA56-BA89-C047-91D5-62A193ACD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540" y="2762729"/>
                <a:ext cx="4541480" cy="338554"/>
              </a:xfrm>
              <a:prstGeom prst="rect">
                <a:avLst/>
              </a:prstGeom>
              <a:blipFill>
                <a:blip r:embed="rId3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9AD06E-5CA0-A548-B7A0-AF6ADF74CD36}"/>
              </a:ext>
            </a:extLst>
          </p:cNvPr>
          <p:cNvCxnSpPr>
            <a:cxnSpLocks/>
          </p:cNvCxnSpPr>
          <p:nvPr/>
        </p:nvCxnSpPr>
        <p:spPr>
          <a:xfrm>
            <a:off x="6077696" y="3342640"/>
            <a:ext cx="0" cy="77385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DDC779-F9C3-7244-A6AC-2567362F7441}"/>
                  </a:ext>
                </a:extLst>
              </p:cNvPr>
              <p:cNvSpPr txBox="1"/>
              <p:nvPr/>
            </p:nvSpPr>
            <p:spPr>
              <a:xfrm>
                <a:off x="599766" y="3350461"/>
                <a:ext cx="54982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TW" sz="1600" dirty="0">
                    <a:solidFill>
                      <a:schemeClr val="accent2">
                        <a:lumMod val="75000"/>
                      </a:schemeClr>
                    </a:solidFill>
                  </a:rPr>
                  <a:t> to output (i=k down to 0),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</m:oMath>
                </a14:m>
                <a:r>
                  <a:rPr lang="en-TW" sz="1600" dirty="0">
                    <a:solidFill>
                      <a:schemeClr val="accent2">
                        <a:lumMod val="75000"/>
                      </a:schemeClr>
                    </a:solidFill>
                  </a:rPr>
                  <a:t>, only backtrack to level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TW" sz="1600" dirty="0">
                    <a:solidFill>
                      <a:schemeClr val="accent2">
                        <a:lumMod val="75000"/>
                      </a:schemeClr>
                    </a:solidFill>
                  </a:rPr>
                  <a:t> to find M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As. If no conflict, generate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DDC779-F9C3-7244-A6AC-2567362F7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66" y="3350461"/>
                <a:ext cx="5498250" cy="584775"/>
              </a:xfrm>
              <a:prstGeom prst="rect">
                <a:avLst/>
              </a:prstGeom>
              <a:blipFill>
                <a:blip r:embed="rId4"/>
                <a:stretch>
                  <a:fillRect l="-461" t="-4255" r="-1613" b="-1276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CE68D7-622A-3743-8DD5-6810AF40E394}"/>
                  </a:ext>
                </a:extLst>
              </p:cNvPr>
              <p:cNvSpPr txBox="1"/>
              <p:nvPr/>
            </p:nvSpPr>
            <p:spPr>
              <a:xfrm>
                <a:off x="4877170" y="2098181"/>
                <a:ext cx="12005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endParaRPr lang="en-TW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CE68D7-622A-3743-8DD5-6810AF40E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170" y="2098181"/>
                <a:ext cx="1200530" cy="338554"/>
              </a:xfrm>
              <a:prstGeom prst="rect">
                <a:avLst/>
              </a:prstGeom>
              <a:blipFill>
                <a:blip r:embed="rId5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F31B8A-CB95-FE4A-9DE7-B935B9AFB1B6}"/>
                  </a:ext>
                </a:extLst>
              </p:cNvPr>
              <p:cNvSpPr txBox="1"/>
              <p:nvPr/>
            </p:nvSpPr>
            <p:spPr>
              <a:xfrm>
                <a:off x="1673396" y="4434596"/>
                <a:ext cx="4541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Select a gate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wt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 as the SAT decision</a:t>
                </a:r>
                <a:endParaRPr lang="en-TW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F31B8A-CB95-FE4A-9DE7-B935B9AFB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396" y="4434596"/>
                <a:ext cx="4541480" cy="338554"/>
              </a:xfrm>
              <a:prstGeom prst="rect">
                <a:avLst/>
              </a:prstGeom>
              <a:blipFill>
                <a:blip r:embed="rId6"/>
                <a:stretch>
                  <a:fillRect r="-838" b="-2142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73A24B-4D1C-3942-B064-8BDF2DAE607D}"/>
              </a:ext>
            </a:extLst>
          </p:cNvPr>
          <p:cNvCxnSpPr>
            <a:cxnSpLocks/>
          </p:cNvCxnSpPr>
          <p:nvPr/>
        </p:nvCxnSpPr>
        <p:spPr>
          <a:xfrm>
            <a:off x="6223151" y="4575522"/>
            <a:ext cx="0" cy="13208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5CF6B7-E112-D447-B97A-66425B286FBC}"/>
              </a:ext>
            </a:extLst>
          </p:cNvPr>
          <p:cNvCxnSpPr>
            <a:cxnSpLocks/>
          </p:cNvCxnSpPr>
          <p:nvPr/>
        </p:nvCxnSpPr>
        <p:spPr>
          <a:xfrm>
            <a:off x="6225978" y="4223439"/>
            <a:ext cx="0" cy="26337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D9CDB8-4DB5-2344-A5EC-3AD083F4AED4}"/>
              </a:ext>
            </a:extLst>
          </p:cNvPr>
          <p:cNvSpPr txBox="1"/>
          <p:nvPr/>
        </p:nvSpPr>
        <p:spPr>
          <a:xfrm>
            <a:off x="4838959" y="4128169"/>
            <a:ext cx="1375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2-Way RAR</a:t>
            </a:r>
            <a:endParaRPr lang="en-TW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DA6DA9-4742-4F43-92AC-2EC325A8FE84}"/>
              </a:ext>
            </a:extLst>
          </p:cNvPr>
          <p:cNvCxnSpPr>
            <a:cxnSpLocks/>
          </p:cNvCxnSpPr>
          <p:nvPr/>
        </p:nvCxnSpPr>
        <p:spPr>
          <a:xfrm>
            <a:off x="6379673" y="4860002"/>
            <a:ext cx="0" cy="135956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6C4CE0-A806-C64A-80D7-98B6590E7578}"/>
              </a:ext>
            </a:extLst>
          </p:cNvPr>
          <p:cNvSpPr txBox="1"/>
          <p:nvPr/>
        </p:nvSpPr>
        <p:spPr>
          <a:xfrm>
            <a:off x="1357694" y="5110056"/>
            <a:ext cx="5021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SAT-controlled RAR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, based on selected set of decision, </a:t>
            </a:r>
          </a:p>
          <a:p>
            <a:pPr algn="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If conflict, compute alternative wire</a:t>
            </a:r>
          </a:p>
          <a:p>
            <a:pPr algn="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Conflict driven learning can prune the decision tree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B751A8-092C-A849-A67B-93E019ED733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77700" y="2267458"/>
            <a:ext cx="0" cy="1098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93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14C3-9084-4A95-81DA-3089F6BF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Incorporate SAT Solver into the 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8C9C1-9F99-459A-B974-D9F33F6BC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000" dirty="0"/>
                  <a:t>Variable</a:t>
                </a:r>
              </a:p>
              <a:p>
                <a:r>
                  <a:rPr lang="en-US" altLang="zh-TW" sz="2000" dirty="0"/>
                  <a:t>Set each gate as a unique variable</a:t>
                </a:r>
              </a:p>
              <a:p>
                <a:pPr marL="0" indent="0">
                  <a:buNone/>
                </a:pPr>
                <a:r>
                  <a:rPr lang="en-US" altLang="zh-TW" sz="2000" dirty="0"/>
                  <a:t>Constraint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/>
                  <a:t>, for each decision level, combine the decision and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/>
                  <a:t> (More mandatory assignments will be generated)</a:t>
                </a:r>
              </a:p>
              <a:p>
                <a:r>
                  <a:rPr lang="en-US" altLang="zh-TW" sz="2000" dirty="0"/>
                  <a:t>If UNSAT, then conflicts exists in decisions</a:t>
                </a:r>
              </a:p>
              <a:p>
                <a:endParaRPr lang="zh-TW" alt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8C9C1-9F99-459A-B974-D9F33F6BC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23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E579-3C2A-064F-AF54-0DA407B0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D0D51-7699-3449-8F85-30ACC897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56" y="2250709"/>
            <a:ext cx="5485785" cy="3905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E08929-C5B4-6F46-A81F-3C9D39EFD6F6}"/>
                  </a:ext>
                </a:extLst>
              </p:cNvPr>
              <p:cNvSpPr txBox="1"/>
              <p:nvPr/>
            </p:nvSpPr>
            <p:spPr>
              <a:xfrm>
                <a:off x="5860026" y="5397910"/>
                <a:ext cx="4375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dirty="0"/>
                  <a:t>We can 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TW" dirty="0"/>
                  <a:t> from the decision list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E08929-C5B4-6F46-A81F-3C9D39EFD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026" y="5397910"/>
                <a:ext cx="4375354" cy="369332"/>
              </a:xfrm>
              <a:prstGeom prst="rect">
                <a:avLst/>
              </a:prstGeom>
              <a:blipFill>
                <a:blip r:embed="rId3"/>
                <a:stretch>
                  <a:fillRect l="-1159" t="-6452" b="-1935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05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4B14-5AD2-43AA-87EB-80DF20CA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Issues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2CDE-29D0-4E03-928A-4A6378ECA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altLang="zh-TW" dirty="0"/>
              <a:t>Represent a AND-OR circuit in .</a:t>
            </a:r>
            <a:r>
              <a:rPr lang="en-US" altLang="zh-TW" dirty="0" err="1"/>
              <a:t>aag</a:t>
            </a:r>
            <a:r>
              <a:rPr lang="en-US" altLang="zh-TW" dirty="0"/>
              <a:t> format. </a:t>
            </a:r>
          </a:p>
          <a:p>
            <a:r>
              <a:rPr lang="en-US" altLang="zh-TW" dirty="0"/>
              <a:t>How to find a node’s dominator ?</a:t>
            </a:r>
          </a:p>
          <a:p>
            <a:pPr marL="3240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70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70D4-BDFC-D24E-B69A-19837B56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86D5-6B7B-3249-801A-FE2257AE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Application</a:t>
            </a:r>
          </a:p>
          <a:p>
            <a:r>
              <a:rPr lang="en-TW" dirty="0"/>
              <a:t>Timing optimization</a:t>
            </a:r>
          </a:p>
          <a:p>
            <a:r>
              <a:rPr lang="en-TW" dirty="0"/>
              <a:t>See whether RAR can reduce delay</a:t>
            </a:r>
          </a:p>
          <a:p>
            <a:r>
              <a:rPr lang="en-TW" dirty="0"/>
              <a:t>See command “reduce”, ‘fraig”, ”reduce” can have better result</a:t>
            </a:r>
          </a:p>
        </p:txBody>
      </p:sp>
    </p:spTree>
    <p:extLst>
      <p:ext uri="{BB962C8B-B14F-4D97-AF65-F5344CB8AC3E}">
        <p14:creationId xmlns:p14="http://schemas.microsoft.com/office/powerpoint/2010/main" val="24789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6FC-0C71-0342-AEC2-BBD99E53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62AC-0BB9-CF44-925E-1CFAEB0A1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Introduction</a:t>
            </a:r>
          </a:p>
          <a:p>
            <a:r>
              <a:rPr lang="en-TW" dirty="0"/>
              <a:t>Backgorund</a:t>
            </a:r>
          </a:p>
          <a:p>
            <a:pPr lvl="1"/>
            <a:r>
              <a:rPr lang="en-TW" dirty="0"/>
              <a:t>Fault model &amp; Fault testability</a:t>
            </a:r>
          </a:p>
          <a:p>
            <a:pPr lvl="1"/>
            <a:r>
              <a:rPr lang="en-TW" dirty="0"/>
              <a:t>Mandatory assignment </a:t>
            </a:r>
          </a:p>
          <a:p>
            <a:pPr lvl="1"/>
            <a:r>
              <a:rPr lang="en-TW" dirty="0"/>
              <a:t>Necessary condition for redundant wire</a:t>
            </a:r>
          </a:p>
          <a:p>
            <a:pPr lvl="1"/>
            <a:r>
              <a:rPr lang="en-TW" dirty="0"/>
              <a:t>General Idea</a:t>
            </a:r>
          </a:p>
          <a:p>
            <a:r>
              <a:rPr lang="en-TW" dirty="0"/>
              <a:t>Algorithm</a:t>
            </a:r>
          </a:p>
          <a:p>
            <a:r>
              <a:rPr lang="en-TW" dirty="0"/>
              <a:t>Implementation Issues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799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89F8-8174-8A42-AD41-76A35F2B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Backgound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471D-5AD9-6148-AF59-3C457AFB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Fault Model</a:t>
            </a:r>
          </a:p>
          <a:p>
            <a:r>
              <a:rPr lang="en-US" dirty="0"/>
              <a:t>s-a-0</a:t>
            </a:r>
          </a:p>
          <a:p>
            <a:r>
              <a:rPr lang="en-US" dirty="0"/>
              <a:t>s-a-1</a:t>
            </a:r>
          </a:p>
          <a:p>
            <a:pPr marL="0" indent="0">
              <a:buNone/>
            </a:pPr>
            <a:r>
              <a:rPr lang="en-US" dirty="0"/>
              <a:t>Fault Testability</a:t>
            </a:r>
          </a:p>
          <a:p>
            <a:r>
              <a:rPr lang="en-US" dirty="0"/>
              <a:t>A fault is untestable if the fault can not be sensitized or be propagated to outputs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1657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3D93-6E38-BE48-B48E-5C04FF44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61CB-BDCF-D041-B452-FCFF8AB7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Mandatory asssignment (MA)</a:t>
            </a:r>
          </a:p>
          <a:p>
            <a:r>
              <a:rPr lang="en-TW" dirty="0"/>
              <a:t>Logic implication on (1. fualt sensitization, 2. fault propagation)</a:t>
            </a:r>
          </a:p>
          <a:p>
            <a:r>
              <a:rPr lang="en-TW" dirty="0"/>
              <a:t>MA is the union of (1.) and (2.)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They are only </a:t>
            </a:r>
            <a:r>
              <a:rPr lang="en-US" b="1" dirty="0"/>
              <a:t>necessary</a:t>
            </a:r>
            <a:r>
              <a:rPr lang="en-US" dirty="0"/>
              <a:t> conditions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55272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F8D3-39B9-154A-917A-9BDEE1F7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AAF3E-6B17-7D4C-A16F-95E0F19D2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2180496"/>
                <a:ext cx="6138041" cy="3678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TW" dirty="0"/>
                  <a:t>Example</a:t>
                </a:r>
                <a:endParaRPr lang="en-TW" u="sng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Given tow mandatory assignment MA(g6=0) and MA(g9=1)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Make decision on g1=0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Compute *MA(g6=0) considering the decision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Decision g1=0 after MA(g9=1) implicates g2=1, which contradicts g2=0 in *MA(g6=0)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Let </a:t>
                </a:r>
                <a:r>
                  <a:rPr lang="en-US" dirty="0" err="1"/>
                  <a:t>g</a:t>
                </a:r>
                <a:r>
                  <a:rPr lang="en-US" baseline="-25000" dirty="0" err="1"/>
                  <a:t>n</a:t>
                </a:r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¬(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will make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t</a:t>
                </a:r>
                <a:r>
                  <a:rPr lang="en-US" dirty="0"/>
                  <a:t> redundant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AAF3E-6B17-7D4C-A16F-95E0F19D2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180496"/>
                <a:ext cx="6138041" cy="3678303"/>
              </a:xfrm>
              <a:blipFill>
                <a:blip r:embed="rId2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F0F0B72-8F72-5047-972B-BF330A80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41" y="2554593"/>
            <a:ext cx="5647469" cy="346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2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671E-6E39-5F4D-982B-3B8B397E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5A9CA-5114-7E40-89F0-928C49DE5A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614" y="2509978"/>
                <a:ext cx="5930186" cy="36783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TW" dirty="0"/>
                  <a:t>Reason</a:t>
                </a:r>
              </a:p>
              <a:p>
                <a:r>
                  <a:rPr lang="en-US" dirty="0"/>
                  <a:t>g6 s-a-1 fault is untestable because there is conflict in MA(g6) after adding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TW" dirty="0"/>
                  <a:t>. Fault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TW" dirty="0"/>
                  <a:t> can not propagate througth its dominator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TW" dirty="0"/>
                  <a:t> beca</a:t>
                </a:r>
                <a:r>
                  <a:rPr lang="en-US" dirty="0"/>
                  <a:t>us</a:t>
                </a:r>
                <a:r>
                  <a:rPr lang="en-TW" dirty="0"/>
                  <a:t>e it’s blocked by the edge added</a:t>
                </a:r>
              </a:p>
              <a:p>
                <a:r>
                  <a:rPr lang="en-US" dirty="0"/>
                  <a:t>E</a:t>
                </a:r>
                <a:r>
                  <a:rPr lang="en-TW" dirty="0"/>
                  <a:t>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TW" dirty="0"/>
                  <a:t> is also redundant because SA0 on g9 can no longer be activated (g2 not satisfied)</a:t>
                </a:r>
              </a:p>
              <a:p>
                <a:pPr marL="0" indent="0">
                  <a:buNone/>
                </a:pPr>
                <a:endParaRPr lang="en-TW" dirty="0"/>
              </a:p>
              <a:p>
                <a:pPr marL="0" indent="0">
                  <a:buNone/>
                </a:pP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5A9CA-5114-7E40-89F0-928C49DE5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614" y="2509978"/>
                <a:ext cx="5930186" cy="3678303"/>
              </a:xfrm>
              <a:blipFill>
                <a:blip r:embed="rId2"/>
                <a:stretch>
                  <a:fillRect l="-64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E348A8-2C34-6E44-A02F-F72D1AC79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93" y="2509978"/>
            <a:ext cx="5528441" cy="33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3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BF97-B242-F948-B1D9-58358522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9C606-170B-A744-A2FD-37EBFF2E3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615" y="1958671"/>
                <a:ext cx="11172193" cy="218496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TW" dirty="0"/>
                  <a:t>Multiple decision</a:t>
                </a:r>
              </a:p>
              <a:p>
                <a:r>
                  <a:rPr lang="en-TW" dirty="0"/>
                  <a:t>Given decisions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TW" dirty="0"/>
                  <a:t> belongs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,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TW" dirty="0"/>
                  <a:t> terms are decision on top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 belongs </a:t>
                </a: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TW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 has no conflict with the decision but produce an implication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  <a:p>
                <a:r>
                  <a:rPr lang="en-TW" dirty="0"/>
                  <a:t>Create the multiple-input AND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TW" dirty="0"/>
                  <a:t> with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TW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 is a valid edge, negating or not depending on gate type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can also treat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TW" altLang="zh-TW" dirty="0"/>
                  <a:t> </a:t>
                </a:r>
                <a:r>
                  <a:rPr lang="en-US" altLang="zh-TW" dirty="0"/>
                  <a:t>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decisions, and there is conflict</a:t>
                </a:r>
                <a:endParaRPr lang="en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9C606-170B-A744-A2FD-37EBFF2E3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615" y="1958671"/>
                <a:ext cx="11172193" cy="2184962"/>
              </a:xfrm>
              <a:blipFill>
                <a:blip r:embed="rId2"/>
                <a:stretch>
                  <a:fillRect l="-382" t="-279" b="-33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089E74-7D09-5A47-8111-CF25B58F1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42" y="4626347"/>
            <a:ext cx="3335548" cy="1405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33F05-9713-464B-A4B2-9807F62FA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004" y="4188115"/>
            <a:ext cx="5242847" cy="25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7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9137-15D6-0E4B-B968-546BF0E5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55DF4-C8A9-0F42-97A0-AE2366F50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530" y="1946321"/>
                <a:ext cx="5637470" cy="44767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TW" dirty="0"/>
                  <a:t>Explanation</a:t>
                </a:r>
              </a:p>
              <a:p>
                <a:r>
                  <a:rPr lang="en-US" dirty="0"/>
                  <a:t>F</a:t>
                </a:r>
                <a:r>
                  <a:rPr lang="en-TW" dirty="0"/>
                  <a:t>ault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TW" dirty="0"/>
                  <a:t> can be activated, but can not propagate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TW" dirty="0"/>
                  <a:t>. The reason is that we can make the orignal input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TW" dirty="0"/>
                  <a:t> non-controlling under assignment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  <a:p>
                <a:r>
                  <a:rPr lang="en-TW" dirty="0"/>
                  <a:t>Fault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TW" dirty="0"/>
                  <a:t> can not be activated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since it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¬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, however 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dirty="0"/>
                  <a:t> is controlling assignment on added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TW" dirty="0"/>
                  <a:t>, which leads to the conflict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55DF4-C8A9-0F42-97A0-AE2366F50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530" y="1946321"/>
                <a:ext cx="5637470" cy="4476782"/>
              </a:xfrm>
              <a:blipFill>
                <a:blip r:embed="rId2"/>
                <a:stretch>
                  <a:fillRect l="-899" r="-134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71B7D21-1709-6A42-B1F7-2EAB68001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83" y="2322556"/>
            <a:ext cx="6125117" cy="3710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7F339C-5E13-C249-9AC7-B6FEE9C4538A}"/>
              </a:ext>
            </a:extLst>
          </p:cNvPr>
          <p:cNvSpPr txBox="1"/>
          <p:nvPr/>
        </p:nvSpPr>
        <p:spPr>
          <a:xfrm>
            <a:off x="7501452" y="5105693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chemeClr val="accent2">
                    <a:lumMod val="75000"/>
                  </a:schemeClr>
                </a:solidFill>
              </a:rPr>
              <a:t>SA1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97799-7539-3A48-8B16-22768F697304}"/>
              </a:ext>
            </a:extLst>
          </p:cNvPr>
          <p:cNvSpPr txBox="1"/>
          <p:nvPr/>
        </p:nvSpPr>
        <p:spPr>
          <a:xfrm>
            <a:off x="10225668" y="4783873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chemeClr val="accent2">
                    <a:lumMod val="75000"/>
                  </a:schemeClr>
                </a:solidFill>
              </a:rPr>
              <a:t>SA0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ADB54-F675-FB4E-9C10-4D9F503D1464}"/>
              </a:ext>
            </a:extLst>
          </p:cNvPr>
          <p:cNvSpPr txBox="1"/>
          <p:nvPr/>
        </p:nvSpPr>
        <p:spPr>
          <a:xfrm>
            <a:off x="7398834" y="3573765"/>
            <a:ext cx="10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rgbClr val="FFC000"/>
                </a:solidFill>
              </a:rPr>
              <a:t>decision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D9A75-4B93-C24D-9CF5-2817F18EE1E3}"/>
              </a:ext>
            </a:extLst>
          </p:cNvPr>
          <p:cNvSpPr txBox="1"/>
          <p:nvPr/>
        </p:nvSpPr>
        <p:spPr>
          <a:xfrm>
            <a:off x="7398834" y="4365031"/>
            <a:ext cx="179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</a:t>
            </a:r>
            <a:r>
              <a:rPr lang="en-TW" dirty="0">
                <a:solidFill>
                  <a:srgbClr val="FFC000"/>
                </a:solidFill>
              </a:rPr>
              <a:t>nversed imp.</a:t>
            </a:r>
          </a:p>
        </p:txBody>
      </p:sp>
    </p:spTree>
    <p:extLst>
      <p:ext uri="{BB962C8B-B14F-4D97-AF65-F5344CB8AC3E}">
        <p14:creationId xmlns:p14="http://schemas.microsoft.com/office/powerpoint/2010/main" val="144924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FC0B-65B7-EF4D-B483-A315F88C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13FB0-1906-8F48-8F8E-CC3D5990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5175"/>
            <a:ext cx="11029615" cy="1363825"/>
          </a:xfrm>
        </p:spPr>
        <p:txBody>
          <a:bodyPr>
            <a:normAutofit/>
          </a:bodyPr>
          <a:lstStyle/>
          <a:p>
            <a:r>
              <a:rPr lang="en-TW" dirty="0"/>
              <a:t>Cosntruct an arbitrary circuit to replace target wire</a:t>
            </a:r>
          </a:p>
          <a:p>
            <a:r>
              <a:rPr lang="en-TW" dirty="0"/>
              <a:t>This may be expensive</a:t>
            </a:r>
          </a:p>
          <a:p>
            <a:pPr marL="0" indent="0">
              <a:buNone/>
            </a:pPr>
            <a:r>
              <a:rPr lang="en-TW" dirty="0"/>
              <a:t>General Case: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50DA5-9D1B-BA4C-AD4B-001225D6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55" y="3429000"/>
            <a:ext cx="5032451" cy="2259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CAD35-8B65-8D41-870E-A4F64A30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862" y="2186139"/>
            <a:ext cx="5735001" cy="42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35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28485</TotalTime>
  <Words>620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Cambria Math</vt:lpstr>
      <vt:lpstr>Gill Sans MT</vt:lpstr>
      <vt:lpstr>Wingdings 2</vt:lpstr>
      <vt:lpstr>Dividend</vt:lpstr>
      <vt:lpstr>SAT-RAR</vt:lpstr>
      <vt:lpstr>Outline</vt:lpstr>
      <vt:lpstr>Backgound</vt:lpstr>
      <vt:lpstr>Background</vt:lpstr>
      <vt:lpstr>Background</vt:lpstr>
      <vt:lpstr>Background</vt:lpstr>
      <vt:lpstr>Background</vt:lpstr>
      <vt:lpstr>Background</vt:lpstr>
      <vt:lpstr>Background</vt:lpstr>
      <vt:lpstr>Algorithm</vt:lpstr>
      <vt:lpstr>Incorporate SAT Solver into the Algorithm</vt:lpstr>
      <vt:lpstr>Algorithm</vt:lpstr>
      <vt:lpstr>Implementation Issues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SAT-RAR</dc:title>
  <dc:creator>劉昀昇</dc:creator>
  <cp:lastModifiedBy>昀昇 劉</cp:lastModifiedBy>
  <cp:revision>14</cp:revision>
  <dcterms:created xsi:type="dcterms:W3CDTF">2021-12-03T06:29:24Z</dcterms:created>
  <dcterms:modified xsi:type="dcterms:W3CDTF">2022-01-02T16:44:06Z</dcterms:modified>
</cp:coreProperties>
</file>