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EF4EC-B08C-4517-B04E-4E0985956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督普勒效應與雷達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20D731-E203-4578-8238-331CB2861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葉泓佑 </a:t>
            </a:r>
            <a:r>
              <a:rPr lang="en-US" altLang="zh-TW" dirty="0"/>
              <a:t>b07901065</a:t>
            </a:r>
            <a:r>
              <a:rPr lang="zh-TW" altLang="en-US" dirty="0"/>
              <a:t>  劉昀昇</a:t>
            </a:r>
            <a:r>
              <a:rPr lang="en-US" altLang="zh-TW" dirty="0"/>
              <a:t>b07901020</a:t>
            </a:r>
          </a:p>
          <a:p>
            <a:r>
              <a:rPr lang="zh-TW" altLang="en-US" dirty="0"/>
              <a:t>林禹龍 </a:t>
            </a:r>
            <a:r>
              <a:rPr lang="en-US" altLang="zh-TW" dirty="0"/>
              <a:t>b07901111  </a:t>
            </a:r>
            <a:r>
              <a:rPr lang="zh-TW" altLang="en-US" dirty="0"/>
              <a:t>蘇白</a:t>
            </a:r>
            <a:r>
              <a:rPr lang="en-US" altLang="zh-TW"/>
              <a:t>b07901180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39839" y="5865091"/>
            <a:ext cx="407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</a:t>
            </a:r>
            <a:r>
              <a:rPr lang="en-US" altLang="zh-TW" dirty="0"/>
              <a:t>://youtu.be/NnHr3FdWTos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89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Drag force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&amp;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d</a:t>
            </a:r>
            <a:r>
              <a:rPr lang="en-US" altLang="zh-TW" dirty="0" smtClean="0">
                <a:latin typeface="+mn-ea"/>
                <a:ea typeface="+mn-ea"/>
              </a:rPr>
              <a:t>rag torque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+mn-ea"/>
                  </a:rPr>
                  <a:t>Drag Force: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TW" dirty="0" smtClean="0">
                  <a:latin typeface="+mn-ea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/>
                  <a:t>為流體</a:t>
                </a:r>
                <a:r>
                  <a:rPr lang="zh-TW" altLang="en-US" dirty="0" smtClean="0"/>
                  <a:t>密度，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m:rPr>
                        <m:nor/>
                      </m:rPr>
                      <a:rPr lang="zh-TW" altLang="en-US"/>
                      <m:t>為流體相對於物體的</m:t>
                    </m:r>
                    <m:r>
                      <m:rPr>
                        <m:nor/>
                      </m:rPr>
                      <a:rPr lang="zh-TW" altLang="en-US" u="sng"/>
                      <m:t>速度</m:t>
                    </m:r>
                  </m:oMath>
                </a14:m>
                <a:endParaRPr lang="en-US" altLang="zh-TW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/>
                  <a:t>為阻力</a:t>
                </a:r>
                <a:r>
                  <a:rPr lang="zh-TW" altLang="en-US" dirty="0" smtClean="0"/>
                  <a:t>係數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每個物體的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 smtClean="0"/>
                  <a:t>皆不同</a:t>
                </a:r>
                <a:r>
                  <a:rPr lang="en-US" altLang="zh-TW" dirty="0" smtClean="0"/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>
                    <a:latin typeface="+mn-ea"/>
                    <a:ea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+mn-ea"/>
                    <a:ea typeface="Cambria Math" panose="02040503050406030204" pitchFamily="18" charset="0"/>
                  </a:rPr>
                  <a:t>A</a:t>
                </a:r>
                <a:r>
                  <a:rPr lang="zh-TW" altLang="en-US" dirty="0" smtClean="0">
                    <a:latin typeface="+mn-ea"/>
                  </a:rPr>
                  <a:t>為投影面積</a:t>
                </a:r>
                <a:endParaRPr lang="en-US" altLang="zh-TW" dirty="0" smtClean="0">
                  <a:latin typeface="+mn-ea"/>
                </a:endParaRPr>
              </a:p>
              <a:p>
                <a:r>
                  <a:rPr lang="en-US" altLang="zh-TW" dirty="0">
                    <a:latin typeface="+mn-ea"/>
                  </a:rPr>
                  <a:t>Drag Torque: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TW" dirty="0" smtClean="0">
                  <a:latin typeface="+mn-ea"/>
                </a:endParaRPr>
              </a:p>
              <a:p>
                <a:r>
                  <a:rPr lang="zh-TW" altLang="en-US" dirty="0" smtClean="0">
                    <a:latin typeface="+mn-ea"/>
                  </a:rPr>
                  <a:t>球受到</a:t>
                </a:r>
                <a:r>
                  <a:rPr lang="en-US" altLang="zh-TW" dirty="0" smtClean="0">
                    <a:latin typeface="+mn-ea"/>
                  </a:rPr>
                  <a:t>Drag</a:t>
                </a:r>
                <a:r>
                  <a:rPr lang="zh-TW" altLang="en-US" dirty="0">
                    <a:latin typeface="+mn-ea"/>
                  </a:rPr>
                  <a:t> </a:t>
                </a:r>
                <a:r>
                  <a:rPr lang="en-US" altLang="zh-TW" dirty="0" smtClean="0">
                    <a:latin typeface="+mn-ea"/>
                  </a:rPr>
                  <a:t>Force</a:t>
                </a:r>
                <a:r>
                  <a:rPr lang="zh-TW" altLang="en-US" dirty="0" smtClean="0">
                    <a:latin typeface="+mn-ea"/>
                  </a:rPr>
                  <a:t>時表面會受到一個力矩</a:t>
                </a:r>
                <a:endParaRPr lang="en-US" altLang="zh-TW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+mn-ea"/>
                  </a:rPr>
                  <a:t> 讓球的速度方向改變</a:t>
                </a:r>
                <a:endParaRPr lang="zh-TW" altLang="en-US" dirty="0">
                  <a:latin typeface="+mn-ea"/>
                </a:endParaRPr>
              </a:p>
              <a:p>
                <a:endParaRPr lang="en-US" altLang="zh-TW" dirty="0" smtClean="0">
                  <a:latin typeface="+mn-ea"/>
                  <a:ea typeface="Cambria Math" panose="02040503050406030204" pitchFamily="18" charset="0"/>
                </a:endParaRPr>
              </a:p>
              <a:p>
                <a:endParaRPr lang="en-US" altLang="zh-TW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16" y="1933525"/>
            <a:ext cx="5381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+mn-ea"/>
                <a:ea typeface="+mn-ea"/>
              </a:rPr>
              <a:t>Vpython</a:t>
            </a:r>
            <a:r>
              <a:rPr lang="en-US" altLang="zh-TW" dirty="0" smtClean="0">
                <a:latin typeface="+mn-ea"/>
                <a:ea typeface="+mn-ea"/>
              </a:rPr>
              <a:t> simulation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紅色只受重力</a:t>
            </a:r>
            <a:endParaRPr lang="en-US" altLang="zh-TW" dirty="0" smtClean="0"/>
          </a:p>
          <a:p>
            <a:r>
              <a:rPr lang="zh-TW" altLang="en-US" dirty="0" smtClean="0"/>
              <a:t>黃色受重力與空氣阻力</a:t>
            </a:r>
            <a:endParaRPr lang="en-US" altLang="zh-TW" dirty="0" smtClean="0"/>
          </a:p>
          <a:p>
            <a:r>
              <a:rPr lang="zh-TW" altLang="en-US" dirty="0" smtClean="0"/>
              <a:t>白色受重力、空氣阻力與馬格努斯效應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-120" r="15306"/>
          <a:stretch/>
        </p:blipFill>
        <p:spPr>
          <a:xfrm>
            <a:off x="620556" y="3415733"/>
            <a:ext cx="6942667" cy="30773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39" y="637699"/>
            <a:ext cx="3927101" cy="27780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267" y="3778559"/>
            <a:ext cx="3255444" cy="23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馬格努斯中球的受力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2050" name="Picture 2" descr="ãç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334" y="2876709"/>
            <a:ext cx="2539682" cy="25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088258" y="237175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>
                    <a:latin typeface="+mn-ea"/>
                  </a:rPr>
                  <a:t>球的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速度</m:t>
                    </m:r>
                  </m:oMath>
                </a14:m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258" y="2371751"/>
                <a:ext cx="1107996" cy="369332"/>
              </a:xfrm>
              <a:prstGeom prst="rect">
                <a:avLst/>
              </a:prstGeom>
              <a:blipFill>
                <a:blip r:embed="rId3"/>
                <a:stretch>
                  <a:fillRect l="-4945" t="-6557" r="-549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rot="19855834">
            <a:off x="6640102" y="3124727"/>
            <a:ext cx="2133600" cy="47896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160397" y="4738956"/>
                <a:ext cx="818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球的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97" y="4738956"/>
                <a:ext cx="818109" cy="369332"/>
              </a:xfrm>
              <a:prstGeom prst="rect">
                <a:avLst/>
              </a:prstGeom>
              <a:blipFill>
                <a:blip r:embed="rId4"/>
                <a:stretch>
                  <a:fillRect l="-6716" t="-655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左箭號 14"/>
          <p:cNvSpPr/>
          <p:nvPr/>
        </p:nvSpPr>
        <p:spPr>
          <a:xfrm rot="20054901">
            <a:off x="3549693" y="4506817"/>
            <a:ext cx="1989667" cy="293592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79188" y="5218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空氣阻力</a:t>
            </a:r>
            <a:endParaRPr lang="zh-TW" altLang="en-US" dirty="0"/>
          </a:p>
        </p:txBody>
      </p:sp>
      <p:sp>
        <p:nvSpPr>
          <p:cNvPr id="18" name="向上箭號 17"/>
          <p:cNvSpPr/>
          <p:nvPr/>
        </p:nvSpPr>
        <p:spPr>
          <a:xfrm rot="19549100">
            <a:off x="4629402" y="2036317"/>
            <a:ext cx="350181" cy="127650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741642" y="2120816"/>
                <a:ext cx="104567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𝑎𝑔𝑛𝑢𝑠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42" y="2120816"/>
                <a:ext cx="1045671" cy="391902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向下箭號 20"/>
          <p:cNvSpPr/>
          <p:nvPr/>
        </p:nvSpPr>
        <p:spPr>
          <a:xfrm>
            <a:off x="5910293" y="4696400"/>
            <a:ext cx="370664" cy="1781978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267040" y="5829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重力</a:t>
            </a:r>
            <a:endParaRPr lang="zh-TW" altLang="en-US" dirty="0"/>
          </a:p>
        </p:txBody>
      </p:sp>
      <p:sp>
        <p:nvSpPr>
          <p:cNvPr id="2" name="弧形箭號 (上彎) 1"/>
          <p:cNvSpPr/>
          <p:nvPr/>
        </p:nvSpPr>
        <p:spPr>
          <a:xfrm>
            <a:off x="4987184" y="4636181"/>
            <a:ext cx="2381832" cy="72150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VPYTHON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SIMULATION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+mn-ea"/>
              </a:rPr>
              <a:t>Magnus Effect with different rpm(</a:t>
            </a:r>
            <a:r>
              <a:rPr lang="zh-TW" altLang="en-US" dirty="0" smtClean="0">
                <a:latin typeface="+mn-ea"/>
              </a:rPr>
              <a:t>垂直旋轉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r>
              <a:rPr lang="zh-TW" altLang="en-US" dirty="0" smtClean="0">
                <a:latin typeface="+mn-ea"/>
              </a:rPr>
              <a:t>若球順時鐘轉，馬格努斯力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向下，移動距離較小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若球逆時針選轉但轉速太大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球飛得太高，移動距</a:t>
            </a:r>
            <a:r>
              <a:rPr lang="zh-TW" altLang="en-US" dirty="0">
                <a:latin typeface="+mn-ea"/>
              </a:rPr>
              <a:t>離</a:t>
            </a:r>
            <a:r>
              <a:rPr lang="zh-TW" altLang="en-US" dirty="0" smtClean="0">
                <a:latin typeface="+mn-ea"/>
              </a:rPr>
              <a:t>變小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n-ea"/>
              </a:rPr>
              <a:t>  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381" y="2651594"/>
            <a:ext cx="7496175" cy="3771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469" y="907716"/>
            <a:ext cx="3358450" cy="15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VPYTHON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SIMULATION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Magnus Effect with different rpm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水</a:t>
            </a:r>
            <a:r>
              <a:rPr lang="zh-TW" altLang="en-US" dirty="0">
                <a:latin typeface="+mn-ea"/>
              </a:rPr>
              <a:t>平</a:t>
            </a:r>
            <a:r>
              <a:rPr lang="zh-TW" altLang="en-US" dirty="0" smtClean="0">
                <a:latin typeface="+mn-ea"/>
              </a:rPr>
              <a:t>旋轉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r>
              <a:rPr lang="zh-TW" altLang="en-US" dirty="0" smtClean="0">
                <a:latin typeface="+mn-ea"/>
              </a:rPr>
              <a:t>水平旋轉球的偏</a:t>
            </a:r>
            <a:r>
              <a:rPr lang="zh-TW" altLang="en-US" dirty="0">
                <a:latin typeface="+mn-ea"/>
              </a:rPr>
              <a:t>移</a:t>
            </a:r>
            <a:r>
              <a:rPr lang="zh-TW" altLang="en-US" dirty="0" smtClean="0">
                <a:latin typeface="+mn-ea"/>
              </a:rPr>
              <a:t>方向會向左</a:t>
            </a:r>
            <a:r>
              <a:rPr lang="zh-TW" altLang="en-US" dirty="0">
                <a:latin typeface="+mn-ea"/>
              </a:rPr>
              <a:t>右</a:t>
            </a:r>
            <a:endParaRPr lang="en-US" altLang="zh-TW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58" y="2926526"/>
            <a:ext cx="5434542" cy="38552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566" y="3537204"/>
            <a:ext cx="2667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VPYTHON</a:t>
            </a:r>
            <a:r>
              <a:rPr lang="zh-TW" altLang="en-US" dirty="0" smtClean="0">
                <a:latin typeface="+mn-ea"/>
                <a:ea typeface="+mn-ea"/>
              </a:rPr>
              <a:t> </a:t>
            </a:r>
            <a:r>
              <a:rPr lang="en-US" altLang="zh-TW" dirty="0" smtClean="0">
                <a:latin typeface="+mn-ea"/>
                <a:ea typeface="+mn-ea"/>
              </a:rPr>
              <a:t>SIMULATION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Curve ball</a:t>
            </a:r>
          </a:p>
          <a:p>
            <a:r>
              <a:rPr lang="zh-TW" altLang="en-US" dirty="0" smtClean="0">
                <a:latin typeface="+mn-ea"/>
              </a:rPr>
              <a:t>球速</a:t>
            </a:r>
            <a:r>
              <a:rPr lang="en-US" altLang="zh-TW" dirty="0" smtClean="0">
                <a:latin typeface="+mn-ea"/>
              </a:rPr>
              <a:t>:112km/</a:t>
            </a:r>
            <a:r>
              <a:rPr lang="en-US" altLang="zh-TW" dirty="0" err="1" smtClean="0">
                <a:latin typeface="+mn-ea"/>
              </a:rPr>
              <a:t>hr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Rpm=300rpm</a:t>
            </a:r>
          </a:p>
          <a:p>
            <a:r>
              <a:rPr lang="zh-TW" altLang="en-US" dirty="0" smtClean="0">
                <a:latin typeface="+mn-ea"/>
              </a:rPr>
              <a:t>距離球門約</a:t>
            </a:r>
            <a:r>
              <a:rPr lang="en-US" altLang="zh-TW" dirty="0" smtClean="0">
                <a:latin typeface="+mn-ea"/>
              </a:rPr>
              <a:t>25</a:t>
            </a:r>
            <a:r>
              <a:rPr lang="en-US" altLang="zh-TW" dirty="0">
                <a:latin typeface="+mn-ea"/>
              </a:rPr>
              <a:t>m</a:t>
            </a:r>
            <a:endParaRPr lang="en-US" altLang="zh-TW" dirty="0" smtClean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83" y="1975521"/>
            <a:ext cx="7702550" cy="395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綜合結論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阻力與球的速度平方、截面積成正比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所以很難把又輕又大顆的沙灘球丟得遠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Magnus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effect </a:t>
                </a:r>
                <a:r>
                  <a:rPr lang="zh-TW" altLang="en-US" dirty="0" smtClean="0"/>
                  <a:t>對於足球的飛行軌跡影響很大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垂直轉速適當的情形之下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向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TW" altLang="en-US" dirty="0" smtClean="0"/>
                  <a:t>，可以讓球飛得比平常遠，但如果轉速太快，球最後會失去平速度，反而飛不遠</a:t>
                </a:r>
                <a:endParaRPr lang="en-US" altLang="zh-TW" dirty="0" smtClean="0"/>
              </a:p>
              <a:p>
                <a:r>
                  <a:rPr lang="zh-TW" altLang="en-US" dirty="0"/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向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下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，會有下墜球的效果，</m:t>
                    </m:r>
                  </m:oMath>
                </a14:m>
                <a:r>
                  <a:rPr lang="zh-TW" altLang="en-US" dirty="0" smtClean="0"/>
                  <a:t>適合踢自由球越過人牆</a:t>
                </a:r>
                <a:endParaRPr lang="en-US" altLang="zh-TW" dirty="0" smtClean="0"/>
              </a:p>
              <a:p>
                <a:r>
                  <a:rPr lang="zh-TW" altLang="en-US" dirty="0" smtClean="0"/>
                  <a:t>我們模擬了足球自由球抽射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9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2115" y="2626699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0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344B9-F1D8-47F4-A70A-6E033626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督普勒效應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CBA9B-928E-41E5-AC57-F1A2D37C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zh-TW" altLang="en-US" dirty="0"/>
              <a:t>由於波源與觀察者的移動，使得觀察者接收到的波頻率與波源發出的頻率不同</a:t>
            </a:r>
            <a:endParaRPr lang="en-US" altLang="zh-TW" dirty="0"/>
          </a:p>
          <a:p>
            <a:r>
              <a:rPr lang="zh-TW" altLang="en-US" dirty="0"/>
              <a:t>以下式子可以表示出督普勒效應的頻率關係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v</a:t>
            </a:r>
            <a:r>
              <a:rPr lang="zh-TW" altLang="en-US" dirty="0"/>
              <a:t>為波速，</a:t>
            </a:r>
            <a:r>
              <a:rPr lang="en-US" altLang="zh-TW" dirty="0" err="1"/>
              <a:t>vo</a:t>
            </a:r>
            <a:r>
              <a:rPr lang="zh-TW" altLang="en-US" dirty="0"/>
              <a:t>與</a:t>
            </a:r>
            <a:r>
              <a:rPr lang="en-US" altLang="zh-TW" dirty="0"/>
              <a:t>vs</a:t>
            </a:r>
            <a:r>
              <a:rPr lang="zh-TW" altLang="en-US" dirty="0"/>
              <a:t>分別代表觀察者與波源的速度</a:t>
            </a:r>
          </a:p>
        </p:txBody>
      </p:sp>
      <p:sp>
        <p:nvSpPr>
          <p:cNvPr id="4" name="AutoShape 2" descr="f' = \left( \frac{v \pm v_\mathrm{o}}{v \mp v_\mathrm{s}} \right) f">
            <a:extLst>
              <a:ext uri="{FF2B5EF4-FFF2-40B4-BE49-F238E27FC236}">
                <a16:creationId xmlns:a16="http://schemas.microsoft.com/office/drawing/2014/main" id="{DF161206-ED02-4D4C-98EE-13F62B067A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32B65965-ACB8-480B-BAFA-7EF3BA9F4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48400" y="2601111"/>
            <a:ext cx="2728912" cy="9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3E4A8-3884-47EC-9BE1-8635639C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接收者移動的情況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987484-C28E-4C6A-A6F7-6181FD29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假設聲速為</a:t>
            </a:r>
            <a:r>
              <a:rPr lang="en-US" altLang="zh-TW" dirty="0"/>
              <a:t>340m/s</a:t>
            </a:r>
            <a:r>
              <a:rPr lang="zh-TW" altLang="en-US" dirty="0"/>
              <a:t>，接收者以</a:t>
            </a:r>
            <a:r>
              <a:rPr lang="en-US" altLang="zh-TW" dirty="0"/>
              <a:t>170m/s</a:t>
            </a:r>
            <a:r>
              <a:rPr lang="zh-TW" altLang="en-US" dirty="0"/>
              <a:t>的速度先靠近再遠離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 err="1"/>
              <a:t>vpython</a:t>
            </a:r>
            <a:r>
              <a:rPr lang="zh-TW" altLang="en-US" dirty="0"/>
              <a:t>作圖可得下圖</a:t>
            </a:r>
            <a:endParaRPr lang="en-US" altLang="zh-TW" dirty="0"/>
          </a:p>
          <a:p>
            <a:r>
              <a:rPr lang="zh-TW" altLang="en-US" dirty="0"/>
              <a:t>接近時，頻率約為</a:t>
            </a:r>
            <a:r>
              <a:rPr lang="en-US" altLang="zh-TW" dirty="0"/>
              <a:t>37.5Hz</a:t>
            </a:r>
          </a:p>
          <a:p>
            <a:r>
              <a:rPr lang="zh-TW" altLang="en-US" dirty="0"/>
              <a:t>遠離時，頻率約為</a:t>
            </a:r>
            <a:r>
              <a:rPr lang="en-US" altLang="zh-TW" dirty="0"/>
              <a:t>12.5Hz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3703EF-0833-4E86-A983-536C56520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50" t="36665" r="13985" b="10001"/>
          <a:stretch/>
        </p:blipFill>
        <p:spPr>
          <a:xfrm>
            <a:off x="5038725" y="2715767"/>
            <a:ext cx="3324225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09436-EADE-4C72-A8BA-DADE1038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波源移動的情況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EAE978-B153-4075-84C0-267D531D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假設聲速為</a:t>
            </a:r>
            <a:r>
              <a:rPr lang="en-US" altLang="zh-TW" dirty="0"/>
              <a:t>340m/s</a:t>
            </a:r>
            <a:r>
              <a:rPr lang="zh-TW" altLang="en-US" dirty="0"/>
              <a:t>，波源以</a:t>
            </a:r>
            <a:r>
              <a:rPr lang="en-US" altLang="zh-TW" dirty="0"/>
              <a:t>170m/s</a:t>
            </a:r>
            <a:r>
              <a:rPr lang="zh-TW" altLang="en-US" dirty="0"/>
              <a:t>的速度先靠近再遠離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 err="1"/>
              <a:t>vpython</a:t>
            </a:r>
            <a:r>
              <a:rPr lang="zh-TW" altLang="en-US" dirty="0"/>
              <a:t>作圖可得下圖</a:t>
            </a:r>
            <a:endParaRPr lang="en-US" altLang="zh-TW" dirty="0"/>
          </a:p>
          <a:p>
            <a:r>
              <a:rPr lang="zh-TW" altLang="en-US" dirty="0"/>
              <a:t>接近時，頻率約為</a:t>
            </a:r>
            <a:r>
              <a:rPr lang="en-US" altLang="zh-TW" dirty="0"/>
              <a:t>50Hz</a:t>
            </a:r>
          </a:p>
          <a:p>
            <a:r>
              <a:rPr lang="zh-TW" altLang="en-US" dirty="0"/>
              <a:t>遠離時，頻率約為</a:t>
            </a:r>
            <a:r>
              <a:rPr lang="en-US" altLang="zh-TW" dirty="0"/>
              <a:t>17Hz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C2C5E1-E265-4873-B22B-D14927779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34721" r="51953" b="14723"/>
          <a:stretch/>
        </p:blipFill>
        <p:spPr>
          <a:xfrm>
            <a:off x="5619750" y="2590800"/>
            <a:ext cx="3724276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16101-EF83-4030-8B56-345AEF2E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F1D4B-6BC7-4992-AA3A-346DDDAD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當波源及觀察者互相靠近時，觀察者接收到的頻率增加</a:t>
            </a:r>
            <a:endParaRPr lang="en-US" altLang="zh-TW" dirty="0"/>
          </a:p>
          <a:p>
            <a:r>
              <a:rPr lang="zh-TW" altLang="en-US" dirty="0"/>
              <a:t>當波源及觀察者互相遠離時，觀察者接收到的頻率減少</a:t>
            </a:r>
            <a:endParaRPr lang="en-US" altLang="zh-TW" dirty="0"/>
          </a:p>
          <a:p>
            <a:r>
              <a:rPr lang="zh-TW" altLang="en-US" dirty="0"/>
              <a:t>做出來的結果皆符合公式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713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267DD-FF30-43CF-B830-44A90A60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督普勒雷達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D3A7B-3777-4969-BF70-6763B549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觀察者接收到的頻率由原頻率、波源速度以及觀察者速度決定</a:t>
            </a:r>
            <a:endParaRPr lang="en-US" altLang="zh-TW" dirty="0"/>
          </a:p>
          <a:p>
            <a:r>
              <a:rPr lang="zh-TW" altLang="en-US" dirty="0"/>
              <a:t>控制其中兩個以獲取第三個</a:t>
            </a:r>
            <a:endParaRPr lang="en-US" altLang="zh-TW" dirty="0"/>
          </a:p>
          <a:p>
            <a:r>
              <a:rPr lang="zh-TW" altLang="en-US" dirty="0"/>
              <a:t>計算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sz="3200" dirty="0"/>
              <a:t>v = v0*(f-f’)/(</a:t>
            </a:r>
            <a:r>
              <a:rPr lang="en-US" altLang="zh-TW" sz="3200" dirty="0" err="1"/>
              <a:t>f+f</a:t>
            </a:r>
            <a:r>
              <a:rPr lang="en-US" altLang="zh-TW" sz="3200" dirty="0"/>
              <a:t>’)</a:t>
            </a:r>
            <a:br>
              <a:rPr lang="en-US" altLang="zh-TW" sz="3200" dirty="0"/>
            </a:br>
            <a:r>
              <a:rPr lang="en-US" altLang="zh-TW" sz="3200" dirty="0"/>
              <a:t>	v:</a:t>
            </a:r>
            <a:r>
              <a:rPr lang="zh-TW" altLang="en-US" sz="3200" dirty="0"/>
              <a:t>物品移動速度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	v0:</a:t>
            </a:r>
            <a:r>
              <a:rPr lang="zh-TW" altLang="en-US" sz="3200" dirty="0"/>
              <a:t>聲速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	f:</a:t>
            </a:r>
            <a:r>
              <a:rPr lang="zh-TW" altLang="en-US" sz="3200" dirty="0"/>
              <a:t>雷達發出頻率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	f’:</a:t>
            </a:r>
            <a:r>
              <a:rPr lang="zh-TW" altLang="en-US" sz="3200" dirty="0"/>
              <a:t>雷達接收頻率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94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EF4EC-B08C-4517-B04E-4E0985956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Magnus effect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20D731-E203-4578-8238-331CB2861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葉泓佑 </a:t>
            </a:r>
            <a:r>
              <a:rPr lang="en-US" altLang="zh-TW" dirty="0"/>
              <a:t>b07901065</a:t>
            </a:r>
            <a:r>
              <a:rPr lang="zh-TW" altLang="en-US" dirty="0"/>
              <a:t>  劉昀昇</a:t>
            </a:r>
            <a:r>
              <a:rPr lang="en-US" altLang="zh-TW" dirty="0"/>
              <a:t>b07901020</a:t>
            </a:r>
          </a:p>
          <a:p>
            <a:r>
              <a:rPr lang="zh-TW" altLang="en-US" dirty="0"/>
              <a:t>林禹龍 </a:t>
            </a:r>
            <a:r>
              <a:rPr lang="en-US" altLang="zh-TW" dirty="0"/>
              <a:t>b07901111  </a:t>
            </a:r>
            <a:r>
              <a:rPr lang="zh-TW" altLang="en-US" dirty="0"/>
              <a:t>蘇白</a:t>
            </a:r>
            <a:r>
              <a:rPr lang="en-US" altLang="zh-TW"/>
              <a:t>b07901180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464058" y="6042952"/>
            <a:ext cx="3396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影片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zh-TW" altLang="en-US" dirty="0" smtClean="0"/>
              <a:t>https</a:t>
            </a:r>
            <a:r>
              <a:rPr lang="zh-TW" altLang="en-US" dirty="0"/>
              <a:t>://youtu.be/rIgQX47xrFg</a:t>
            </a:r>
          </a:p>
        </p:txBody>
      </p:sp>
    </p:spTree>
    <p:extLst>
      <p:ext uri="{BB962C8B-B14F-4D97-AF65-F5344CB8AC3E}">
        <p14:creationId xmlns:p14="http://schemas.microsoft.com/office/powerpoint/2010/main" val="6883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Reynolds</a:t>
            </a:r>
            <a:r>
              <a:rPr lang="en-US" altLang="zh-TW" dirty="0"/>
              <a:t> </a:t>
            </a:r>
            <a:r>
              <a:rPr lang="en-US" altLang="zh-TW" dirty="0" smtClean="0">
                <a:latin typeface="+mn-ea"/>
                <a:ea typeface="+mn-ea"/>
              </a:rPr>
              <a:t>number(</a:t>
            </a:r>
            <a:r>
              <a:rPr lang="zh-TW" altLang="en-US" dirty="0" smtClean="0">
                <a:latin typeface="+mn-ea"/>
                <a:ea typeface="+mn-ea"/>
              </a:rPr>
              <a:t>雷諾數</a:t>
            </a:r>
            <a:r>
              <a:rPr lang="en-US" altLang="zh-TW" dirty="0" smtClean="0">
                <a:latin typeface="+mn-ea"/>
                <a:ea typeface="+mn-ea"/>
              </a:rPr>
              <a:t>)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在流體力學中，雷</a:t>
                </a:r>
                <a:r>
                  <a:rPr lang="zh-TW" altLang="en-US" dirty="0"/>
                  <a:t>諾數是流體的慣性</a:t>
                </a:r>
                <a:r>
                  <a:rPr lang="zh-TW" altLang="en-US" dirty="0" smtClean="0"/>
                  <a:t>力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與</a:t>
                </a:r>
                <a:r>
                  <a:rPr lang="zh-TW" altLang="en-US" dirty="0"/>
                  <a:t>黏性</a:t>
                </a:r>
                <a:r>
                  <a:rPr lang="zh-TW" altLang="en-US" dirty="0" smtClean="0"/>
                  <a:t>力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比值</a:t>
                </a:r>
                <a:r>
                  <a:rPr lang="zh-TW" altLang="en-US" dirty="0"/>
                  <a:t>的量度，它是一個無因次量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b="0" dirty="0" smtClean="0"/>
                  <a:t>對於在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管中的流動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𝑉𝐷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為平均流速，</a:t>
                </a:r>
                <a:r>
                  <a:rPr lang="en-US" altLang="zh-TW" dirty="0" smtClean="0"/>
                  <a:t>D</a:t>
                </a:r>
                <a:r>
                  <a:rPr lang="zh-TW" altLang="en-US" dirty="0" smtClean="0"/>
                  <a:t>為管直徑，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lang="zh-TW" altLang="en-US" dirty="0"/>
                      <m:t>為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介質密度</m:t>
                    </m:r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為</m:t>
                    </m:r>
                  </m:oMath>
                </a14:m>
                <a:r>
                  <a:rPr lang="zh-TW" altLang="en-US" dirty="0" smtClean="0"/>
                  <a:t>黏度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一般情況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經過計算，足球射門時的雷諾數約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214" y="2794733"/>
            <a:ext cx="4604095" cy="33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Magnus effect(</a:t>
            </a:r>
            <a:r>
              <a:rPr lang="zh-TW" altLang="en-US" dirty="0">
                <a:latin typeface="+mn-ea"/>
                <a:ea typeface="+mn-ea"/>
              </a:rPr>
              <a:t>馬格努斯效應</a:t>
            </a:r>
            <a:r>
              <a:rPr lang="en-US" altLang="zh-TW" dirty="0">
                <a:latin typeface="+mn-ea"/>
                <a:ea typeface="+mn-ea"/>
              </a:rPr>
              <a:t>)</a:t>
            </a:r>
            <a:endParaRPr lang="zh-TW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en-US" b="1" dirty="0" smtClean="0"/>
                  <a:t>馬格努斯效應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Magnus Effect</a:t>
                </a:r>
                <a:r>
                  <a:rPr lang="zh-TW" altLang="en-US" dirty="0"/>
                  <a:t>），以他的發現者海因里希</a:t>
                </a:r>
                <a:r>
                  <a:rPr lang="en-US" altLang="zh-TW" dirty="0" smtClean="0"/>
                  <a:t>·</a:t>
                </a:r>
                <a:r>
                  <a:rPr lang="zh-TW" altLang="en-US" dirty="0" smtClean="0"/>
                  <a:t>馬格努</a:t>
                </a:r>
                <a:r>
                  <a:rPr lang="zh-TW" altLang="en-US" dirty="0"/>
                  <a:t>斯</a:t>
                </a:r>
                <a:r>
                  <a:rPr lang="zh-TW" altLang="en-US" dirty="0" smtClean="0"/>
                  <a:t>命名</a:t>
                </a:r>
                <a:r>
                  <a:rPr lang="zh-TW" altLang="en-US" dirty="0"/>
                  <a:t>，是一個流體力學當中的現象，是一個在流體中轉動的物體（如圓柱體）受到的力。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公式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latin typeface="+mn-ea"/>
                  </a:rPr>
                  <a:t>F</a:t>
                </a:r>
                <a:r>
                  <a:rPr lang="zh-TW" altLang="en-US" dirty="0" smtClean="0">
                    <a:latin typeface="+mn-ea"/>
                  </a:rPr>
                  <a:t>為物體所受之力，</a:t>
                </a:r>
                <a:r>
                  <a:rPr lang="en-US" altLang="zh-TW" dirty="0" smtClean="0">
                    <a:latin typeface="+mn-ea"/>
                  </a:rPr>
                  <a:t>V</a:t>
                </a:r>
                <a:r>
                  <a:rPr lang="zh-TW" altLang="en-US" dirty="0" smtClean="0">
                    <a:latin typeface="+mn-ea"/>
                  </a:rPr>
                  <a:t>為物體體積，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b="0" dirty="0" smtClean="0">
                    <a:latin typeface="+mn-ea"/>
                  </a:rPr>
                  <a:t>為介質密度，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zh-TW" altLang="en-US" b="0" dirty="0" smtClean="0">
                    <a:latin typeface="+mn-ea"/>
                  </a:rPr>
                  <a:t>為物體轉速向量，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TW" altLang="en-US" b="0" dirty="0" smtClean="0">
                    <a:latin typeface="+mn-ea"/>
                  </a:rPr>
                  <a:t>為物體速度向量</a:t>
                </a:r>
                <a:r>
                  <a:rPr lang="zh-TW" altLang="en-US" dirty="0" smtClean="0">
                    <a:latin typeface="+mn-ea"/>
                  </a:rPr>
                  <a:t>，</a:t>
                </a:r>
                <a:endParaRPr lang="en-US" altLang="zh-TW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TW" altLang="en-US" b="0" dirty="0" smtClean="0">
                    <a:latin typeface="+mn-ea"/>
                  </a:rPr>
                  <a:t> 最後</a:t>
                </a:r>
                <a:r>
                  <a:rPr lang="en-US" altLang="zh-TW" b="0" dirty="0" smtClean="0">
                    <a:latin typeface="+mn-ea"/>
                  </a:rPr>
                  <a:t>C</a:t>
                </a:r>
                <a:r>
                  <a:rPr lang="zh-TW" altLang="en-US" b="0" dirty="0" smtClean="0">
                    <a:latin typeface="+mn-ea"/>
                  </a:rPr>
                  <a:t>為常數</a:t>
                </a:r>
                <a:r>
                  <a:rPr lang="en-US" altLang="zh-TW" b="0" dirty="0" smtClean="0">
                    <a:latin typeface="+mn-ea"/>
                  </a:rPr>
                  <a:t>0.40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28" y="3745395"/>
            <a:ext cx="3837476" cy="267957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73" y="3745395"/>
            <a:ext cx="4470400" cy="29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720</TotalTime>
  <Words>513</Words>
  <Application>Microsoft Office PowerPoint</Application>
  <PresentationFormat>寬螢幕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標楷體</vt:lpstr>
      <vt:lpstr>Cambria Math</vt:lpstr>
      <vt:lpstr>Rockwell</vt:lpstr>
      <vt:lpstr>Rockwell Condensed</vt:lpstr>
      <vt:lpstr>Wingdings</vt:lpstr>
      <vt:lpstr>木刻字型</vt:lpstr>
      <vt:lpstr>督普勒效應與雷達</vt:lpstr>
      <vt:lpstr>督普勒效應</vt:lpstr>
      <vt:lpstr>接收者移動的情況</vt:lpstr>
      <vt:lpstr>波源移動的情況</vt:lpstr>
      <vt:lpstr>綜合結論</vt:lpstr>
      <vt:lpstr>督普勒雷達</vt:lpstr>
      <vt:lpstr>Magnus effect</vt:lpstr>
      <vt:lpstr>Reynolds number(雷諾數)</vt:lpstr>
      <vt:lpstr>Magnus effect(馬格努斯效應)</vt:lpstr>
      <vt:lpstr>Drag force &amp; drag torque</vt:lpstr>
      <vt:lpstr>Vpython simulation</vt:lpstr>
      <vt:lpstr>馬格努斯中球的受力</vt:lpstr>
      <vt:lpstr>VPYTHON SIMULATION</vt:lpstr>
      <vt:lpstr>VPYTHON SIMULATION </vt:lpstr>
      <vt:lpstr>VPYTHON SIMULATION</vt:lpstr>
      <vt:lpstr>綜合結論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督普勒效應與雷達</dc:title>
  <dc:creator>泓佑 葉</dc:creator>
  <cp:lastModifiedBy>昀昇 劉</cp:lastModifiedBy>
  <cp:revision>34</cp:revision>
  <dcterms:created xsi:type="dcterms:W3CDTF">2019-01-12T17:53:14Z</dcterms:created>
  <dcterms:modified xsi:type="dcterms:W3CDTF">2019-01-13T11:34:10Z</dcterms:modified>
</cp:coreProperties>
</file>