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6" r:id="rId3"/>
    <p:sldId id="257" r:id="rId4"/>
    <p:sldId id="518" r:id="rId5"/>
    <p:sldId id="259" r:id="rId6"/>
    <p:sldId id="261" r:id="rId7"/>
    <p:sldId id="519" r:id="rId8"/>
    <p:sldId id="520" r:id="rId9"/>
    <p:sldId id="521" r:id="rId10"/>
    <p:sldId id="522" r:id="rId11"/>
    <p:sldId id="523" r:id="rId12"/>
    <p:sldId id="517" r:id="rId13"/>
    <p:sldId id="526" r:id="rId14"/>
    <p:sldId id="524" r:id="rId15"/>
    <p:sldId id="527" r:id="rId16"/>
    <p:sldId id="528" r:id="rId17"/>
    <p:sldId id="529" r:id="rId18"/>
    <p:sldId id="531" r:id="rId19"/>
    <p:sldId id="532" r:id="rId20"/>
    <p:sldId id="533" r:id="rId21"/>
    <p:sldId id="530" r:id="rId22"/>
    <p:sldId id="534" r:id="rId23"/>
    <p:sldId id="535" r:id="rId24"/>
    <p:sldId id="537" r:id="rId25"/>
    <p:sldId id="536" r:id="rId26"/>
    <p:sldId id="539" r:id="rId27"/>
    <p:sldId id="538"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007033"/>
    <a:srgbClr val="FFCC66"/>
    <a:srgbClr val="990099"/>
    <a:srgbClr val="CC0099"/>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8D531-B902-499A-847E-6FBCBC3131E5}"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CF16D-E70B-4FAA-8F8B-D9ECE0DAE2BA}" type="slidenum">
              <a:rPr lang="en-US" smtClean="0"/>
              <a:t>‹#›</a:t>
            </a:fld>
            <a:endParaRPr lang="en-US"/>
          </a:p>
        </p:txBody>
      </p:sp>
    </p:spTree>
    <p:extLst>
      <p:ext uri="{BB962C8B-B14F-4D97-AF65-F5344CB8AC3E}">
        <p14:creationId xmlns:p14="http://schemas.microsoft.com/office/powerpoint/2010/main" val="55086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71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08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60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41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08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85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23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11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58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41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09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F1279-6CE4-4169-83D3-4483097B6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65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9740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50"/>
            <a:ext cx="7940481" cy="6108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26005C90-ED64-4253-A15A-9B03AF885C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885825" y="342900"/>
            <a:ext cx="6096257" cy="46863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35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7091806" y="-694683"/>
            <a:ext cx="98579" cy="6532866"/>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6999613" y="-706335"/>
            <a:ext cx="129268" cy="655617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228600"/>
            <a:ext cx="6096257" cy="46863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033602" y="914400"/>
            <a:ext cx="5424349" cy="2049329"/>
          </a:xfrm>
        </p:spPr>
        <p:txBody>
          <a:bodyPr anchor="t">
            <a:normAutofit/>
          </a:bodyPr>
          <a:lstStyle>
            <a:lvl1pPr algn="l">
              <a:defRPr lang="en-US" sz="3750" kern="1200" cap="all" spc="75"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033600" y="3051809"/>
            <a:ext cx="3767000" cy="1097280"/>
          </a:xfrm>
        </p:spPr>
        <p:txBody>
          <a:bodyPr lIns="91440" rIns="91440" anchor="t">
            <a:normAutofit/>
          </a:bodyPr>
          <a:lstStyle>
            <a:lvl1pPr marL="0" indent="0" algn="l">
              <a:lnSpc>
                <a:spcPct val="100000"/>
              </a:lnSpc>
              <a:spcBef>
                <a:spcPts val="0"/>
              </a:spcBef>
              <a:buNone/>
              <a:defRPr lang="en-US" sz="1500" kern="1200" dirty="0">
                <a:solidFill>
                  <a:schemeClr val="tx1"/>
                </a:solidFill>
                <a:latin typeface="+mn-lt"/>
                <a:ea typeface="+mn-ea"/>
                <a:cs typeface="+mn-cs"/>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171576" y="-85724"/>
            <a:ext cx="228598"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5260086" y="26220"/>
            <a:ext cx="3883914" cy="511728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62132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885825" y="342900"/>
            <a:ext cx="6096257" cy="46863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35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7091806" y="-694683"/>
            <a:ext cx="98579" cy="6532866"/>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6999613" y="-706335"/>
            <a:ext cx="129268" cy="655617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228600"/>
            <a:ext cx="6096257" cy="46863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033602" y="914400"/>
            <a:ext cx="5424349" cy="2049329"/>
          </a:xfrm>
        </p:spPr>
        <p:txBody>
          <a:bodyPr anchor="t">
            <a:normAutofit/>
          </a:bodyPr>
          <a:lstStyle>
            <a:lvl1pPr algn="l">
              <a:defRPr lang="en-US" sz="3750" kern="1200" cap="all" spc="75"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033600" y="3051809"/>
            <a:ext cx="3767000" cy="1097280"/>
          </a:xfrm>
        </p:spPr>
        <p:txBody>
          <a:bodyPr lIns="91440" rIns="91440" anchor="t">
            <a:normAutofit/>
          </a:bodyPr>
          <a:lstStyle>
            <a:lvl1pPr marL="0" indent="0" algn="l">
              <a:lnSpc>
                <a:spcPct val="100000"/>
              </a:lnSpc>
              <a:spcBef>
                <a:spcPts val="0"/>
              </a:spcBef>
              <a:buNone/>
              <a:defRPr lang="en-US" sz="1500" kern="1200" dirty="0">
                <a:solidFill>
                  <a:schemeClr val="tx1"/>
                </a:solidFill>
                <a:latin typeface="+mn-lt"/>
                <a:ea typeface="+mn-ea"/>
                <a:cs typeface="+mn-cs"/>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171576" y="-85724"/>
            <a:ext cx="228598" cy="400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5260086" y="26220"/>
            <a:ext cx="3883914" cy="511728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958762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495346" y="0"/>
            <a:ext cx="7448504" cy="511728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400051" y="0"/>
            <a:ext cx="38147" cy="51435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742950" y="457200"/>
            <a:ext cx="5572125" cy="42291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71550" y="1428750"/>
            <a:ext cx="4398287" cy="1706429"/>
          </a:xfrm>
        </p:spPr>
        <p:txBody>
          <a:bodyPr anchor="t">
            <a:normAutofit/>
          </a:bodyPr>
          <a:lstStyle>
            <a:lvl1pPr algn="l">
              <a:defRPr lang="en-US" sz="3750" kern="1200" cap="all" spc="75"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71550" y="3223259"/>
            <a:ext cx="3054440" cy="1097280"/>
          </a:xfrm>
        </p:spPr>
        <p:txBody>
          <a:bodyPr lIns="91440" rIns="91440" anchor="t">
            <a:normAutofit/>
          </a:bodyPr>
          <a:lstStyle>
            <a:lvl1pPr marL="0" indent="0" algn="l">
              <a:lnSpc>
                <a:spcPct val="100000"/>
              </a:lnSpc>
              <a:spcBef>
                <a:spcPts val="0"/>
              </a:spcBef>
              <a:buNone/>
              <a:defRPr lang="en-US" sz="1500" kern="1200" dirty="0">
                <a:solidFill>
                  <a:schemeClr val="tx1"/>
                </a:solidFill>
                <a:latin typeface="+mn-lt"/>
                <a:ea typeface="+mn-ea"/>
                <a:cs typeface="+mn-cs"/>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338172" y="0"/>
            <a:ext cx="47627" cy="51435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276293" y="0"/>
            <a:ext cx="47627" cy="51435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5260086" y="26220"/>
            <a:ext cx="3883914" cy="511728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213582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9144000" cy="51435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6055902" y="2343150"/>
            <a:ext cx="1565759" cy="2453022"/>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1643063" y="457200"/>
            <a:ext cx="5857875" cy="42291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2372857" y="1428750"/>
            <a:ext cx="4398287" cy="1706429"/>
          </a:xfrm>
        </p:spPr>
        <p:txBody>
          <a:bodyPr anchor="t">
            <a:normAutofit/>
          </a:bodyPr>
          <a:lstStyle>
            <a:lvl1pPr algn="ctr">
              <a:defRPr lang="en-US" sz="3750" kern="1200" cap="all" spc="75"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3044780" y="3223259"/>
            <a:ext cx="3054440" cy="1097280"/>
          </a:xfrm>
        </p:spPr>
        <p:txBody>
          <a:bodyPr lIns="91440" rIns="91440" anchor="t">
            <a:normAutofit/>
          </a:bodyPr>
          <a:lstStyle>
            <a:lvl1pPr marL="0" indent="0" algn="ctr">
              <a:lnSpc>
                <a:spcPct val="100000"/>
              </a:lnSpc>
              <a:spcBef>
                <a:spcPts val="0"/>
              </a:spcBef>
              <a:buNone/>
              <a:defRPr lang="en-US" sz="1500" kern="1200" dirty="0">
                <a:solidFill>
                  <a:schemeClr val="bg1"/>
                </a:solidFill>
                <a:latin typeface="+mn-lt"/>
                <a:ea typeface="+mn-ea"/>
                <a:cs typeface="+mn-cs"/>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Tree>
    <p:extLst>
      <p:ext uri="{BB962C8B-B14F-4D97-AF65-F5344CB8AC3E}">
        <p14:creationId xmlns:p14="http://schemas.microsoft.com/office/powerpoint/2010/main" val="767875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9144000" cy="51435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1543050" y="350044"/>
            <a:ext cx="527506" cy="82642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6800850" y="3486150"/>
            <a:ext cx="857250" cy="1343025"/>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1643063" y="457200"/>
            <a:ext cx="5857875" cy="42291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2372857" y="1428750"/>
            <a:ext cx="4398287" cy="1706429"/>
          </a:xfrm>
        </p:spPr>
        <p:txBody>
          <a:bodyPr anchor="t">
            <a:normAutofit/>
          </a:bodyPr>
          <a:lstStyle>
            <a:lvl1pPr algn="ctr">
              <a:defRPr lang="en-US" sz="3750" kern="1200" cap="all" spc="75"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3044780" y="3223259"/>
            <a:ext cx="3054440" cy="1097280"/>
          </a:xfrm>
        </p:spPr>
        <p:txBody>
          <a:bodyPr lIns="91440" rIns="91440" anchor="t">
            <a:normAutofit/>
          </a:bodyPr>
          <a:lstStyle>
            <a:lvl1pPr marL="0" indent="0" algn="ctr">
              <a:lnSpc>
                <a:spcPct val="100000"/>
              </a:lnSpc>
              <a:spcBef>
                <a:spcPts val="0"/>
              </a:spcBef>
              <a:buNone/>
              <a:defRPr lang="en-US" sz="1500" kern="1200" dirty="0">
                <a:solidFill>
                  <a:schemeClr val="bg1"/>
                </a:solidFill>
                <a:latin typeface="+mn-lt"/>
                <a:ea typeface="+mn-ea"/>
                <a:cs typeface="+mn-cs"/>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Tree>
    <p:extLst>
      <p:ext uri="{BB962C8B-B14F-4D97-AF65-F5344CB8AC3E}">
        <p14:creationId xmlns:p14="http://schemas.microsoft.com/office/powerpoint/2010/main" val="186946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438098" y="-106837"/>
            <a:ext cx="913701" cy="4632832"/>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2343150" y="0"/>
            <a:ext cx="6800850" cy="51435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400050" y="200025"/>
            <a:ext cx="3829050" cy="474345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700088" y="571500"/>
            <a:ext cx="3286125" cy="2571750"/>
          </a:xfrm>
        </p:spPr>
        <p:txBody>
          <a:bodyPr anchor="ctr">
            <a:normAutofit/>
          </a:bodyPr>
          <a:lstStyle>
            <a:lvl1pPr algn="ct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700088" y="3257550"/>
            <a:ext cx="3286125" cy="1016799"/>
          </a:xfrm>
        </p:spPr>
        <p:txBody>
          <a:bodyPr lIns="91440" rIns="91440" anchor="t">
            <a:normAutofit/>
          </a:bodyPr>
          <a:lstStyle>
            <a:lvl1pPr marL="0" indent="0" algn="ctr">
              <a:lnSpc>
                <a:spcPct val="100000"/>
              </a:lnSpc>
              <a:spcBef>
                <a:spcPts val="0"/>
              </a:spcBef>
              <a:spcAft>
                <a:spcPts val="0"/>
              </a:spcAft>
              <a:buNone/>
              <a:defRPr sz="120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235744" y="3714750"/>
            <a:ext cx="857250" cy="1343025"/>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42670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51435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457200"/>
            <a:ext cx="3486150" cy="42291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42975" y="1085850"/>
            <a:ext cx="3086100" cy="2971800"/>
          </a:xfrm>
        </p:spPr>
        <p:txBody>
          <a:bodyPr anchor="ctr">
            <a:normAutofit/>
          </a:bodyPr>
          <a:lstStyle>
            <a:lvl1pPr algn="ct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4543425" y="3371851"/>
            <a:ext cx="3657600" cy="457200"/>
          </a:xfrm>
        </p:spPr>
        <p:txBody>
          <a:bodyPr lIns="91440" rIns="91440" anchor="ctr">
            <a:normAutofit/>
          </a:bodyPr>
          <a:lstStyle>
            <a:lvl1pPr marL="0" indent="0" algn="l">
              <a:lnSpc>
                <a:spcPct val="100000"/>
              </a:lnSpc>
              <a:spcBef>
                <a:spcPts val="0"/>
              </a:spcBef>
              <a:spcAft>
                <a:spcPts val="0"/>
              </a:spcAft>
              <a:buNone/>
              <a:defRPr sz="120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028825" y="307181"/>
            <a:ext cx="914400" cy="30003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028825" y="4557712"/>
            <a:ext cx="914400" cy="30003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2185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1085850"/>
          </a:xfrm>
        </p:spPr>
        <p:txBody>
          <a:bodyPr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2000250"/>
            <a:ext cx="771652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2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98099211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2000250"/>
            <a:ext cx="771652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2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257300"/>
            <a:ext cx="8128000" cy="341632"/>
          </a:xfrm>
          <a:solidFill>
            <a:schemeClr val="accent1"/>
          </a:solidFill>
        </p:spPr>
        <p:txBody>
          <a:bodyPr wrap="square" lIns="640080" rIns="91440">
            <a:spAutoFit/>
          </a:bodyPr>
          <a:lstStyle>
            <a:lvl1pPr marL="0" indent="0">
              <a:buNone/>
              <a:defRPr sz="18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7173528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2000250"/>
            <a:ext cx="771652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2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04035516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317879150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05768135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44951880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397781142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4352750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46206226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2381969" y="0"/>
            <a:ext cx="6762032" cy="51435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1198608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1" y="2000250"/>
            <a:ext cx="433197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2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4972050" y="2000251"/>
            <a:ext cx="3760469" cy="2745581"/>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98913649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1" y="2000250"/>
            <a:ext cx="433197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4972050" y="2000251"/>
            <a:ext cx="3760469" cy="2745581"/>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8296741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4000501" y="84732"/>
            <a:ext cx="5143500" cy="5058768"/>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3928567" y="156668"/>
            <a:ext cx="5058768" cy="49149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1" y="2000250"/>
            <a:ext cx="4331970" cy="274548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8838051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411481" y="2000251"/>
            <a:ext cx="8321039" cy="131784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3532258"/>
            <a:ext cx="8321038" cy="1125657"/>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59117874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411481" y="2000251"/>
            <a:ext cx="4331969" cy="265766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914900" y="2000251"/>
            <a:ext cx="3817618" cy="2657664"/>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1257300"/>
            <a:ext cx="8128000" cy="341632"/>
          </a:xfrm>
          <a:noFill/>
        </p:spPr>
        <p:txBody>
          <a:bodyPr wrap="square" lIns="91440" rIns="91440">
            <a:spAutoFit/>
          </a:bodyPr>
          <a:lstStyle>
            <a:lvl1pPr marL="0" indent="0">
              <a:buNone/>
              <a:defRPr sz="18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4330192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2801717"/>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1" y="3463119"/>
            <a:ext cx="7418069" cy="1145286"/>
          </a:xfrm>
        </p:spPr>
        <p:txBody>
          <a:bodyPr lIns="91440" rIns="91440">
            <a:normAutofit/>
          </a:bodyPr>
          <a:lstStyle>
            <a:lvl1pPr>
              <a:defRPr sz="1350"/>
            </a:lvl1pPr>
            <a:lvl2pPr>
              <a:defRPr sz="1200"/>
            </a:lvl2pPr>
            <a:lvl3pPr>
              <a:defRPr sz="1050"/>
            </a:lvl3pPr>
            <a:lvl4pPr>
              <a:defRPr sz="900"/>
            </a:lvl4pPr>
            <a:lvl5pPr>
              <a:defRPr sz="9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84733"/>
            <a:ext cx="9143999" cy="2458817"/>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7347146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2801717"/>
            <a:ext cx="83324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1" y="3463119"/>
            <a:ext cx="3909060" cy="1145286"/>
          </a:xfrm>
        </p:spPr>
        <p:txBody>
          <a:bodyPr lIns="91440" rIns="91440">
            <a:normAutofit/>
          </a:bodyPr>
          <a:lstStyle>
            <a:lvl1pPr>
              <a:defRPr sz="1350"/>
            </a:lvl1pPr>
            <a:lvl2pPr>
              <a:defRPr sz="1200"/>
            </a:lvl2pPr>
            <a:lvl3pPr>
              <a:defRPr sz="1050"/>
            </a:lvl3pPr>
            <a:lvl4pPr>
              <a:defRPr sz="900"/>
            </a:lvl4pPr>
            <a:lvl5pPr>
              <a:defRPr sz="9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84733"/>
            <a:ext cx="9143999" cy="2458817"/>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4834890" y="3463119"/>
            <a:ext cx="3909060" cy="1145286"/>
          </a:xfrm>
        </p:spPr>
        <p:txBody>
          <a:bodyPr lIns="91440" rIns="91440">
            <a:normAutofit/>
          </a:bodyPr>
          <a:lstStyle>
            <a:lvl1pPr>
              <a:defRPr sz="1350"/>
            </a:lvl1pPr>
            <a:lvl2pPr>
              <a:defRPr sz="1200"/>
            </a:lvl2pPr>
            <a:lvl3pPr>
              <a:defRPr sz="1050"/>
            </a:lvl3pPr>
            <a:lvl4pPr>
              <a:defRPr sz="900"/>
            </a:lvl4pPr>
            <a:lvl5pPr>
              <a:defRPr sz="9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5875638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291274" y="2801717"/>
            <a:ext cx="3760470" cy="1806688"/>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84733"/>
            <a:ext cx="9143999" cy="2458817"/>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5429250" y="1485900"/>
            <a:ext cx="3292157" cy="3122504"/>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5692140" y="1714500"/>
            <a:ext cx="2766060" cy="2686050"/>
          </a:xfrm>
        </p:spPr>
        <p:txBody>
          <a:bodyPr lIns="91440" rIns="91440">
            <a:normAutofit/>
          </a:bodyPr>
          <a:lstStyle>
            <a:lvl1pPr marL="0" indent="0">
              <a:lnSpc>
                <a:spcPct val="100000"/>
              </a:lnSpc>
              <a:spcBef>
                <a:spcPts val="0"/>
              </a:spcBef>
              <a:spcAft>
                <a:spcPts val="0"/>
              </a:spcAft>
              <a:buNone/>
              <a:defRPr sz="2400">
                <a:solidFill>
                  <a:schemeClr val="accent2"/>
                </a:solidFill>
              </a:defRPr>
            </a:lvl1pPr>
            <a:lvl2pPr>
              <a:defRPr sz="1200"/>
            </a:lvl2pPr>
            <a:lvl3pPr>
              <a:defRPr sz="1050"/>
            </a:lvl3pPr>
            <a:lvl4pPr>
              <a:defRPr sz="900"/>
            </a:lvl4pPr>
            <a:lvl5pPr>
              <a:defRPr sz="9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411708" y="2788444"/>
            <a:ext cx="685800" cy="697706"/>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81541133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0" y="3132194"/>
            <a:ext cx="3257550" cy="1476210"/>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84733"/>
            <a:ext cx="9143999" cy="2458817"/>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407126" y="800101"/>
            <a:ext cx="2628899" cy="3808304"/>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3143250" y="3257550"/>
            <a:ext cx="2057400" cy="1350854"/>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3143250" y="800101"/>
            <a:ext cx="2057400" cy="2344517"/>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014800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84732"/>
            <a:ext cx="9143999" cy="5058768"/>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411480" y="411480"/>
            <a:ext cx="8329613" cy="388620"/>
          </a:xfrm>
        </p:spPr>
        <p:txBody>
          <a:bodyPr/>
          <a:lstStyle/>
          <a:p>
            <a:r>
              <a:rPr lang="en-US"/>
              <a:t>Click to edit Master title style</a:t>
            </a:r>
          </a:p>
        </p:txBody>
      </p:sp>
    </p:spTree>
    <p:extLst>
      <p:ext uri="{BB962C8B-B14F-4D97-AF65-F5344CB8AC3E}">
        <p14:creationId xmlns:p14="http://schemas.microsoft.com/office/powerpoint/2010/main" val="69809221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0"/>
            <a:ext cx="9143999" cy="51435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411480" y="411480"/>
            <a:ext cx="8329613" cy="388620"/>
          </a:xfrm>
        </p:spPr>
        <p:txBody>
          <a:bodyPr/>
          <a:lstStyle/>
          <a:p>
            <a:r>
              <a:rPr lang="en-US"/>
              <a:t>Click to edit Master title style</a:t>
            </a:r>
          </a:p>
        </p:txBody>
      </p:sp>
    </p:spTree>
    <p:extLst>
      <p:ext uri="{BB962C8B-B14F-4D97-AF65-F5344CB8AC3E}">
        <p14:creationId xmlns:p14="http://schemas.microsoft.com/office/powerpoint/2010/main" val="17537565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0"/>
            <a:ext cx="9143999" cy="51435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446351" y="892477"/>
            <a:ext cx="3292157" cy="3508073"/>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5709241" y="1121077"/>
            <a:ext cx="2766060" cy="2936573"/>
          </a:xfrm>
        </p:spPr>
        <p:txBody>
          <a:bodyPr lIns="91440" rIns="91440">
            <a:normAutofit/>
          </a:bodyPr>
          <a:lstStyle>
            <a:lvl1pPr marL="0" indent="0">
              <a:lnSpc>
                <a:spcPct val="100000"/>
              </a:lnSpc>
              <a:spcBef>
                <a:spcPts val="0"/>
              </a:spcBef>
              <a:spcAft>
                <a:spcPts val="0"/>
              </a:spcAft>
              <a:buNone/>
              <a:defRPr sz="2400"/>
            </a:lvl1pPr>
            <a:lvl2pPr>
              <a:defRPr sz="1200"/>
            </a:lvl2pPr>
            <a:lvl3pPr>
              <a:defRPr sz="1050"/>
            </a:lvl3pPr>
            <a:lvl4pPr>
              <a:defRPr sz="900"/>
            </a:lvl4pPr>
            <a:lvl5pPr>
              <a:defRPr sz="9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411480" y="411480"/>
            <a:ext cx="8329613" cy="480997"/>
          </a:xfrm>
        </p:spPr>
        <p:txBody>
          <a:bodyPr/>
          <a:lstStyle/>
          <a:p>
            <a:r>
              <a:rPr lang="en-US"/>
              <a:t>Click to edit Master title style</a:t>
            </a:r>
          </a:p>
        </p:txBody>
      </p:sp>
    </p:spTree>
    <p:extLst>
      <p:ext uri="{BB962C8B-B14F-4D97-AF65-F5344CB8AC3E}">
        <p14:creationId xmlns:p14="http://schemas.microsoft.com/office/powerpoint/2010/main" val="380699022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1" y="0"/>
            <a:ext cx="9143999" cy="51435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414202" y="892477"/>
            <a:ext cx="3292157" cy="3508073"/>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677092" y="1121077"/>
            <a:ext cx="2766060" cy="2936573"/>
          </a:xfrm>
        </p:spPr>
        <p:txBody>
          <a:bodyPr lIns="91440" rIns="91440">
            <a:normAutofit/>
          </a:bodyPr>
          <a:lstStyle>
            <a:lvl1pPr marL="0" indent="0">
              <a:lnSpc>
                <a:spcPct val="100000"/>
              </a:lnSpc>
              <a:spcBef>
                <a:spcPts val="0"/>
              </a:spcBef>
              <a:spcAft>
                <a:spcPts val="0"/>
              </a:spcAft>
              <a:buNone/>
              <a:defRPr sz="2400">
                <a:solidFill>
                  <a:schemeClr val="bg1"/>
                </a:solidFill>
              </a:defRPr>
            </a:lvl1pPr>
            <a:lvl2pPr>
              <a:defRPr sz="1200"/>
            </a:lvl2pPr>
            <a:lvl3pPr>
              <a:defRPr sz="1050"/>
            </a:lvl3pPr>
            <a:lvl4pPr>
              <a:defRPr sz="900"/>
            </a:lvl4pPr>
            <a:lvl5pPr>
              <a:defRPr sz="9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411480" y="411480"/>
            <a:ext cx="8329613" cy="331470"/>
          </a:xfrm>
        </p:spPr>
        <p:txBody>
          <a:bodyPr/>
          <a:lstStyle/>
          <a:p>
            <a:r>
              <a:rPr lang="en-US"/>
              <a:t>Click to edit Master title style</a:t>
            </a:r>
          </a:p>
        </p:txBody>
      </p:sp>
    </p:spTree>
    <p:extLst>
      <p:ext uri="{BB962C8B-B14F-4D97-AF65-F5344CB8AC3E}">
        <p14:creationId xmlns:p14="http://schemas.microsoft.com/office/powerpoint/2010/main" val="408733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3016236"/>
            <a:ext cx="3817618" cy="1413199"/>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2571750"/>
            <a:ext cx="3817618" cy="341632"/>
          </a:xfrm>
          <a:noFill/>
        </p:spPr>
        <p:txBody>
          <a:bodyPr wrap="square" lIns="91440" rIns="91440">
            <a:spAutoFit/>
          </a:bodyPr>
          <a:lstStyle>
            <a:lvl1pPr marL="0" indent="0">
              <a:buNone/>
              <a:defRPr sz="18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895853" y="3016236"/>
            <a:ext cx="3817618" cy="1413199"/>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895853" y="2571750"/>
            <a:ext cx="3817618" cy="341632"/>
          </a:xfrm>
          <a:noFill/>
        </p:spPr>
        <p:txBody>
          <a:bodyPr wrap="square" lIns="91440" rIns="91440">
            <a:spAutoFit/>
          </a:bodyPr>
          <a:lstStyle>
            <a:lvl1pPr marL="0" indent="0">
              <a:buNone/>
              <a:defRPr sz="18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411708" y="1817296"/>
            <a:ext cx="533398" cy="542658"/>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895853" y="1817296"/>
            <a:ext cx="533398" cy="542658"/>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88567251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411480" y="3016236"/>
            <a:ext cx="2606040" cy="1413199"/>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11480" y="2571750"/>
            <a:ext cx="2606040" cy="318549"/>
          </a:xfrm>
          <a:noFill/>
        </p:spPr>
        <p:txBody>
          <a:bodyPr wrap="square" lIns="91440" rIns="91440">
            <a:noAutofit/>
          </a:bodyPr>
          <a:lstStyle>
            <a:lvl1pPr marL="0" indent="0">
              <a:buNone/>
              <a:defRPr sz="18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3268980" y="3016236"/>
            <a:ext cx="2606040" cy="1413199"/>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3268980" y="2571750"/>
            <a:ext cx="2606040" cy="318549"/>
          </a:xfrm>
          <a:noFill/>
        </p:spPr>
        <p:txBody>
          <a:bodyPr wrap="square" lIns="91440" rIns="91440">
            <a:noAutofit/>
          </a:bodyPr>
          <a:lstStyle>
            <a:lvl1pPr marL="0" indent="0">
              <a:buNone/>
              <a:defRPr sz="18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411708" y="1817296"/>
            <a:ext cx="533398" cy="542658"/>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3268980" y="1817296"/>
            <a:ext cx="533398" cy="542658"/>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6126480" y="3016236"/>
            <a:ext cx="2606040" cy="1413199"/>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6126480" y="2571750"/>
            <a:ext cx="2606040" cy="318549"/>
          </a:xfrm>
          <a:noFill/>
        </p:spPr>
        <p:txBody>
          <a:bodyPr wrap="square" lIns="91440" rIns="91440">
            <a:noAutofit/>
          </a:bodyPr>
          <a:lstStyle>
            <a:lvl1pPr marL="0" indent="0">
              <a:buNone/>
              <a:defRPr sz="18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6126252" y="1817296"/>
            <a:ext cx="533398" cy="542658"/>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61339710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4171950" y="1828800"/>
            <a:ext cx="4426094" cy="731445"/>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143000" y="2035248"/>
            <a:ext cx="2606040" cy="318549"/>
          </a:xfrm>
          <a:noFill/>
        </p:spPr>
        <p:txBody>
          <a:bodyPr wrap="square" lIns="91440" rIns="91440">
            <a:noAutofit/>
          </a:bodyPr>
          <a:lstStyle>
            <a:lvl1pPr marL="0" indent="0">
              <a:buNone/>
              <a:defRPr sz="18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411708" y="1923194"/>
            <a:ext cx="533398" cy="542658"/>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4171950" y="3293717"/>
            <a:ext cx="4426094" cy="731445"/>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143000" y="3500165"/>
            <a:ext cx="2606040" cy="318549"/>
          </a:xfrm>
          <a:noFill/>
        </p:spPr>
        <p:txBody>
          <a:bodyPr wrap="square" lIns="91440" rIns="91440">
            <a:noAutofit/>
          </a:bodyPr>
          <a:lstStyle>
            <a:lvl1pPr marL="0" indent="0">
              <a:buNone/>
              <a:defRPr sz="18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11708" y="3388110"/>
            <a:ext cx="533398" cy="542658"/>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53852298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4171950" y="1817296"/>
            <a:ext cx="4426094" cy="754454"/>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143000" y="2023707"/>
            <a:ext cx="2857500" cy="341632"/>
          </a:xfrm>
          <a:noFill/>
        </p:spPr>
        <p:txBody>
          <a:bodyPr wrap="square" lIns="91440" rIns="91440" anchor="ctr">
            <a:spAutoFit/>
          </a:bodyPr>
          <a:lstStyle>
            <a:lvl1pPr marL="0" indent="0">
              <a:buNone/>
              <a:defRPr sz="18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411708" y="1923194"/>
            <a:ext cx="533398" cy="542658"/>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4171950" y="2667298"/>
            <a:ext cx="4426094" cy="754454"/>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143000" y="2873708"/>
            <a:ext cx="2857500" cy="341632"/>
          </a:xfrm>
          <a:noFill/>
        </p:spPr>
        <p:txBody>
          <a:bodyPr wrap="square" lIns="91440" rIns="91440" anchor="ctr">
            <a:spAutoFit/>
          </a:bodyPr>
          <a:lstStyle>
            <a:lvl1pPr marL="0" indent="0">
              <a:buNone/>
              <a:defRPr sz="18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11708" y="2773195"/>
            <a:ext cx="533398" cy="542658"/>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171950" y="3517299"/>
            <a:ext cx="4426094" cy="754454"/>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143000" y="3723710"/>
            <a:ext cx="2857500" cy="341632"/>
          </a:xfrm>
          <a:noFill/>
        </p:spPr>
        <p:txBody>
          <a:bodyPr wrap="square" lIns="91440" rIns="91440" anchor="ctr">
            <a:spAutoFit/>
          </a:bodyPr>
          <a:lstStyle>
            <a:lvl1pPr marL="0" indent="0">
              <a:buNone/>
              <a:defRPr sz="18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411708" y="3623197"/>
            <a:ext cx="533398" cy="542658"/>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3386565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6246965" cy="51435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363411" y="1526476"/>
            <a:ext cx="3234633" cy="685868"/>
          </a:xfrm>
        </p:spPr>
        <p:txBody>
          <a:bodyPr lIns="91440" rIns="91440" anchor="ctr">
            <a:noAutofit/>
          </a:bodyPr>
          <a:lstStyle>
            <a:lvl1pPr marL="0" indent="0">
              <a:buNone/>
              <a:defRPr sz="105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468630" y="1710136"/>
            <a:ext cx="3703320" cy="318549"/>
          </a:xfrm>
          <a:noFill/>
        </p:spPr>
        <p:txBody>
          <a:bodyPr wrap="square" lIns="91440" rIns="91440" anchor="ctr">
            <a:noAutofit/>
          </a:bodyPr>
          <a:lstStyle>
            <a:lvl1pPr marL="0" indent="0" algn="r">
              <a:buNone/>
              <a:defRPr sz="15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4317320" y="1451995"/>
            <a:ext cx="820587" cy="834831"/>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4553349" y="2682192"/>
            <a:ext cx="4044694" cy="685868"/>
          </a:xfrm>
        </p:spPr>
        <p:txBody>
          <a:bodyPr lIns="91440" rIns="91440" anchor="ctr">
            <a:noAutofit/>
          </a:bodyPr>
          <a:lstStyle>
            <a:lvl1pPr marL="0" indent="0">
              <a:buNone/>
              <a:defRPr sz="105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411480" y="2885249"/>
            <a:ext cx="3017520" cy="318549"/>
          </a:xfrm>
          <a:noFill/>
        </p:spPr>
        <p:txBody>
          <a:bodyPr wrap="square" lIns="91440" rIns="91440" anchor="ctr">
            <a:noAutofit/>
          </a:bodyPr>
          <a:lstStyle>
            <a:lvl1pPr marL="0" indent="0" algn="r">
              <a:buNone/>
              <a:defRPr sz="15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3580881" y="2627108"/>
            <a:ext cx="820587" cy="834831"/>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3712275" y="3837907"/>
            <a:ext cx="4885769" cy="685868"/>
          </a:xfrm>
        </p:spPr>
        <p:txBody>
          <a:bodyPr lIns="91440" rIns="91440" anchor="ctr">
            <a:noAutofit/>
          </a:bodyPr>
          <a:lstStyle>
            <a:lvl1pPr marL="0" indent="0">
              <a:buNone/>
              <a:defRPr sz="105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411481" y="4021567"/>
            <a:ext cx="2217420" cy="318549"/>
          </a:xfrm>
          <a:noFill/>
        </p:spPr>
        <p:txBody>
          <a:bodyPr wrap="square" lIns="91440" rIns="91440" anchor="ctr">
            <a:noAutofit/>
          </a:bodyPr>
          <a:lstStyle>
            <a:lvl1pPr marL="0" indent="0" algn="r">
              <a:buNone/>
              <a:defRPr sz="15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2760294" y="3763426"/>
            <a:ext cx="820587" cy="834831"/>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304660405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6246965" cy="51435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513573" y="3886200"/>
            <a:ext cx="516155"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4313923" y="3886200"/>
            <a:ext cx="516155"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7114273" y="3886200"/>
            <a:ext cx="516155"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400051" y="1543051"/>
            <a:ext cx="2743199" cy="2072106"/>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3200401" y="1543051"/>
            <a:ext cx="2743199" cy="2072106"/>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6000751" y="1543051"/>
            <a:ext cx="2743199" cy="2072106"/>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411481" y="4157244"/>
            <a:ext cx="2731769" cy="318549"/>
          </a:xfrm>
          <a:noFill/>
        </p:spPr>
        <p:txBody>
          <a:bodyPr wrap="square" lIns="91440" rIns="91440" anchor="t">
            <a:noAutofit/>
          </a:bodyPr>
          <a:lstStyle>
            <a:lvl1pPr marL="0" indent="0" algn="ctr">
              <a:spcBef>
                <a:spcPts val="0"/>
              </a:spcBef>
              <a:spcAft>
                <a:spcPts val="0"/>
              </a:spcAft>
              <a:buNone/>
              <a:defRPr sz="15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3200401" y="4157244"/>
            <a:ext cx="2731769" cy="318549"/>
          </a:xfrm>
          <a:noFill/>
        </p:spPr>
        <p:txBody>
          <a:bodyPr wrap="square" lIns="91440" rIns="91440" anchor="t">
            <a:noAutofit/>
          </a:bodyPr>
          <a:lstStyle>
            <a:lvl1pPr marL="0" indent="0" algn="ctr">
              <a:spcBef>
                <a:spcPts val="0"/>
              </a:spcBef>
              <a:spcAft>
                <a:spcPts val="0"/>
              </a:spcAft>
              <a:buNone/>
              <a:defRPr sz="15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6000751" y="4157244"/>
            <a:ext cx="2731769" cy="318549"/>
          </a:xfrm>
          <a:noFill/>
        </p:spPr>
        <p:txBody>
          <a:bodyPr wrap="square" lIns="91440" rIns="91440" anchor="t">
            <a:noAutofit/>
          </a:bodyPr>
          <a:lstStyle>
            <a:lvl1pPr marL="0" indent="0" algn="ctr">
              <a:spcBef>
                <a:spcPts val="0"/>
              </a:spcBef>
              <a:spcAft>
                <a:spcPts val="0"/>
              </a:spcAft>
              <a:buNone/>
              <a:defRPr sz="1500" b="1">
                <a:solidFill>
                  <a:schemeClr val="tx2"/>
                </a:solidFill>
              </a:defRPr>
            </a:lvl1pPr>
          </a:lstStyle>
          <a:p>
            <a:pPr lvl="0"/>
            <a:r>
              <a:rPr lang="en-US" noProof="0"/>
              <a:t>ADD TEXT </a:t>
            </a:r>
          </a:p>
        </p:txBody>
      </p:sp>
    </p:spTree>
    <p:extLst>
      <p:ext uri="{BB962C8B-B14F-4D97-AF65-F5344CB8AC3E}">
        <p14:creationId xmlns:p14="http://schemas.microsoft.com/office/powerpoint/2010/main" val="54989689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6246965" cy="51435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313548" y="3770744"/>
            <a:ext cx="516155"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42927" y="1543051"/>
            <a:ext cx="2057398" cy="2057399"/>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405766" y="3980669"/>
            <a:ext cx="2331719" cy="318549"/>
          </a:xfrm>
          <a:noFill/>
        </p:spPr>
        <p:txBody>
          <a:bodyPr wrap="square" lIns="91440" rIns="91440" anchor="t">
            <a:noAutofit/>
          </a:bodyPr>
          <a:lstStyle>
            <a:lvl1pPr marL="0" indent="0" algn="ctr">
              <a:spcBef>
                <a:spcPts val="0"/>
              </a:spcBef>
              <a:spcAft>
                <a:spcPts val="0"/>
              </a:spcAft>
              <a:buNone/>
              <a:defRPr sz="15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405766" y="4266420"/>
            <a:ext cx="2331719" cy="242722"/>
          </a:xfrm>
          <a:noFill/>
        </p:spPr>
        <p:txBody>
          <a:bodyPr wrap="square" lIns="91440" rIns="91440" anchor="t">
            <a:noAutofit/>
          </a:bodyPr>
          <a:lstStyle>
            <a:lvl1pPr marL="0" indent="0" algn="ctr">
              <a:spcBef>
                <a:spcPts val="0"/>
              </a:spcBef>
              <a:spcAft>
                <a:spcPts val="0"/>
              </a:spcAft>
              <a:buNone/>
              <a:defRPr sz="105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2930884" y="2060303"/>
            <a:ext cx="1620038" cy="212705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4152383" y="2712810"/>
            <a:ext cx="0" cy="82296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2929510" y="2065910"/>
            <a:ext cx="2440799" cy="212145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4070060" y="274747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3306700" y="3817623"/>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4844124" y="1667840"/>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5277495" y="2060303"/>
            <a:ext cx="1620038" cy="212705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6498994" y="2712810"/>
            <a:ext cx="0" cy="82296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5276121" y="2065910"/>
            <a:ext cx="2440799" cy="212145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6416671" y="274747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5653310" y="3817623"/>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7190735" y="1667840"/>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5696887" y="1982704"/>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4918061" y="3062337"/>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4173211" y="4132488"/>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8045839" y="1982704"/>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7267013" y="3062337"/>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6522163" y="4132488"/>
            <a:ext cx="983861" cy="124649"/>
          </a:xfrm>
          <a:noFill/>
        </p:spPr>
        <p:txBody>
          <a:bodyPr wrap="square" lIns="0" tIns="0" rIns="0" bIns="0" anchor="ctr">
            <a:noAutofit/>
          </a:bodyPr>
          <a:lstStyle>
            <a:lvl1pPr marL="0" indent="0" algn="l">
              <a:spcBef>
                <a:spcPts val="0"/>
              </a:spcBef>
              <a:spcAft>
                <a:spcPts val="0"/>
              </a:spcAft>
              <a:buNone/>
              <a:defRPr sz="9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190701673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2970048" y="1485900"/>
            <a:ext cx="1142995" cy="1142996"/>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4341649" y="1963852"/>
            <a:ext cx="2331719" cy="318549"/>
          </a:xfrm>
          <a:noFill/>
        </p:spPr>
        <p:txBody>
          <a:bodyPr wrap="square" lIns="91440" rIns="91440" anchor="ctr">
            <a:noAutofit/>
          </a:bodyPr>
          <a:lstStyle>
            <a:lvl1pPr marL="0" indent="0" algn="l">
              <a:spcBef>
                <a:spcPts val="0"/>
              </a:spcBef>
              <a:spcAft>
                <a:spcPts val="0"/>
              </a:spcAft>
              <a:buNone/>
              <a:defRPr sz="12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4341649" y="2249603"/>
            <a:ext cx="2331719" cy="242722"/>
          </a:xfrm>
          <a:noFill/>
        </p:spPr>
        <p:txBody>
          <a:bodyPr wrap="square" lIns="91440" rIns="91440" anchor="t">
            <a:noAutofit/>
          </a:bodyPr>
          <a:lstStyle>
            <a:lvl1pPr marL="0" indent="0" algn="l">
              <a:spcBef>
                <a:spcPts val="0"/>
              </a:spcBef>
              <a:spcAft>
                <a:spcPts val="0"/>
              </a:spcAft>
              <a:buNone/>
              <a:defRPr sz="9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4609817" y="498921"/>
            <a:ext cx="0" cy="55549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358417"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140371"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140371"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730017"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11971"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11971"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087330"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3869284"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3869284"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5444642"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5226596"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5226596"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6799976"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6581929"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6581929"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24047883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2697481" y="1485900"/>
            <a:ext cx="1142995" cy="1142996"/>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4069081" y="1963852"/>
            <a:ext cx="2331719" cy="318549"/>
          </a:xfrm>
          <a:noFill/>
        </p:spPr>
        <p:txBody>
          <a:bodyPr wrap="square" lIns="91440" rIns="91440" anchor="ctr">
            <a:noAutofit/>
          </a:bodyPr>
          <a:lstStyle>
            <a:lvl1pPr marL="0" indent="0" algn="l">
              <a:spcBef>
                <a:spcPts val="0"/>
              </a:spcBef>
              <a:spcAft>
                <a:spcPts val="0"/>
              </a:spcAft>
              <a:buNone/>
              <a:defRPr sz="12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4069081" y="2249603"/>
            <a:ext cx="2331719" cy="242722"/>
          </a:xfrm>
          <a:noFill/>
        </p:spPr>
        <p:txBody>
          <a:bodyPr wrap="square" lIns="91440" rIns="91440" anchor="t">
            <a:noAutofit/>
          </a:bodyPr>
          <a:lstStyle>
            <a:lvl1pPr marL="0" indent="0" algn="l">
              <a:spcBef>
                <a:spcPts val="0"/>
              </a:spcBef>
              <a:spcAft>
                <a:spcPts val="0"/>
              </a:spcAft>
              <a:buNone/>
              <a:defRPr sz="9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4623877" y="-84009"/>
            <a:ext cx="0" cy="67208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789547"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571501"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571501"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161147"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1943101"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1943101"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3518459"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3300413"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3300413"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4875772"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4657726"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4657726"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6231105"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6013059"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6013059"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7586438" y="2899222"/>
            <a:ext cx="754377" cy="75437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7368392" y="3835789"/>
            <a:ext cx="1190471" cy="124649"/>
          </a:xfrm>
          <a:noFill/>
        </p:spPr>
        <p:txBody>
          <a:bodyPr wrap="square" lIns="0" tIns="0" rIns="0" bIns="0" anchor="ctr">
            <a:noAutofit/>
          </a:bodyPr>
          <a:lstStyle>
            <a:lvl1pPr marL="0" indent="0" algn="ctr">
              <a:spcBef>
                <a:spcPts val="0"/>
              </a:spcBef>
              <a:spcAft>
                <a:spcPts val="0"/>
              </a:spcAft>
              <a:buNone/>
              <a:defRPr sz="9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7368392" y="4010099"/>
            <a:ext cx="1190471" cy="124649"/>
          </a:xfrm>
          <a:noFill/>
        </p:spPr>
        <p:txBody>
          <a:bodyPr wrap="square" lIns="0" tIns="0" rIns="0" bIns="0" anchor="t">
            <a:noAutofit/>
          </a:bodyPr>
          <a:lstStyle>
            <a:lvl1pPr marL="0" indent="0" algn="ctr">
              <a:spcBef>
                <a:spcPts val="0"/>
              </a:spcBef>
              <a:spcAft>
                <a:spcPts val="0"/>
              </a:spcAft>
              <a:buNone/>
              <a:defRPr sz="9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15404049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133571" y="1428750"/>
            <a:ext cx="941550" cy="94155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4200853" y="1716249"/>
            <a:ext cx="2331719" cy="217573"/>
          </a:xfrm>
          <a:noFill/>
        </p:spPr>
        <p:txBody>
          <a:bodyPr wrap="square" lIns="91440" rIns="91440" anchor="ctr">
            <a:noAutofit/>
          </a:bodyPr>
          <a:lstStyle>
            <a:lvl1pPr marL="0" indent="0" algn="l">
              <a:spcBef>
                <a:spcPts val="0"/>
              </a:spcBef>
              <a:spcAft>
                <a:spcPts val="0"/>
              </a:spcAft>
              <a:buNone/>
              <a:defRPr sz="12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4200853" y="1924531"/>
            <a:ext cx="2331719" cy="165782"/>
          </a:xfrm>
          <a:noFill/>
        </p:spPr>
        <p:txBody>
          <a:bodyPr wrap="square" lIns="91440" rIns="91440" anchor="t">
            <a:noAutofit/>
          </a:bodyPr>
          <a:lstStyle>
            <a:lvl1pPr marL="0" indent="0" algn="l">
              <a:spcBef>
                <a:spcPts val="0"/>
              </a:spcBef>
              <a:spcAft>
                <a:spcPts val="0"/>
              </a:spcAft>
              <a:buNone/>
              <a:defRPr sz="9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4623877" y="-502921"/>
            <a:ext cx="0" cy="67208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823837"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571501"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571501"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195437"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1943101"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1943101"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3552749"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3300413"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3300413"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4910062"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4657726"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4657726"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6265395"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6013059"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6013059"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7620728" y="2514600"/>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7368392" y="3245536"/>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7368392" y="3373045"/>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4623877" y="1981825"/>
            <a:ext cx="0" cy="417311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195437" y="3725482"/>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1943101" y="4491292"/>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1943101" y="4618801"/>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3552749" y="3725482"/>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3300413" y="4491292"/>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3300413" y="4618801"/>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4910062" y="3725482"/>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4657726" y="4491292"/>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4657726" y="4618801"/>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6265395" y="3725482"/>
            <a:ext cx="685797" cy="685797"/>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9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6013059" y="4491292"/>
            <a:ext cx="1190471" cy="124649"/>
          </a:xfrm>
          <a:noFill/>
        </p:spPr>
        <p:txBody>
          <a:bodyPr wrap="square" lIns="0" tIns="0" rIns="0" bIns="0" anchor="ctr">
            <a:noAutofit/>
          </a:bodyPr>
          <a:lstStyle>
            <a:lvl1pPr marL="0" indent="0" algn="ctr">
              <a:spcBef>
                <a:spcPts val="0"/>
              </a:spcBef>
              <a:spcAft>
                <a:spcPts val="0"/>
              </a:spcAft>
              <a:buNone/>
              <a:defRPr sz="825"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6013059" y="4618801"/>
            <a:ext cx="1190471" cy="124649"/>
          </a:xfrm>
          <a:noFill/>
        </p:spPr>
        <p:txBody>
          <a:bodyPr wrap="square" lIns="0" tIns="0" rIns="0" bIns="0" anchor="t">
            <a:noAutofit/>
          </a:bodyPr>
          <a:lstStyle>
            <a:lvl1pPr marL="0" indent="0" algn="ctr">
              <a:spcBef>
                <a:spcPts val="0"/>
              </a:spcBef>
              <a:spcAft>
                <a:spcPts val="0"/>
              </a:spcAft>
              <a:buNone/>
              <a:defRPr sz="825"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27870624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6246965" cy="51435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9144000" cy="84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411480" y="742950"/>
            <a:ext cx="8103870" cy="530915"/>
          </a:xfrm>
        </p:spPr>
        <p:txBody>
          <a:bodyPr lIns="91440" anchor="t">
            <a:normAutofit/>
          </a:bodyPr>
          <a:lstStyle>
            <a:lvl1pPr>
              <a:lnSpc>
                <a:spcPct val="100000"/>
              </a:lnSpc>
              <a:defRPr sz="3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471591" y="4754880"/>
            <a:ext cx="226711" cy="27432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6246965" cy="3429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7926518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51435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457200"/>
            <a:ext cx="3486150" cy="46863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42975" y="2971800"/>
            <a:ext cx="3086100" cy="1485900"/>
          </a:xfrm>
        </p:spPr>
        <p:txBody>
          <a:bodyPr anchor="ctr">
            <a:noAutofit/>
          </a:bodyPr>
          <a:lstStyle>
            <a:lvl1pPr algn="ctr">
              <a:lnSpc>
                <a:spcPct val="80000"/>
              </a:lnSpc>
              <a:defRPr sz="3000" b="0" spc="150" baseline="0"/>
            </a:lvl1pPr>
          </a:lstStyle>
          <a:p>
            <a:r>
              <a:rPr lang="en-US"/>
              <a:t>Click to edit Master title style</a:t>
            </a:r>
            <a:endParaRPr lang="en-US" dirty="0"/>
          </a:p>
        </p:txBody>
      </p:sp>
      <p:sp>
        <p:nvSpPr>
          <p:cNvPr id="3" name="Subtitle 2"/>
          <p:cNvSpPr>
            <a:spLocks noGrp="1"/>
          </p:cNvSpPr>
          <p:nvPr>
            <p:ph type="subTitle" idx="1"/>
          </p:nvPr>
        </p:nvSpPr>
        <p:spPr>
          <a:xfrm>
            <a:off x="4543425" y="3086100"/>
            <a:ext cx="3657600" cy="1028702"/>
          </a:xfrm>
        </p:spPr>
        <p:txBody>
          <a:bodyPr lIns="91440" rIns="91440" anchor="ctr">
            <a:normAutofit/>
          </a:bodyPr>
          <a:lstStyle>
            <a:lvl1pPr marL="0" indent="0" algn="l">
              <a:lnSpc>
                <a:spcPct val="100000"/>
              </a:lnSpc>
              <a:spcBef>
                <a:spcPts val="0"/>
              </a:spcBef>
              <a:spcAft>
                <a:spcPts val="0"/>
              </a:spcAft>
              <a:buNone/>
              <a:defRPr sz="1200">
                <a:solidFill>
                  <a:schemeClr val="bg1"/>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285750" y="3630068"/>
            <a:ext cx="914400" cy="169364"/>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3771900" y="3630069"/>
            <a:ext cx="914400" cy="169364"/>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6224398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51435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457200"/>
            <a:ext cx="3486150" cy="46863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42975" y="2971800"/>
            <a:ext cx="3086100" cy="1485900"/>
          </a:xfrm>
        </p:spPr>
        <p:txBody>
          <a:bodyPr anchor="ctr">
            <a:noAutofit/>
          </a:bodyPr>
          <a:lstStyle>
            <a:lvl1pPr algn="ctr">
              <a:lnSpc>
                <a:spcPct val="80000"/>
              </a:lnSpc>
              <a:defRPr sz="3000" b="0" spc="150" baseline="0"/>
            </a:lvl1pPr>
          </a:lstStyle>
          <a:p>
            <a:r>
              <a:rPr lang="en-US"/>
              <a:t>Click to edit Master title style</a:t>
            </a:r>
            <a:endParaRPr lang="en-US" dirty="0"/>
          </a:p>
        </p:txBody>
      </p:sp>
      <p:sp>
        <p:nvSpPr>
          <p:cNvPr id="3" name="Subtitle 2"/>
          <p:cNvSpPr>
            <a:spLocks noGrp="1"/>
          </p:cNvSpPr>
          <p:nvPr>
            <p:ph type="subTitle" idx="1"/>
          </p:nvPr>
        </p:nvSpPr>
        <p:spPr>
          <a:xfrm>
            <a:off x="4543425" y="3086100"/>
            <a:ext cx="3657600" cy="1028702"/>
          </a:xfrm>
        </p:spPr>
        <p:txBody>
          <a:bodyPr lIns="91440" rIns="91440" anchor="ctr">
            <a:normAutofit/>
          </a:bodyPr>
          <a:lstStyle>
            <a:lvl1pPr marL="0" indent="0" algn="l">
              <a:lnSpc>
                <a:spcPct val="100000"/>
              </a:lnSpc>
              <a:spcBef>
                <a:spcPts val="0"/>
              </a:spcBef>
              <a:spcAft>
                <a:spcPts val="0"/>
              </a:spcAft>
              <a:buNone/>
              <a:defRPr sz="1200">
                <a:solidFill>
                  <a:schemeClr val="bg1"/>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285750" y="3630068"/>
            <a:ext cx="914400" cy="169364"/>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3771900" y="3630069"/>
            <a:ext cx="914400" cy="169364"/>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5776750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7578241" y="2690477"/>
            <a:ext cx="1565759" cy="2453022"/>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14313" y="0"/>
            <a:ext cx="8715375" cy="4943475"/>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814387" y="2009394"/>
            <a:ext cx="7472363" cy="1124712"/>
          </a:xfrm>
          <a:noFill/>
        </p:spPr>
        <p:txBody>
          <a:bodyPr>
            <a:normAutofit/>
          </a:bodyPr>
          <a:lstStyle>
            <a:lvl1pPr>
              <a:defRPr sz="45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009394"/>
            <a:ext cx="400050" cy="1124712"/>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1640098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7578241" y="2690477"/>
            <a:ext cx="1565759" cy="2453022"/>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14313" y="0"/>
            <a:ext cx="8715375" cy="4943475"/>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814387" y="2009394"/>
            <a:ext cx="7472363" cy="1124712"/>
          </a:xfrm>
          <a:noFill/>
        </p:spPr>
        <p:txBody>
          <a:bodyPr>
            <a:normAutofit/>
          </a:bodyPr>
          <a:lstStyle>
            <a:lvl1pPr>
              <a:defRPr sz="45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009394"/>
            <a:ext cx="400050" cy="1124712"/>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639173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7578241" y="2690477"/>
            <a:ext cx="1565759" cy="2453022"/>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14313" y="0"/>
            <a:ext cx="8715375" cy="4943475"/>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814387" y="2009394"/>
            <a:ext cx="7472363" cy="1124712"/>
          </a:xfrm>
          <a:noFill/>
        </p:spPr>
        <p:txBody>
          <a:bodyPr>
            <a:normAutofit/>
          </a:bodyPr>
          <a:lstStyle>
            <a:lvl1pPr>
              <a:defRPr sz="45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009394"/>
            <a:ext cx="400050" cy="1124712"/>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652066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1" y="0"/>
            <a:ext cx="9143999" cy="51435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9144000" cy="4292387"/>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400050" y="0"/>
            <a:ext cx="5086350" cy="474345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950119" y="1699437"/>
            <a:ext cx="3986213" cy="2616749"/>
          </a:xfrm>
          <a:noFill/>
        </p:spPr>
        <p:txBody>
          <a:bodyPr anchor="b">
            <a:normAutofit/>
          </a:bodyPr>
          <a:lstStyle>
            <a:lvl1pPr algn="ctr">
              <a:defRPr sz="45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471591" y="4754880"/>
            <a:ext cx="226711" cy="274320"/>
          </a:xfrm>
          <a:prstGeom prst="rect">
            <a:avLst/>
          </a:prstGeom>
          <a:solidFill>
            <a:schemeClr val="bg1"/>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28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1" y="4034219"/>
            <a:ext cx="9143999" cy="110928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9144000" cy="4292387"/>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585787" y="742950"/>
            <a:ext cx="6858000" cy="1943100"/>
          </a:xfrm>
          <a:noFill/>
        </p:spPr>
        <p:txBody>
          <a:bodyPr anchor="t">
            <a:normAutofit/>
          </a:bodyPr>
          <a:lstStyle>
            <a:lvl1pPr algn="l">
              <a:defRPr sz="45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475488"/>
            <a:ext cx="228600" cy="1124712"/>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471591" y="4754880"/>
            <a:ext cx="226711" cy="274320"/>
          </a:xfrm>
          <a:prstGeom prst="rect">
            <a:avLst/>
          </a:prstGeom>
          <a:solidFill>
            <a:schemeClr val="bg1"/>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32492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1" y="4034219"/>
            <a:ext cx="9143999" cy="110928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9144000" cy="4292387"/>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585787" y="742950"/>
            <a:ext cx="6858000" cy="1943100"/>
          </a:xfrm>
          <a:noFill/>
        </p:spPr>
        <p:txBody>
          <a:bodyPr anchor="t">
            <a:normAutofit/>
          </a:bodyPr>
          <a:lstStyle>
            <a:lvl1pPr algn="l">
              <a:defRPr sz="45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475488"/>
            <a:ext cx="228600" cy="1124712"/>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471591" y="4754880"/>
            <a:ext cx="226711" cy="274320"/>
          </a:xfrm>
          <a:prstGeom prst="rect">
            <a:avLst/>
          </a:prstGeom>
          <a:solidFill>
            <a:schemeClr val="bg1"/>
          </a:solidFill>
          <a:ln>
            <a:solidFill>
              <a:schemeClr val="accent2"/>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1977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1" y="4034219"/>
            <a:ext cx="9143999" cy="110928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9144000" cy="4292387"/>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585787" y="742950"/>
            <a:ext cx="6858000" cy="1943100"/>
          </a:xfrm>
          <a:noFill/>
        </p:spPr>
        <p:txBody>
          <a:bodyPr anchor="t">
            <a:normAutofit/>
          </a:bodyPr>
          <a:lstStyle>
            <a:lvl1pPr algn="l">
              <a:defRPr sz="45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475488"/>
            <a:ext cx="228600" cy="1124712"/>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471591" y="4754880"/>
            <a:ext cx="226711" cy="274320"/>
          </a:xfrm>
          <a:prstGeom prst="rect">
            <a:avLst/>
          </a:prstGeom>
          <a:solidFill>
            <a:schemeClr val="bg1"/>
          </a:solidFill>
          <a:ln>
            <a:solidFill>
              <a:schemeClr val="accent5"/>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19790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1" y="4034219"/>
            <a:ext cx="9143999" cy="110928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9144000" cy="4292387"/>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585787" y="742950"/>
            <a:ext cx="6858000" cy="1943100"/>
          </a:xfrm>
          <a:noFill/>
        </p:spPr>
        <p:txBody>
          <a:bodyPr anchor="t">
            <a:normAutofit/>
          </a:bodyPr>
          <a:lstStyle>
            <a:lvl1pPr algn="l">
              <a:defRPr sz="45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475488"/>
            <a:ext cx="228600" cy="1124712"/>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471591" y="4754880"/>
            <a:ext cx="226711" cy="274320"/>
          </a:xfrm>
          <a:prstGeom prst="rect">
            <a:avLst/>
          </a:prstGeom>
          <a:solidFill>
            <a:schemeClr val="bg1"/>
          </a:solidFill>
          <a:ln>
            <a:solidFill>
              <a:schemeClr val="accent6"/>
            </a:solidFill>
          </a:ln>
        </p:spPr>
        <p:txBody>
          <a:bodyPr vert="horz" lIns="0" tIns="45720" rIns="0" bIns="45720" rtlCol="0" anchor="ctr"/>
          <a:lstStyle>
            <a:lvl1pPr algn="ctr">
              <a:defRPr sz="75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97795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885825" y="342900"/>
            <a:ext cx="6096257" cy="46863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35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7091806" y="-694683"/>
            <a:ext cx="98579" cy="6532866"/>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6999613" y="-706335"/>
            <a:ext cx="129268" cy="655617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228600"/>
            <a:ext cx="6096257" cy="46863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033602" y="914400"/>
            <a:ext cx="5424349" cy="677729"/>
          </a:xfrm>
        </p:spPr>
        <p:txBody>
          <a:bodyPr anchor="t">
            <a:normAutofit/>
          </a:bodyPr>
          <a:lstStyle>
            <a:lvl1pPr algn="l">
              <a:defRPr lang="en-US" sz="3750" kern="1200" cap="all" spc="75"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171576" y="-85724"/>
            <a:ext cx="228598" cy="400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endParaRPr lang="en-US" sz="1350"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5260086" y="26220"/>
            <a:ext cx="3883914" cy="511728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7159950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9144000" cy="51435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6055902" y="2343150"/>
            <a:ext cx="1565759" cy="2453022"/>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1643063" y="457200"/>
            <a:ext cx="5857875" cy="42291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2372857" y="1428750"/>
            <a:ext cx="4398287" cy="1706429"/>
          </a:xfrm>
        </p:spPr>
        <p:txBody>
          <a:bodyPr anchor="ctr">
            <a:normAutofit/>
          </a:bodyPr>
          <a:lstStyle>
            <a:lvl1pPr algn="ctr">
              <a:defRPr lang="en-US" sz="3750" kern="1200" cap="all" spc="75"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2010701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9144000" cy="51435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1543050" y="350044"/>
            <a:ext cx="527506" cy="82642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6800850" y="3486150"/>
            <a:ext cx="857250" cy="1343025"/>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1643063" y="457200"/>
            <a:ext cx="5857875" cy="42291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2372857" y="1428750"/>
            <a:ext cx="4398287" cy="1706429"/>
          </a:xfrm>
        </p:spPr>
        <p:txBody>
          <a:bodyPr anchor="ctr">
            <a:normAutofit/>
          </a:bodyPr>
          <a:lstStyle>
            <a:lvl1pPr algn="ctr">
              <a:defRPr lang="en-US" sz="3750" kern="1200" cap="all" spc="75"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5031808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438098" y="-106837"/>
            <a:ext cx="913701" cy="4632832"/>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2343150" y="0"/>
            <a:ext cx="6800850" cy="51435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400050" y="200025"/>
            <a:ext cx="3829050" cy="474345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700088" y="571500"/>
            <a:ext cx="3286125" cy="2571750"/>
          </a:xfrm>
        </p:spPr>
        <p:txBody>
          <a:bodyPr anchor="ctr">
            <a:normAutofit/>
          </a:bodyPr>
          <a:lstStyle>
            <a:lvl1pPr algn="ctr">
              <a:defRPr sz="3750" spc="15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235744" y="3714750"/>
            <a:ext cx="857250" cy="1343025"/>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7414210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6246965" cy="51435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742950" y="457200"/>
            <a:ext cx="3486150" cy="42291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42975" y="1085850"/>
            <a:ext cx="3086100" cy="2971800"/>
          </a:xfrm>
        </p:spPr>
        <p:txBody>
          <a:bodyPr anchor="ctr">
            <a:normAutofit/>
          </a:bodyPr>
          <a:lstStyle>
            <a:lvl1pPr algn="ctr">
              <a:defRPr sz="3750" spc="15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028825" y="307181"/>
            <a:ext cx="914400" cy="30003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028825" y="4557712"/>
            <a:ext cx="914400" cy="30003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778626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2429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007427" y="0"/>
            <a:ext cx="2641786" cy="51435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007426" cy="5143500"/>
          </a:xfrm>
        </p:spPr>
        <p:txBody>
          <a:bodyPr anchor="ctr" anchorCtr="1">
            <a:normAutofit/>
          </a:bodyPr>
          <a:lstStyle>
            <a:lvl1pPr marL="0" indent="0">
              <a:buNone/>
              <a:defRPr sz="18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5455608" y="968829"/>
            <a:ext cx="3284982" cy="270891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5541809" y="4044301"/>
            <a:ext cx="3134106" cy="390906"/>
          </a:xfrm>
        </p:spPr>
        <p:txBody>
          <a:bodyPr vert="horz" lIns="91440" tIns="45720" rIns="91440" bIns="45720" rtlCol="0" anchor="t">
            <a:noAutofit/>
          </a:bodyPr>
          <a:lstStyle>
            <a:lvl1pPr marL="0" indent="0" algn="ctr">
              <a:buNone/>
              <a:defRPr lang="en-US" sz="135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6855260" y="3790950"/>
            <a:ext cx="507206" cy="85725"/>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Tree>
    <p:extLst>
      <p:ext uri="{BB962C8B-B14F-4D97-AF65-F5344CB8AC3E}">
        <p14:creationId xmlns:p14="http://schemas.microsoft.com/office/powerpoint/2010/main" val="5615467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843616AF-D324-4756-AB92-FFB79A1480EB}"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33993-81E1-45C6-8AF0-C9311456D742}" type="slidenum">
              <a:rPr lang="en-US" smtClean="0"/>
              <a:t>‹#›</a:t>
            </a:fld>
            <a:endParaRPr lang="en-US"/>
          </a:p>
        </p:txBody>
      </p:sp>
    </p:spTree>
    <p:extLst>
      <p:ext uri="{BB962C8B-B14F-4D97-AF65-F5344CB8AC3E}">
        <p14:creationId xmlns:p14="http://schemas.microsoft.com/office/powerpoint/2010/main" val="95240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slideLayout" Target="../slideLayouts/slideLayout70.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slideLayout" Target="../slideLayouts/slideLayout71.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slideLayout" Target="../slideLayouts/slideLayout69.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3E27E6E7-689E-4538-BDA0-3E8CAA5893F7}"/>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8329613"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11480" y="1577340"/>
            <a:ext cx="8329613" cy="316611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567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Lst>
  <p:hf hdr="0" ftr="0" dt="0"/>
  <p:txStyles>
    <p:titleStyle>
      <a:lvl1pPr algn="l" defTabSz="685800" rtl="0" eaLnBrk="1" latinLnBrk="0" hangingPunct="1">
        <a:lnSpc>
          <a:spcPct val="90000"/>
        </a:lnSpc>
        <a:spcBef>
          <a:spcPct val="0"/>
        </a:spcBef>
        <a:buNone/>
        <a:defRPr sz="3150" kern="1200" cap="all" spc="75" baseline="0">
          <a:solidFill>
            <a:schemeClr val="tx1">
              <a:lumMod val="95000"/>
              <a:lumOff val="5000"/>
            </a:schemeClr>
          </a:solidFill>
          <a:latin typeface="+mj-lt"/>
          <a:ea typeface="+mj-ea"/>
          <a:cs typeface="+mj-cs"/>
        </a:defRPr>
      </a:lvl1pPr>
    </p:titleStyle>
    <p:bodyStyle>
      <a:lvl1pPr marL="171450" indent="-171450" algn="l" defTabSz="685800" rtl="0" eaLnBrk="1" latinLnBrk="0" hangingPunct="1">
        <a:lnSpc>
          <a:spcPct val="90000"/>
        </a:lnSpc>
        <a:spcBef>
          <a:spcPts val="900"/>
        </a:spcBef>
        <a:spcAft>
          <a:spcPts val="150"/>
        </a:spcAft>
        <a:buClr>
          <a:schemeClr val="accent1"/>
        </a:buClr>
        <a:buSzPct val="100000"/>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514350" indent="-171450"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050" kern="1200">
          <a:solidFill>
            <a:schemeClr val="tx1"/>
          </a:solidFill>
          <a:latin typeface="+mn-lt"/>
          <a:ea typeface="+mn-ea"/>
          <a:cs typeface="+mn-cs"/>
        </a:defRPr>
      </a:lvl4pPr>
      <a:lvl5pPr marL="857250" indent="-171450"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1.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4275741" cy="1374345"/>
          </a:xfrm>
        </p:spPr>
        <p:txBody>
          <a:bodyPr>
            <a:normAutofit fontScale="90000"/>
          </a:bodyPr>
          <a:lstStyle/>
          <a:p>
            <a:r>
              <a:rPr lang="en-US" b="1" dirty="0">
                <a:latin typeface="Georgia" panose="02040502050405020303" pitchFamily="18" charset="0"/>
              </a:rPr>
              <a:t>DATA ANALYTICS PROJECT</a:t>
            </a:r>
          </a:p>
        </p:txBody>
      </p:sp>
      <p:sp>
        <p:nvSpPr>
          <p:cNvPr id="3" name="Subtitle 2"/>
          <p:cNvSpPr>
            <a:spLocks noGrp="1"/>
          </p:cNvSpPr>
          <p:nvPr>
            <p:ph type="subTitle" idx="1"/>
          </p:nvPr>
        </p:nvSpPr>
        <p:spPr>
          <a:xfrm>
            <a:off x="281545" y="2559716"/>
            <a:ext cx="3970330" cy="320747"/>
          </a:xfrm>
        </p:spPr>
        <p:txBody>
          <a:bodyPr>
            <a:noAutofit/>
          </a:bodyPr>
          <a:lstStyle/>
          <a:p>
            <a:r>
              <a:rPr lang="en-US" sz="2000" b="1" dirty="0">
                <a:latin typeface="Georgia" panose="02040502050405020303" pitchFamily="18" charset="0"/>
              </a:rPr>
              <a:t>Predicting Used Car Prices</a:t>
            </a:r>
          </a:p>
        </p:txBody>
      </p:sp>
      <p:pic>
        <p:nvPicPr>
          <p:cNvPr id="4" name="Picture 3" descr="Text&#10;&#10;Description automatically generated">
            <a:extLst>
              <a:ext uri="{FF2B5EF4-FFF2-40B4-BE49-F238E27FC236}">
                <a16:creationId xmlns:a16="http://schemas.microsoft.com/office/drawing/2014/main" id="{A284CFB6-E8A6-0A29-5C4C-A589219198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181" y="4378332"/>
            <a:ext cx="765810" cy="650240"/>
          </a:xfrm>
          <a:prstGeom prst="rect">
            <a:avLst/>
          </a:prstGeom>
        </p:spPr>
      </p:pic>
      <p:sp>
        <p:nvSpPr>
          <p:cNvPr id="5" name="Subtitle 2">
            <a:extLst>
              <a:ext uri="{FF2B5EF4-FFF2-40B4-BE49-F238E27FC236}">
                <a16:creationId xmlns:a16="http://schemas.microsoft.com/office/drawing/2014/main" id="{F32AE25A-FDDD-3C9C-1BD2-0FF1E0A9911C}"/>
              </a:ext>
            </a:extLst>
          </p:cNvPr>
          <p:cNvSpPr txBox="1">
            <a:spLocks/>
          </p:cNvSpPr>
          <p:nvPr/>
        </p:nvSpPr>
        <p:spPr>
          <a:xfrm>
            <a:off x="281545" y="3167232"/>
            <a:ext cx="2763405" cy="32074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b="1" dirty="0">
                <a:latin typeface="Georgia" panose="02040502050405020303" pitchFamily="18" charset="0"/>
              </a:rPr>
              <a:t>Presentation by: Ezekiel Ibe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Data Understanding</a:t>
            </a: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1044700"/>
            <a:ext cx="6260906" cy="45811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Dataset Acquisition &amp; Basic Insight</a:t>
            </a:r>
          </a:p>
        </p:txBody>
      </p:sp>
      <p:pic>
        <p:nvPicPr>
          <p:cNvPr id="12" name="Content Placeholder 11">
            <a:extLst>
              <a:ext uri="{FF2B5EF4-FFF2-40B4-BE49-F238E27FC236}">
                <a16:creationId xmlns:a16="http://schemas.microsoft.com/office/drawing/2014/main" id="{31D3D2E9-6D80-FC3D-82A5-A82C08337BC0}"/>
              </a:ext>
            </a:extLst>
          </p:cNvPr>
          <p:cNvPicPr>
            <a:picLocks noGrp="1" noChangeAspect="1"/>
          </p:cNvPicPr>
          <p:nvPr>
            <p:ph idx="1"/>
          </p:nvPr>
        </p:nvPicPr>
        <p:blipFill>
          <a:blip r:embed="rId2"/>
          <a:stretch>
            <a:fillRect/>
          </a:stretch>
        </p:blipFill>
        <p:spPr>
          <a:xfrm>
            <a:off x="1059785" y="2927973"/>
            <a:ext cx="4292821" cy="901746"/>
          </a:xfrm>
        </p:spPr>
      </p:pic>
      <p:sp>
        <p:nvSpPr>
          <p:cNvPr id="15" name="Content Placeholder 4">
            <a:extLst>
              <a:ext uri="{FF2B5EF4-FFF2-40B4-BE49-F238E27FC236}">
                <a16:creationId xmlns:a16="http://schemas.microsoft.com/office/drawing/2014/main" id="{72C6C31F-B31C-899C-FA48-B9DE64A1AF50}"/>
              </a:ext>
            </a:extLst>
          </p:cNvPr>
          <p:cNvSpPr txBox="1">
            <a:spLocks/>
          </p:cNvSpPr>
          <p:nvPr/>
        </p:nvSpPr>
        <p:spPr>
          <a:xfrm>
            <a:off x="458156" y="1426462"/>
            <a:ext cx="6974677" cy="763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1400" b="1" dirty="0">
                <a:latin typeface="Georgia" panose="02040502050405020303" pitchFamily="18" charset="0"/>
              </a:rPr>
              <a:t>Read Data</a:t>
            </a:r>
          </a:p>
          <a:p>
            <a:pPr marL="0" indent="0">
              <a:lnSpc>
                <a:spcPct val="150000"/>
              </a:lnSpc>
              <a:buFont typeface="Arial" pitchFamily="34" charset="0"/>
              <a:buNone/>
            </a:pPr>
            <a:r>
              <a:rPr lang="en-US" sz="1400" dirty="0">
                <a:latin typeface="Georgia" panose="02040502050405020303" pitchFamily="18" charset="0"/>
              </a:rPr>
              <a:t>We use </a:t>
            </a:r>
            <a:r>
              <a:rPr lang="en-US" sz="1400" dirty="0" err="1">
                <a:latin typeface="Georgia" panose="02040502050405020303" pitchFamily="18" charset="0"/>
              </a:rPr>
              <a:t>pandas.read_csv</a:t>
            </a:r>
            <a:r>
              <a:rPr lang="en-US" sz="1400" dirty="0">
                <a:latin typeface="Georgia" panose="02040502050405020303" pitchFamily="18" charset="0"/>
              </a:rPr>
              <a:t>() function to read the csv file. In the brackets, we put the file path along with a quotation mark so that pandas will read the file into a </a:t>
            </a:r>
            <a:r>
              <a:rPr lang="en-US" sz="1400" dirty="0" err="1">
                <a:latin typeface="Georgia" panose="02040502050405020303" pitchFamily="18" charset="0"/>
              </a:rPr>
              <a:t>dataframe</a:t>
            </a:r>
            <a:r>
              <a:rPr lang="en-US" sz="1400" dirty="0">
                <a:latin typeface="Georgia" panose="02040502050405020303" pitchFamily="18" charset="0"/>
              </a:rPr>
              <a:t> from the address as outlined in the below screenshot.</a:t>
            </a:r>
          </a:p>
        </p:txBody>
      </p:sp>
    </p:spTree>
    <p:extLst>
      <p:ext uri="{BB962C8B-B14F-4D97-AF65-F5344CB8AC3E}">
        <p14:creationId xmlns:p14="http://schemas.microsoft.com/office/powerpoint/2010/main" val="177383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11</a:t>
            </a:fld>
            <a:endParaRPr lang="en-US" sz="1350">
              <a:solidFill>
                <a:prstClr val="black"/>
              </a:solidFill>
              <a:latin typeface="Tw Cen MT"/>
            </a:endParaRPr>
          </a:p>
        </p:txBody>
      </p:sp>
      <p:sp>
        <p:nvSpPr>
          <p:cNvPr id="5" name="Content Placeholder 4">
            <a:extLst>
              <a:ext uri="{FF2B5EF4-FFF2-40B4-BE49-F238E27FC236}">
                <a16:creationId xmlns:a16="http://schemas.microsoft.com/office/drawing/2014/main" id="{2811C03B-4404-19BE-BA05-2CA23A5927EA}"/>
              </a:ext>
            </a:extLst>
          </p:cNvPr>
          <p:cNvSpPr txBox="1">
            <a:spLocks/>
          </p:cNvSpPr>
          <p:nvPr/>
        </p:nvSpPr>
        <p:spPr>
          <a:xfrm>
            <a:off x="448965" y="1044700"/>
            <a:ext cx="6260906" cy="45811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Dataset Acquisition &amp; Basic Insight</a:t>
            </a:r>
          </a:p>
        </p:txBody>
      </p:sp>
      <p:sp>
        <p:nvSpPr>
          <p:cNvPr id="6" name="Content Placeholder 4">
            <a:extLst>
              <a:ext uri="{FF2B5EF4-FFF2-40B4-BE49-F238E27FC236}">
                <a16:creationId xmlns:a16="http://schemas.microsoft.com/office/drawing/2014/main" id="{E965E0EA-A7A8-5FEA-3C6F-F20126EC9D3C}"/>
              </a:ext>
            </a:extLst>
          </p:cNvPr>
          <p:cNvSpPr txBox="1">
            <a:spLocks/>
          </p:cNvSpPr>
          <p:nvPr/>
        </p:nvSpPr>
        <p:spPr>
          <a:xfrm>
            <a:off x="458156" y="1426462"/>
            <a:ext cx="6974677" cy="763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1400" b="1" dirty="0">
                <a:latin typeface="Georgia" panose="02040502050405020303" pitchFamily="18" charset="0"/>
              </a:rPr>
              <a:t>Creating the Data frame</a:t>
            </a:r>
          </a:p>
          <a:p>
            <a:pPr marL="0" indent="0">
              <a:lnSpc>
                <a:spcPct val="150000"/>
              </a:lnSpc>
              <a:buFont typeface="Arial" pitchFamily="34" charset="0"/>
              <a:buNone/>
            </a:pPr>
            <a:r>
              <a:rPr lang="en-US" sz="1400" dirty="0">
                <a:latin typeface="Georgia" panose="02040502050405020303" pitchFamily="18" charset="0"/>
              </a:rPr>
              <a:t>To better describe our dataset header were introduced for attributes information</a:t>
            </a:r>
          </a:p>
        </p:txBody>
      </p:sp>
      <p:pic>
        <p:nvPicPr>
          <p:cNvPr id="7" name="Picture 6">
            <a:extLst>
              <a:ext uri="{FF2B5EF4-FFF2-40B4-BE49-F238E27FC236}">
                <a16:creationId xmlns:a16="http://schemas.microsoft.com/office/drawing/2014/main" id="{8F02F70E-D629-B297-CEAF-A83010DAF562}"/>
              </a:ext>
            </a:extLst>
          </p:cNvPr>
          <p:cNvPicPr>
            <a:picLocks noChangeAspect="1"/>
          </p:cNvPicPr>
          <p:nvPr/>
        </p:nvPicPr>
        <p:blipFill>
          <a:blip r:embed="rId3"/>
          <a:stretch>
            <a:fillRect/>
          </a:stretch>
        </p:blipFill>
        <p:spPr>
          <a:xfrm>
            <a:off x="601670" y="2266340"/>
            <a:ext cx="7635250" cy="2233827"/>
          </a:xfrm>
          <a:prstGeom prst="rect">
            <a:avLst/>
          </a:prstGeom>
        </p:spPr>
      </p:pic>
      <p:sp>
        <p:nvSpPr>
          <p:cNvPr id="8" name="Title 3">
            <a:extLst>
              <a:ext uri="{FF2B5EF4-FFF2-40B4-BE49-F238E27FC236}">
                <a16:creationId xmlns:a16="http://schemas.microsoft.com/office/drawing/2014/main" id="{AE305EDD-25AF-1925-D24E-DDF057E9225C}"/>
              </a:ext>
            </a:extLst>
          </p:cNvPr>
          <p:cNvSpPr txBox="1">
            <a:spLocks/>
          </p:cNvSpPr>
          <p:nvPr/>
        </p:nvSpPr>
        <p:spPr>
          <a:xfrm>
            <a:off x="466216" y="166646"/>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Understanding</a:t>
            </a:r>
          </a:p>
        </p:txBody>
      </p:sp>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103" t="18217" r="8250" b="18185"/>
          <a:stretch/>
        </p:blipFill>
        <p:spPr bwMode="auto">
          <a:xfrm>
            <a:off x="6251755" y="228873"/>
            <a:ext cx="2748690" cy="124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1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12</a:t>
            </a:fld>
            <a:endParaRPr lang="en-US" sz="1350">
              <a:solidFill>
                <a:prstClr val="black"/>
              </a:solidFill>
              <a:latin typeface="Tw Cen MT"/>
            </a:endParaRPr>
          </a:p>
        </p:txBody>
      </p:sp>
      <p:sp>
        <p:nvSpPr>
          <p:cNvPr id="5" name="Content Placeholder 4">
            <a:extLst>
              <a:ext uri="{FF2B5EF4-FFF2-40B4-BE49-F238E27FC236}">
                <a16:creationId xmlns:a16="http://schemas.microsoft.com/office/drawing/2014/main" id="{2811C03B-4404-19BE-BA05-2CA23A5927EA}"/>
              </a:ext>
            </a:extLst>
          </p:cNvPr>
          <p:cNvSpPr txBox="1">
            <a:spLocks/>
          </p:cNvSpPr>
          <p:nvPr/>
        </p:nvSpPr>
        <p:spPr>
          <a:xfrm>
            <a:off x="448965" y="1044700"/>
            <a:ext cx="6260906" cy="45811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Dataset Acquisition &amp; Basic Insight</a:t>
            </a:r>
          </a:p>
        </p:txBody>
      </p:sp>
      <p:sp>
        <p:nvSpPr>
          <p:cNvPr id="6" name="Content Placeholder 4">
            <a:extLst>
              <a:ext uri="{FF2B5EF4-FFF2-40B4-BE49-F238E27FC236}">
                <a16:creationId xmlns:a16="http://schemas.microsoft.com/office/drawing/2014/main" id="{E965E0EA-A7A8-5FEA-3C6F-F20126EC9D3C}"/>
              </a:ext>
            </a:extLst>
          </p:cNvPr>
          <p:cNvSpPr txBox="1">
            <a:spLocks/>
          </p:cNvSpPr>
          <p:nvPr/>
        </p:nvSpPr>
        <p:spPr>
          <a:xfrm>
            <a:off x="466216" y="1502978"/>
            <a:ext cx="6974677" cy="763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1400" b="1" dirty="0">
                <a:latin typeface="Georgia" panose="02040502050405020303" pitchFamily="18" charset="0"/>
              </a:rPr>
              <a:t>Missing values were observed as ‘?’ symbol and were replaced with </a:t>
            </a:r>
            <a:r>
              <a:rPr lang="en-US" sz="1400" b="1" dirty="0" err="1">
                <a:latin typeface="Georgia" panose="02040502050405020303" pitchFamily="18" charset="0"/>
              </a:rPr>
              <a:t>NaN</a:t>
            </a:r>
            <a:r>
              <a:rPr lang="en-US" sz="1400" b="1" dirty="0">
                <a:latin typeface="Georgia" panose="02040502050405020303" pitchFamily="18" charset="0"/>
              </a:rPr>
              <a:t> (Not a number) which was subsequently dealt with. </a:t>
            </a: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66216" y="166646"/>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Understanding</a:t>
            </a:r>
          </a:p>
        </p:txBody>
      </p:sp>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251755" y="228873"/>
            <a:ext cx="2748690" cy="12465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02DB13D-7B0B-C5BB-7CDE-F51E0FAC9081}"/>
              </a:ext>
            </a:extLst>
          </p:cNvPr>
          <p:cNvPicPr>
            <a:picLocks noChangeAspect="1"/>
          </p:cNvPicPr>
          <p:nvPr/>
        </p:nvPicPr>
        <p:blipFill>
          <a:blip r:embed="rId4"/>
          <a:stretch>
            <a:fillRect/>
          </a:stretch>
        </p:blipFill>
        <p:spPr>
          <a:xfrm>
            <a:off x="448965" y="2419045"/>
            <a:ext cx="8246070" cy="1377099"/>
          </a:xfrm>
          <a:prstGeom prst="rect">
            <a:avLst/>
          </a:prstGeom>
        </p:spPr>
      </p:pic>
    </p:spTree>
    <p:extLst>
      <p:ext uri="{BB962C8B-B14F-4D97-AF65-F5344CB8AC3E}">
        <p14:creationId xmlns:p14="http://schemas.microsoft.com/office/powerpoint/2010/main" val="28625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Data Understanding</a:t>
            </a: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947032"/>
            <a:ext cx="6260906" cy="45811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a:latin typeface="Georgia" panose="02040502050405020303" pitchFamily="18" charset="0"/>
              </a:rPr>
              <a:t>The Dataset summary of information after dropping missing values in price column (the target variable)</a:t>
            </a:r>
          </a:p>
        </p:txBody>
      </p:sp>
      <p:pic>
        <p:nvPicPr>
          <p:cNvPr id="8" name="Content Placeholder 7">
            <a:extLst>
              <a:ext uri="{FF2B5EF4-FFF2-40B4-BE49-F238E27FC236}">
                <a16:creationId xmlns:a16="http://schemas.microsoft.com/office/drawing/2014/main" id="{BD4454A7-ACD2-E799-B890-86FDA1D41415}"/>
              </a:ext>
            </a:extLst>
          </p:cNvPr>
          <p:cNvPicPr>
            <a:picLocks noGrp="1" noChangeAspect="1"/>
          </p:cNvPicPr>
          <p:nvPr>
            <p:ph idx="1"/>
          </p:nvPr>
        </p:nvPicPr>
        <p:blipFill>
          <a:blip r:embed="rId2"/>
          <a:stretch>
            <a:fillRect/>
          </a:stretch>
        </p:blipFill>
        <p:spPr>
          <a:xfrm>
            <a:off x="1212490" y="1350775"/>
            <a:ext cx="3973002" cy="3511550"/>
          </a:xfrm>
        </p:spPr>
      </p:pic>
      <p:sp>
        <p:nvSpPr>
          <p:cNvPr id="3" name="Content Placeholder 4">
            <a:extLst>
              <a:ext uri="{FF2B5EF4-FFF2-40B4-BE49-F238E27FC236}">
                <a16:creationId xmlns:a16="http://schemas.microsoft.com/office/drawing/2014/main" id="{5BCBC89E-83B2-A7E7-6971-74168CB2F2E0}"/>
              </a:ext>
            </a:extLst>
          </p:cNvPr>
          <p:cNvSpPr txBox="1">
            <a:spLocks/>
          </p:cNvSpPr>
          <p:nvPr/>
        </p:nvSpPr>
        <p:spPr>
          <a:xfrm>
            <a:off x="4266590" y="1841946"/>
            <a:ext cx="2748690"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Missing values observed</a:t>
            </a:r>
          </a:p>
          <a:p>
            <a:pPr marL="0" indent="0">
              <a:buFont typeface="Arial" pitchFamily="34" charset="0"/>
              <a:buNone/>
            </a:pPr>
            <a:endParaRPr lang="en-US" sz="1400" b="1" dirty="0">
              <a:latin typeface="Georgia" panose="02040502050405020303" pitchFamily="18" charset="0"/>
            </a:endParaRPr>
          </a:p>
          <a:p>
            <a:r>
              <a:rPr lang="en-US" sz="1400" dirty="0">
                <a:latin typeface="Georgia" panose="02040502050405020303" pitchFamily="18" charset="0"/>
              </a:rPr>
              <a:t>Normalized losses</a:t>
            </a:r>
          </a:p>
          <a:p>
            <a:r>
              <a:rPr lang="en-US" sz="1400" dirty="0">
                <a:latin typeface="Georgia" panose="02040502050405020303" pitchFamily="18" charset="0"/>
              </a:rPr>
              <a:t>Number of doors</a:t>
            </a:r>
          </a:p>
          <a:p>
            <a:r>
              <a:rPr lang="en-US" sz="1400" dirty="0">
                <a:latin typeface="Georgia" panose="02040502050405020303" pitchFamily="18" charset="0"/>
              </a:rPr>
              <a:t>Bore</a:t>
            </a:r>
          </a:p>
          <a:p>
            <a:r>
              <a:rPr lang="en-US" sz="1400" dirty="0">
                <a:latin typeface="Georgia" panose="02040502050405020303" pitchFamily="18" charset="0"/>
              </a:rPr>
              <a:t>Stroke</a:t>
            </a:r>
          </a:p>
          <a:p>
            <a:r>
              <a:rPr lang="en-US" sz="1400" dirty="0">
                <a:latin typeface="Georgia" panose="02040502050405020303" pitchFamily="18" charset="0"/>
              </a:rPr>
              <a:t>Horsepower</a:t>
            </a:r>
          </a:p>
          <a:p>
            <a:r>
              <a:rPr lang="en-US" sz="1400" dirty="0">
                <a:latin typeface="Georgia" panose="02040502050405020303" pitchFamily="18" charset="0"/>
              </a:rPr>
              <a:t>Peak-rpm</a:t>
            </a:r>
          </a:p>
          <a:p>
            <a:endParaRPr lang="en-US" sz="1400" dirty="0">
              <a:latin typeface="Georgia" panose="02040502050405020303" pitchFamily="18" charset="0"/>
            </a:endParaRPr>
          </a:p>
        </p:txBody>
      </p:sp>
    </p:spTree>
    <p:extLst>
      <p:ext uri="{BB962C8B-B14F-4D97-AF65-F5344CB8AC3E}">
        <p14:creationId xmlns:p14="http://schemas.microsoft.com/office/powerpoint/2010/main" val="49843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18298"/>
            <a:ext cx="7772400" cy="458115"/>
          </a:xfrm>
        </p:spPr>
        <p:txBody>
          <a:bodyPr anchor="t">
            <a:noAutofit/>
          </a:bodyPr>
          <a:lstStyle/>
          <a:p>
            <a:pPr>
              <a:lnSpc>
                <a:spcPct val="90000"/>
              </a:lnSpc>
            </a:pPr>
            <a:r>
              <a:rPr lang="en-US" sz="2400" dirty="0">
                <a:latin typeface="Georgia" panose="02040502050405020303" pitchFamily="18" charset="0"/>
              </a:rPr>
              <a:t>data PREPARATION</a:t>
            </a:r>
          </a:p>
        </p:txBody>
      </p:sp>
      <p:sp>
        <p:nvSpPr>
          <p:cNvPr id="4" name="TextBox 3">
            <a:extLst>
              <a:ext uri="{FF2B5EF4-FFF2-40B4-BE49-F238E27FC236}">
                <a16:creationId xmlns:a16="http://schemas.microsoft.com/office/drawing/2014/main" id="{924331FC-F7E7-3246-A3FE-91BCABCBC124}"/>
              </a:ext>
            </a:extLst>
          </p:cNvPr>
          <p:cNvSpPr txBox="1"/>
          <p:nvPr/>
        </p:nvSpPr>
        <p:spPr>
          <a:xfrm>
            <a:off x="990731" y="1781004"/>
            <a:ext cx="4581150" cy="3108543"/>
          </a:xfrm>
          <a:prstGeom prst="rect">
            <a:avLst/>
          </a:prstGeom>
          <a:noFill/>
        </p:spPr>
        <p:txBody>
          <a:bodyPr wrap="square">
            <a:spAutoFit/>
          </a:bodyPr>
          <a:lstStyle/>
          <a:p>
            <a:r>
              <a:rPr lang="en-US" sz="1400" b="1" dirty="0">
                <a:latin typeface="Georgia" panose="02040502050405020303" pitchFamily="18" charset="0"/>
              </a:rPr>
              <a:t>Select Data </a:t>
            </a:r>
          </a:p>
          <a:p>
            <a:r>
              <a:rPr lang="en-US" sz="1400" dirty="0">
                <a:latin typeface="Georgia" panose="02040502050405020303" pitchFamily="18" charset="0"/>
              </a:rPr>
              <a:t>Rationale for Inclusion/ Exclusion </a:t>
            </a:r>
          </a:p>
          <a:p>
            <a:endParaRPr lang="en-US" sz="1400" dirty="0">
              <a:latin typeface="Georgia" panose="02040502050405020303" pitchFamily="18" charset="0"/>
            </a:endParaRPr>
          </a:p>
          <a:p>
            <a:r>
              <a:rPr lang="en-US" sz="1400" b="1" dirty="0">
                <a:latin typeface="Georgia" panose="02040502050405020303" pitchFamily="18" charset="0"/>
              </a:rPr>
              <a:t>Clean Data </a:t>
            </a:r>
          </a:p>
          <a:p>
            <a:r>
              <a:rPr lang="en-US" sz="1400" dirty="0">
                <a:latin typeface="Georgia" panose="02040502050405020303" pitchFamily="18" charset="0"/>
              </a:rPr>
              <a:t>Data Cleaning Report </a:t>
            </a:r>
          </a:p>
          <a:p>
            <a:endParaRPr lang="en-US" sz="1400" dirty="0">
              <a:latin typeface="Georgia" panose="02040502050405020303" pitchFamily="18" charset="0"/>
            </a:endParaRPr>
          </a:p>
          <a:p>
            <a:r>
              <a:rPr lang="en-US" sz="1400" b="1" dirty="0">
                <a:latin typeface="Georgia" panose="02040502050405020303" pitchFamily="18" charset="0"/>
              </a:rPr>
              <a:t>Construct Data </a:t>
            </a:r>
          </a:p>
          <a:p>
            <a:r>
              <a:rPr lang="en-US" sz="1400" dirty="0">
                <a:latin typeface="Georgia" panose="02040502050405020303" pitchFamily="18" charset="0"/>
              </a:rPr>
              <a:t>Derived Attributes Generated Records </a:t>
            </a:r>
          </a:p>
          <a:p>
            <a:endParaRPr lang="en-US" sz="1400" dirty="0">
              <a:latin typeface="Georgia" panose="02040502050405020303" pitchFamily="18" charset="0"/>
            </a:endParaRPr>
          </a:p>
          <a:p>
            <a:r>
              <a:rPr lang="en-US" sz="1400" b="1" dirty="0">
                <a:latin typeface="Georgia" panose="02040502050405020303" pitchFamily="18" charset="0"/>
              </a:rPr>
              <a:t>Integrate Data </a:t>
            </a:r>
          </a:p>
          <a:p>
            <a:r>
              <a:rPr lang="en-US" sz="1400" dirty="0">
                <a:latin typeface="Georgia" panose="02040502050405020303" pitchFamily="18" charset="0"/>
              </a:rPr>
              <a:t>Merged Data </a:t>
            </a:r>
          </a:p>
          <a:p>
            <a:endParaRPr lang="en-US" sz="1400" dirty="0">
              <a:latin typeface="Georgia" panose="02040502050405020303" pitchFamily="18" charset="0"/>
            </a:endParaRPr>
          </a:p>
          <a:p>
            <a:r>
              <a:rPr lang="en-US" sz="1400" b="1" dirty="0">
                <a:latin typeface="Georgia" panose="02040502050405020303" pitchFamily="18" charset="0"/>
              </a:rPr>
              <a:t>Format Data </a:t>
            </a:r>
          </a:p>
          <a:p>
            <a:r>
              <a:rPr lang="en-US" sz="1400" dirty="0">
                <a:latin typeface="Georgia" panose="02040502050405020303" pitchFamily="18" charset="0"/>
              </a:rPr>
              <a:t>Reformatted Data</a:t>
            </a:r>
            <a:endParaRPr lang="en-NG" sz="1400" dirty="0">
              <a:latin typeface="Georgia" panose="02040502050405020303" pitchFamily="18" charset="0"/>
            </a:endParaRPr>
          </a:p>
        </p:txBody>
      </p:sp>
      <p:pic>
        <p:nvPicPr>
          <p:cNvPr id="1026" name="Picture 2" descr="Data Analyst Certificate &amp; Training - Grow with Google">
            <a:extLst>
              <a:ext uri="{FF2B5EF4-FFF2-40B4-BE49-F238E27FC236}">
                <a16:creationId xmlns:a16="http://schemas.microsoft.com/office/drawing/2014/main" id="{993E8EBE-BEC2-6A61-75D6-2B912CC5EB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0" t="18217" r="8250" b="18185"/>
          <a:stretch/>
        </p:blipFill>
        <p:spPr bwMode="auto">
          <a:xfrm>
            <a:off x="5167265" y="2491806"/>
            <a:ext cx="3054100" cy="124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15</a:t>
            </a:fld>
            <a:endParaRPr lang="en-US" sz="1350">
              <a:solidFill>
                <a:prstClr val="black"/>
              </a:solidFill>
              <a:latin typeface="Tw Cen MT"/>
            </a:endParaRPr>
          </a:p>
        </p:txBody>
      </p:sp>
      <p:sp>
        <p:nvSpPr>
          <p:cNvPr id="6" name="Content Placeholder 4">
            <a:extLst>
              <a:ext uri="{FF2B5EF4-FFF2-40B4-BE49-F238E27FC236}">
                <a16:creationId xmlns:a16="http://schemas.microsoft.com/office/drawing/2014/main" id="{E965E0EA-A7A8-5FEA-3C6F-F20126EC9D3C}"/>
              </a:ext>
            </a:extLst>
          </p:cNvPr>
          <p:cNvSpPr txBox="1">
            <a:spLocks/>
          </p:cNvSpPr>
          <p:nvPr/>
        </p:nvSpPr>
        <p:spPr>
          <a:xfrm>
            <a:off x="588293" y="1197405"/>
            <a:ext cx="6974677" cy="763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1400" b="1" dirty="0">
                <a:latin typeface="Georgia" panose="02040502050405020303" pitchFamily="18" charset="0"/>
              </a:rPr>
              <a:t>Based on the summary of assessment, each column has 205 rows of data and seven of the columns containing missing data:</a:t>
            </a:r>
          </a:p>
          <a:p>
            <a:pPr marL="0" indent="0">
              <a:lnSpc>
                <a:spcPct val="150000"/>
              </a:lnSpc>
              <a:buFont typeface="Arial" pitchFamily="34" charset="0"/>
              <a:buNone/>
            </a:pPr>
            <a:endParaRPr lang="en-US" sz="600" b="1" dirty="0">
              <a:latin typeface="Georgia" panose="02040502050405020303" pitchFamily="18" charset="0"/>
            </a:endParaRPr>
          </a:p>
          <a:p>
            <a:pPr>
              <a:lnSpc>
                <a:spcPct val="150000"/>
              </a:lnSpc>
              <a:buFont typeface="+mj-lt"/>
              <a:buAutoNum type="arabicPeriod"/>
            </a:pPr>
            <a:r>
              <a:rPr lang="en-US" sz="1400" b="1" dirty="0">
                <a:latin typeface="Georgia" panose="02040502050405020303" pitchFamily="18" charset="0"/>
              </a:rPr>
              <a:t>"normalized-losses": 41 missing data</a:t>
            </a:r>
          </a:p>
          <a:p>
            <a:pPr>
              <a:lnSpc>
                <a:spcPct val="150000"/>
              </a:lnSpc>
              <a:buFont typeface="+mj-lt"/>
              <a:buAutoNum type="arabicPeriod"/>
            </a:pPr>
            <a:r>
              <a:rPr lang="en-US" sz="1400" b="1" dirty="0">
                <a:latin typeface="Georgia" panose="02040502050405020303" pitchFamily="18" charset="0"/>
              </a:rPr>
              <a:t>"num-of-doors": 2 missing data</a:t>
            </a:r>
          </a:p>
          <a:p>
            <a:pPr>
              <a:lnSpc>
                <a:spcPct val="150000"/>
              </a:lnSpc>
              <a:buFont typeface="+mj-lt"/>
              <a:buAutoNum type="arabicPeriod"/>
            </a:pPr>
            <a:r>
              <a:rPr lang="en-US" sz="1400" b="1" dirty="0">
                <a:latin typeface="Georgia" panose="02040502050405020303" pitchFamily="18" charset="0"/>
              </a:rPr>
              <a:t>"bore": 4 missing data</a:t>
            </a:r>
          </a:p>
          <a:p>
            <a:pPr>
              <a:lnSpc>
                <a:spcPct val="150000"/>
              </a:lnSpc>
              <a:buFont typeface="+mj-lt"/>
              <a:buAutoNum type="arabicPeriod"/>
            </a:pPr>
            <a:r>
              <a:rPr lang="en-US" sz="1400" b="1" dirty="0">
                <a:latin typeface="Georgia" panose="02040502050405020303" pitchFamily="18" charset="0"/>
              </a:rPr>
              <a:t>"stroke" : 4 missing data</a:t>
            </a:r>
          </a:p>
          <a:p>
            <a:pPr>
              <a:lnSpc>
                <a:spcPct val="150000"/>
              </a:lnSpc>
              <a:buFont typeface="+mj-lt"/>
              <a:buAutoNum type="arabicPeriod"/>
            </a:pPr>
            <a:r>
              <a:rPr lang="en-US" sz="1400" b="1" dirty="0">
                <a:latin typeface="Georgia" panose="02040502050405020303" pitchFamily="18" charset="0"/>
              </a:rPr>
              <a:t>"horsepower": 2 missing data</a:t>
            </a:r>
          </a:p>
          <a:p>
            <a:pPr>
              <a:lnSpc>
                <a:spcPct val="150000"/>
              </a:lnSpc>
              <a:buFont typeface="+mj-lt"/>
              <a:buAutoNum type="arabicPeriod"/>
            </a:pPr>
            <a:r>
              <a:rPr lang="en-US" sz="1400" b="1" dirty="0">
                <a:latin typeface="Georgia" panose="02040502050405020303" pitchFamily="18" charset="0"/>
              </a:rPr>
              <a:t>"peak-rpm": 2 missing data</a:t>
            </a:r>
          </a:p>
          <a:p>
            <a:pPr>
              <a:lnSpc>
                <a:spcPct val="150000"/>
              </a:lnSpc>
              <a:buFont typeface="+mj-lt"/>
              <a:buAutoNum type="arabicPeriod"/>
            </a:pPr>
            <a:r>
              <a:rPr lang="en-US" sz="1400" b="1" dirty="0">
                <a:latin typeface="Georgia" panose="02040502050405020303" pitchFamily="18" charset="0"/>
              </a:rPr>
              <a:t>"price": 4 missing </a:t>
            </a:r>
            <a:r>
              <a:rPr lang="en-US" sz="1400" b="1" dirty="0" err="1">
                <a:latin typeface="Georgia" panose="02040502050405020303" pitchFamily="18" charset="0"/>
              </a:rPr>
              <a:t>dat</a:t>
            </a:r>
            <a:endParaRPr lang="en-US" sz="1400" b="1" dirty="0">
              <a:latin typeface="Georgia" panose="02040502050405020303" pitchFamily="18" charset="0"/>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66216" y="166646"/>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Preparation</a:t>
            </a:r>
          </a:p>
        </p:txBody>
      </p:sp>
    </p:spTree>
    <p:extLst>
      <p:ext uri="{BB962C8B-B14F-4D97-AF65-F5344CB8AC3E}">
        <p14:creationId xmlns:p14="http://schemas.microsoft.com/office/powerpoint/2010/main" val="385568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16</a:t>
            </a:fld>
            <a:endParaRPr lang="en-US" sz="1350">
              <a:solidFill>
                <a:prstClr val="black"/>
              </a:solidFill>
              <a:latin typeface="Tw Cen MT"/>
            </a:endParaRPr>
          </a:p>
        </p:txBody>
      </p:sp>
      <p:sp>
        <p:nvSpPr>
          <p:cNvPr id="6" name="Content Placeholder 4">
            <a:extLst>
              <a:ext uri="{FF2B5EF4-FFF2-40B4-BE49-F238E27FC236}">
                <a16:creationId xmlns:a16="http://schemas.microsoft.com/office/drawing/2014/main" id="{E965E0EA-A7A8-5FEA-3C6F-F20126EC9D3C}"/>
              </a:ext>
            </a:extLst>
          </p:cNvPr>
          <p:cNvSpPr txBox="1">
            <a:spLocks/>
          </p:cNvSpPr>
          <p:nvPr/>
        </p:nvSpPr>
        <p:spPr>
          <a:xfrm>
            <a:off x="601670" y="1655520"/>
            <a:ext cx="6974677" cy="763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050" dirty="0"/>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66216" y="166646"/>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Preparation</a:t>
            </a:r>
          </a:p>
        </p:txBody>
      </p:sp>
      <p:sp>
        <p:nvSpPr>
          <p:cNvPr id="4" name="TextBox 3">
            <a:extLst>
              <a:ext uri="{FF2B5EF4-FFF2-40B4-BE49-F238E27FC236}">
                <a16:creationId xmlns:a16="http://schemas.microsoft.com/office/drawing/2014/main" id="{09DF978A-D9D9-04CA-5FEE-CE651448C10C}"/>
              </a:ext>
            </a:extLst>
          </p:cNvPr>
          <p:cNvSpPr txBox="1"/>
          <p:nvPr/>
        </p:nvSpPr>
        <p:spPr>
          <a:xfrm>
            <a:off x="601670" y="1261967"/>
            <a:ext cx="7329840" cy="3539430"/>
          </a:xfrm>
          <a:prstGeom prst="rect">
            <a:avLst/>
          </a:prstGeom>
          <a:noFill/>
        </p:spPr>
        <p:txBody>
          <a:bodyPr wrap="square">
            <a:spAutoFit/>
          </a:bodyPr>
          <a:lstStyle/>
          <a:p>
            <a:r>
              <a:rPr lang="en-US" sz="1400" b="1" dirty="0">
                <a:latin typeface="Georgia" panose="02040502050405020303" pitchFamily="18" charset="0"/>
              </a:rPr>
              <a:t>Replace by mean:</a:t>
            </a:r>
            <a:endParaRPr lang="en-US" sz="1400" dirty="0">
              <a:latin typeface="Georgia" panose="02040502050405020303" pitchFamily="18" charset="0"/>
            </a:endParaRPr>
          </a:p>
          <a:p>
            <a:pPr>
              <a:buFont typeface="Arial" panose="020B0604020202020204" pitchFamily="34" charset="0"/>
              <a:buChar char="•"/>
            </a:pPr>
            <a:r>
              <a:rPr lang="en-US" sz="1400" dirty="0">
                <a:latin typeface="Georgia" panose="02040502050405020303" pitchFamily="18" charset="0"/>
              </a:rPr>
              <a:t>"normalized-losses": 41 missing data, replace them with mean</a:t>
            </a:r>
          </a:p>
          <a:p>
            <a:pPr>
              <a:buFont typeface="Arial" panose="020B0604020202020204" pitchFamily="34" charset="0"/>
              <a:buChar char="•"/>
            </a:pPr>
            <a:r>
              <a:rPr lang="en-US" sz="1400" dirty="0">
                <a:latin typeface="Georgia" panose="02040502050405020303" pitchFamily="18" charset="0"/>
              </a:rPr>
              <a:t>"stroke": 4 missing data, replace them with mean</a:t>
            </a:r>
          </a:p>
          <a:p>
            <a:pPr>
              <a:buFont typeface="Arial" panose="020B0604020202020204" pitchFamily="34" charset="0"/>
              <a:buChar char="•"/>
            </a:pPr>
            <a:r>
              <a:rPr lang="en-US" sz="1400" dirty="0">
                <a:latin typeface="Georgia" panose="02040502050405020303" pitchFamily="18" charset="0"/>
              </a:rPr>
              <a:t>"bore": 4 missing data, replace them with mean</a:t>
            </a:r>
          </a:p>
          <a:p>
            <a:pPr>
              <a:buFont typeface="Arial" panose="020B0604020202020204" pitchFamily="34" charset="0"/>
              <a:buChar char="•"/>
            </a:pPr>
            <a:r>
              <a:rPr lang="en-US" sz="1400" dirty="0">
                <a:latin typeface="Georgia" panose="02040502050405020303" pitchFamily="18" charset="0"/>
              </a:rPr>
              <a:t>"horsepower": 2 missing data, replace them with mean</a:t>
            </a:r>
          </a:p>
          <a:p>
            <a:pPr>
              <a:buFont typeface="Arial" panose="020B0604020202020204" pitchFamily="34" charset="0"/>
              <a:buChar char="•"/>
            </a:pPr>
            <a:r>
              <a:rPr lang="en-US" sz="1400" dirty="0">
                <a:latin typeface="Georgia" panose="02040502050405020303" pitchFamily="18" charset="0"/>
              </a:rPr>
              <a:t>"peak-rpm": 2 missing data, replace them with mean</a:t>
            </a:r>
          </a:p>
          <a:p>
            <a:endParaRPr lang="en-US" sz="1400" b="1" dirty="0">
              <a:latin typeface="Georgia" panose="02040502050405020303" pitchFamily="18" charset="0"/>
            </a:endParaRPr>
          </a:p>
          <a:p>
            <a:r>
              <a:rPr lang="en-US" sz="1400" b="1" dirty="0">
                <a:latin typeface="Georgia" panose="02040502050405020303" pitchFamily="18" charset="0"/>
              </a:rPr>
              <a:t>Replace by frequency:</a:t>
            </a:r>
            <a:endParaRPr lang="en-US" sz="1400" dirty="0">
              <a:latin typeface="Georgia" panose="02040502050405020303" pitchFamily="18" charset="0"/>
            </a:endParaRPr>
          </a:p>
          <a:p>
            <a:pPr>
              <a:buFont typeface="Arial" panose="020B0604020202020204" pitchFamily="34" charset="0"/>
              <a:buChar char="•"/>
            </a:pPr>
            <a:r>
              <a:rPr lang="en-US" sz="1400" dirty="0">
                <a:latin typeface="Georgia" panose="02040502050405020303" pitchFamily="18" charset="0"/>
              </a:rPr>
              <a:t>"num-of-doors": 2 missing data, replace them with "four". </a:t>
            </a:r>
          </a:p>
          <a:p>
            <a:pPr marL="742950" lvl="1" indent="-285750">
              <a:buFont typeface="Arial" panose="020B0604020202020204" pitchFamily="34" charset="0"/>
              <a:buChar char="•"/>
            </a:pPr>
            <a:r>
              <a:rPr lang="en-US" sz="1400" dirty="0">
                <a:latin typeface="Georgia" panose="02040502050405020303" pitchFamily="18" charset="0"/>
              </a:rPr>
              <a:t>Reason: 84% sedans is four doors. Since four doors is most frequent, it is most likely to occur</a:t>
            </a:r>
          </a:p>
          <a:p>
            <a:r>
              <a:rPr lang="en-US" sz="1400" b="1" dirty="0">
                <a:latin typeface="Georgia" panose="02040502050405020303" pitchFamily="18" charset="0"/>
              </a:rPr>
              <a:t>Drop the whole row:</a:t>
            </a:r>
            <a:endParaRPr lang="en-US" sz="1400" dirty="0">
              <a:latin typeface="Georgia" panose="02040502050405020303" pitchFamily="18" charset="0"/>
            </a:endParaRPr>
          </a:p>
          <a:p>
            <a:pPr>
              <a:buFont typeface="Arial" panose="020B0604020202020204" pitchFamily="34" charset="0"/>
              <a:buChar char="•"/>
            </a:pPr>
            <a:r>
              <a:rPr lang="en-US" sz="1400" dirty="0">
                <a:latin typeface="Georgia" panose="02040502050405020303" pitchFamily="18" charset="0"/>
              </a:rPr>
              <a:t>"price": 4 missing data, simply deleting the whole row </a:t>
            </a:r>
          </a:p>
          <a:p>
            <a:pPr marL="742950" lvl="1" indent="-285750">
              <a:buFont typeface="Arial" panose="020B0604020202020204" pitchFamily="34" charset="0"/>
              <a:buChar char="•"/>
            </a:pPr>
            <a:r>
              <a:rPr lang="en-US" sz="1400" dirty="0">
                <a:latin typeface="Georgia" panose="02040502050405020303" pitchFamily="18" charset="0"/>
              </a:rPr>
              <a:t>Reason: price is what we want to predict. Any data entry without price data cannot be used for prediction; therefore any row now without price data is not useful to us</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121131"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Missing values were dealt with in the following ways</a:t>
            </a:r>
            <a:endParaRPr lang="en-US" sz="1400" dirty="0">
              <a:latin typeface="Georgia" panose="02040502050405020303" pitchFamily="18" charset="0"/>
            </a:endParaRPr>
          </a:p>
        </p:txBody>
      </p:sp>
    </p:spTree>
    <p:extLst>
      <p:ext uri="{BB962C8B-B14F-4D97-AF65-F5344CB8AC3E}">
        <p14:creationId xmlns:p14="http://schemas.microsoft.com/office/powerpoint/2010/main" val="342198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17</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66216" y="166646"/>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Preparation</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Analyzing Individual Feature Patterns Using Visualization</a:t>
            </a:r>
            <a:endParaRPr lang="en-US" sz="1400" dirty="0">
              <a:latin typeface="Georgia" panose="02040502050405020303" pitchFamily="18" charset="0"/>
            </a:endParaRPr>
          </a:p>
        </p:txBody>
      </p:sp>
      <p:pic>
        <p:nvPicPr>
          <p:cNvPr id="7" name="Picture 6">
            <a:extLst>
              <a:ext uri="{FF2B5EF4-FFF2-40B4-BE49-F238E27FC236}">
                <a16:creationId xmlns:a16="http://schemas.microsoft.com/office/drawing/2014/main" id="{CF355223-8586-BEE5-33F9-B4609EF4BDD1}"/>
              </a:ext>
            </a:extLst>
          </p:cNvPr>
          <p:cNvPicPr>
            <a:picLocks noChangeAspect="1"/>
          </p:cNvPicPr>
          <p:nvPr/>
        </p:nvPicPr>
        <p:blipFill>
          <a:blip r:embed="rId4"/>
          <a:stretch>
            <a:fillRect/>
          </a:stretch>
        </p:blipFill>
        <p:spPr>
          <a:xfrm>
            <a:off x="487868" y="1350110"/>
            <a:ext cx="2743341" cy="1663786"/>
          </a:xfrm>
          <a:prstGeom prst="rect">
            <a:avLst/>
          </a:prstGeom>
        </p:spPr>
      </p:pic>
      <p:sp>
        <p:nvSpPr>
          <p:cNvPr id="11" name="TextBox 10">
            <a:extLst>
              <a:ext uri="{FF2B5EF4-FFF2-40B4-BE49-F238E27FC236}">
                <a16:creationId xmlns:a16="http://schemas.microsoft.com/office/drawing/2014/main" id="{5D7A20F2-7E8F-7F8D-21E0-5616B5056E0F}"/>
              </a:ext>
            </a:extLst>
          </p:cNvPr>
          <p:cNvSpPr txBox="1"/>
          <p:nvPr/>
        </p:nvSpPr>
        <p:spPr>
          <a:xfrm>
            <a:off x="296260" y="3171920"/>
            <a:ext cx="3970330" cy="1384995"/>
          </a:xfrm>
          <a:prstGeom prst="rect">
            <a:avLst/>
          </a:prstGeom>
          <a:noFill/>
        </p:spPr>
        <p:txBody>
          <a:bodyPr wrap="square">
            <a:spAutoFit/>
          </a:bodyPr>
          <a:lstStyle/>
          <a:p>
            <a:r>
              <a:rPr lang="en-NG" sz="1400" dirty="0">
                <a:latin typeface="Georgia" panose="02040502050405020303" pitchFamily="18" charset="0"/>
              </a:rPr>
              <a:t>As the </a:t>
            </a:r>
            <a:r>
              <a:rPr lang="en-US" sz="1400" dirty="0">
                <a:latin typeface="Georgia" panose="02040502050405020303" pitchFamily="18" charset="0"/>
              </a:rPr>
              <a:t>engine size</a:t>
            </a:r>
            <a:r>
              <a:rPr lang="en-NG" sz="1400" dirty="0">
                <a:latin typeface="Georgia" panose="02040502050405020303" pitchFamily="18" charset="0"/>
              </a:rPr>
              <a:t> goes up, the price goes up: this indicates a positive direct correlation between these two variables. </a:t>
            </a:r>
            <a:r>
              <a:rPr lang="en-NG" sz="1400" b="1" dirty="0">
                <a:latin typeface="Georgia" panose="02040502050405020303" pitchFamily="18" charset="0"/>
              </a:rPr>
              <a:t>Engine size </a:t>
            </a:r>
            <a:r>
              <a:rPr lang="en-NG" sz="1400" dirty="0">
                <a:latin typeface="Georgia" panose="02040502050405020303" pitchFamily="18" charset="0"/>
              </a:rPr>
              <a:t>seems like a pretty good predictor of price since the regression line is almost a perfect diagonal line</a:t>
            </a:r>
            <a:r>
              <a:rPr lang="en-US" sz="1400" dirty="0">
                <a:latin typeface="Georgia" panose="02040502050405020303" pitchFamily="18" charset="0"/>
              </a:rPr>
              <a:t>.</a:t>
            </a:r>
            <a:endParaRPr lang="en-NG" sz="1400" dirty="0">
              <a:latin typeface="Georgia" panose="02040502050405020303" pitchFamily="18" charset="0"/>
            </a:endParaRPr>
          </a:p>
        </p:txBody>
      </p:sp>
      <p:pic>
        <p:nvPicPr>
          <p:cNvPr id="13" name="Picture 12">
            <a:extLst>
              <a:ext uri="{FF2B5EF4-FFF2-40B4-BE49-F238E27FC236}">
                <a16:creationId xmlns:a16="http://schemas.microsoft.com/office/drawing/2014/main" id="{1B4DBA29-9DE3-AC56-2419-65623C357E6E}"/>
              </a:ext>
            </a:extLst>
          </p:cNvPr>
          <p:cNvPicPr>
            <a:picLocks noChangeAspect="1"/>
          </p:cNvPicPr>
          <p:nvPr/>
        </p:nvPicPr>
        <p:blipFill>
          <a:blip r:embed="rId5"/>
          <a:stretch>
            <a:fillRect/>
          </a:stretch>
        </p:blipFill>
        <p:spPr>
          <a:xfrm>
            <a:off x="4724705" y="1221826"/>
            <a:ext cx="2724290" cy="1739989"/>
          </a:xfrm>
          <a:prstGeom prst="rect">
            <a:avLst/>
          </a:prstGeom>
        </p:spPr>
      </p:pic>
      <p:sp>
        <p:nvSpPr>
          <p:cNvPr id="15" name="TextBox 14">
            <a:extLst>
              <a:ext uri="{FF2B5EF4-FFF2-40B4-BE49-F238E27FC236}">
                <a16:creationId xmlns:a16="http://schemas.microsoft.com/office/drawing/2014/main" id="{CC7EB992-FE2B-7D5C-5907-E1050666B471}"/>
              </a:ext>
            </a:extLst>
          </p:cNvPr>
          <p:cNvSpPr txBox="1"/>
          <p:nvPr/>
        </p:nvSpPr>
        <p:spPr>
          <a:xfrm>
            <a:off x="4463538" y="3260565"/>
            <a:ext cx="3869383" cy="954107"/>
          </a:xfrm>
          <a:prstGeom prst="rect">
            <a:avLst/>
          </a:prstGeom>
          <a:noFill/>
        </p:spPr>
        <p:txBody>
          <a:bodyPr wrap="square">
            <a:spAutoFit/>
          </a:bodyPr>
          <a:lstStyle/>
          <a:p>
            <a:r>
              <a:rPr lang="en-NG" sz="1400" dirty="0">
                <a:latin typeface="Georgia" panose="02040502050405020303" pitchFamily="18" charset="0"/>
              </a:rPr>
              <a:t>As highway-mpg goes up, the price goes down: this indicates an inverse/negative relationship between these two variables. Highway mpg could potentially be a predictor of price</a:t>
            </a:r>
          </a:p>
        </p:txBody>
      </p:sp>
    </p:spTree>
    <p:extLst>
      <p:ext uri="{BB962C8B-B14F-4D97-AF65-F5344CB8AC3E}">
        <p14:creationId xmlns:p14="http://schemas.microsoft.com/office/powerpoint/2010/main" val="48623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18</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87868" y="204822"/>
            <a:ext cx="6260907" cy="763525"/>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Preparation/Exploration</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Analyzing Individual Feature Patterns Using Visualization</a:t>
            </a:r>
            <a:endParaRPr lang="en-US" sz="14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296260" y="3171920"/>
            <a:ext cx="3970330" cy="1384995"/>
          </a:xfrm>
          <a:prstGeom prst="rect">
            <a:avLst/>
          </a:prstGeom>
          <a:noFill/>
        </p:spPr>
        <p:txBody>
          <a:bodyPr wrap="square">
            <a:spAutoFit/>
          </a:bodyPr>
          <a:lstStyle/>
          <a:p>
            <a:r>
              <a:rPr lang="en-US" sz="1400" dirty="0">
                <a:latin typeface="Georgia" panose="02040502050405020303" pitchFamily="18" charset="0"/>
              </a:rPr>
              <a:t>Peak rpm does not seem like a good predictor of the price at all since the regression line is close to horizontal. Also, the data points are very scattered and far from the fitted line, showing lots of variability. Therefore, it's not a reliable variable.</a:t>
            </a:r>
            <a:endParaRPr lang="en-NG" sz="1400" dirty="0">
              <a:latin typeface="Georgia" panose="02040502050405020303" pitchFamily="18" charset="0"/>
            </a:endParaRPr>
          </a:p>
        </p:txBody>
      </p:sp>
      <p:sp>
        <p:nvSpPr>
          <p:cNvPr id="15" name="TextBox 14">
            <a:extLst>
              <a:ext uri="{FF2B5EF4-FFF2-40B4-BE49-F238E27FC236}">
                <a16:creationId xmlns:a16="http://schemas.microsoft.com/office/drawing/2014/main" id="{CC7EB992-FE2B-7D5C-5907-E1050666B471}"/>
              </a:ext>
            </a:extLst>
          </p:cNvPr>
          <p:cNvSpPr txBox="1"/>
          <p:nvPr/>
        </p:nvSpPr>
        <p:spPr>
          <a:xfrm>
            <a:off x="4463538" y="3225542"/>
            <a:ext cx="3869383" cy="1169551"/>
          </a:xfrm>
          <a:prstGeom prst="rect">
            <a:avLst/>
          </a:prstGeom>
          <a:noFill/>
        </p:spPr>
        <p:txBody>
          <a:bodyPr wrap="square">
            <a:spAutoFit/>
          </a:bodyPr>
          <a:lstStyle/>
          <a:p>
            <a:r>
              <a:rPr lang="en-US" sz="1400" dirty="0">
                <a:latin typeface="Georgia" panose="02040502050405020303" pitchFamily="18" charset="0"/>
              </a:rPr>
              <a:t>We see that the distributions of price between the different body-style categories have a significant overlap, so body-style would not be a good predictor of price. Let's examine engine "engine-location" and "price"</a:t>
            </a:r>
            <a:endParaRPr lang="en-NG" sz="1400" dirty="0">
              <a:latin typeface="Georgia" panose="02040502050405020303" pitchFamily="18" charset="0"/>
            </a:endParaRPr>
          </a:p>
        </p:txBody>
      </p:sp>
      <p:pic>
        <p:nvPicPr>
          <p:cNvPr id="4" name="Picture 3">
            <a:extLst>
              <a:ext uri="{FF2B5EF4-FFF2-40B4-BE49-F238E27FC236}">
                <a16:creationId xmlns:a16="http://schemas.microsoft.com/office/drawing/2014/main" id="{03429D58-0A6A-0D5A-A088-CAB2ADDDC599}"/>
              </a:ext>
            </a:extLst>
          </p:cNvPr>
          <p:cNvPicPr>
            <a:picLocks noChangeAspect="1"/>
          </p:cNvPicPr>
          <p:nvPr/>
        </p:nvPicPr>
        <p:blipFill>
          <a:blip r:embed="rId4"/>
          <a:stretch>
            <a:fillRect/>
          </a:stretch>
        </p:blipFill>
        <p:spPr>
          <a:xfrm>
            <a:off x="484493" y="1310478"/>
            <a:ext cx="2971953" cy="1733639"/>
          </a:xfrm>
          <a:prstGeom prst="rect">
            <a:avLst/>
          </a:prstGeom>
        </p:spPr>
      </p:pic>
      <p:pic>
        <p:nvPicPr>
          <p:cNvPr id="10" name="Picture 9">
            <a:extLst>
              <a:ext uri="{FF2B5EF4-FFF2-40B4-BE49-F238E27FC236}">
                <a16:creationId xmlns:a16="http://schemas.microsoft.com/office/drawing/2014/main" id="{45C255CF-04A6-0F06-BFE6-302B6EB8AAC1}"/>
              </a:ext>
            </a:extLst>
          </p:cNvPr>
          <p:cNvPicPr>
            <a:picLocks noChangeAspect="1"/>
          </p:cNvPicPr>
          <p:nvPr/>
        </p:nvPicPr>
        <p:blipFill>
          <a:blip r:embed="rId5"/>
          <a:stretch>
            <a:fillRect/>
          </a:stretch>
        </p:blipFill>
        <p:spPr>
          <a:xfrm>
            <a:off x="4861033" y="1331949"/>
            <a:ext cx="2781443" cy="1644735"/>
          </a:xfrm>
          <a:prstGeom prst="rect">
            <a:avLst/>
          </a:prstGeom>
        </p:spPr>
      </p:pic>
    </p:spTree>
    <p:extLst>
      <p:ext uri="{BB962C8B-B14F-4D97-AF65-F5344CB8AC3E}">
        <p14:creationId xmlns:p14="http://schemas.microsoft.com/office/powerpoint/2010/main" val="21287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19</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487868" y="204822"/>
            <a:ext cx="6260907" cy="763525"/>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Data Preparation/Exploration</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Analyzing Individual Feature Patterns Using Visualization</a:t>
            </a:r>
            <a:endParaRPr lang="en-US" sz="14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296260" y="3171920"/>
            <a:ext cx="3970330" cy="1169551"/>
          </a:xfrm>
          <a:prstGeom prst="rect">
            <a:avLst/>
          </a:prstGeom>
          <a:noFill/>
        </p:spPr>
        <p:txBody>
          <a:bodyPr wrap="square">
            <a:spAutoFit/>
          </a:bodyPr>
          <a:lstStyle/>
          <a:p>
            <a:r>
              <a:rPr lang="en-US" sz="1400" dirty="0">
                <a:latin typeface="Georgia" panose="02040502050405020303" pitchFamily="18" charset="0"/>
              </a:rPr>
              <a:t>Here we see that the distribution of price between these two engine-location categories, front and rear, are distinct enough to take engine-location as a potential good predictor of price.</a:t>
            </a:r>
            <a:endParaRPr lang="en-NG" sz="1400" dirty="0">
              <a:latin typeface="Georgia" panose="02040502050405020303" pitchFamily="18" charset="0"/>
            </a:endParaRPr>
          </a:p>
        </p:txBody>
      </p:sp>
      <p:sp>
        <p:nvSpPr>
          <p:cNvPr id="15" name="TextBox 14">
            <a:extLst>
              <a:ext uri="{FF2B5EF4-FFF2-40B4-BE49-F238E27FC236}">
                <a16:creationId xmlns:a16="http://schemas.microsoft.com/office/drawing/2014/main" id="{CC7EB992-FE2B-7D5C-5907-E1050666B471}"/>
              </a:ext>
            </a:extLst>
          </p:cNvPr>
          <p:cNvSpPr txBox="1"/>
          <p:nvPr/>
        </p:nvSpPr>
        <p:spPr>
          <a:xfrm>
            <a:off x="4463538" y="3143440"/>
            <a:ext cx="3869383" cy="954107"/>
          </a:xfrm>
          <a:prstGeom prst="rect">
            <a:avLst/>
          </a:prstGeom>
          <a:noFill/>
        </p:spPr>
        <p:txBody>
          <a:bodyPr wrap="square">
            <a:spAutoFit/>
          </a:bodyPr>
          <a:lstStyle/>
          <a:p>
            <a:r>
              <a:rPr lang="en-US" sz="1400" dirty="0">
                <a:latin typeface="Georgia" panose="02040502050405020303" pitchFamily="18" charset="0"/>
              </a:rPr>
              <a:t>Here we see that the distribution of price between the different drive-wheels categories differs. As such, drive-wheels could potentially be a predictor of price.</a:t>
            </a:r>
            <a:endParaRPr lang="en-NG" sz="1400" dirty="0">
              <a:latin typeface="Georgia" panose="02040502050405020303" pitchFamily="18" charset="0"/>
            </a:endParaRPr>
          </a:p>
        </p:txBody>
      </p:sp>
      <p:pic>
        <p:nvPicPr>
          <p:cNvPr id="6" name="Picture 5">
            <a:extLst>
              <a:ext uri="{FF2B5EF4-FFF2-40B4-BE49-F238E27FC236}">
                <a16:creationId xmlns:a16="http://schemas.microsoft.com/office/drawing/2014/main" id="{3CAE475F-085F-1D45-E385-D9EF69F751C7}"/>
              </a:ext>
            </a:extLst>
          </p:cNvPr>
          <p:cNvPicPr>
            <a:picLocks noChangeAspect="1"/>
          </p:cNvPicPr>
          <p:nvPr/>
        </p:nvPicPr>
        <p:blipFill>
          <a:blip r:embed="rId4"/>
          <a:stretch>
            <a:fillRect/>
          </a:stretch>
        </p:blipFill>
        <p:spPr>
          <a:xfrm>
            <a:off x="601670" y="1331949"/>
            <a:ext cx="2921150" cy="1657435"/>
          </a:xfrm>
          <a:prstGeom prst="rect">
            <a:avLst/>
          </a:prstGeom>
        </p:spPr>
      </p:pic>
      <p:pic>
        <p:nvPicPr>
          <p:cNvPr id="12" name="Picture 11">
            <a:extLst>
              <a:ext uri="{FF2B5EF4-FFF2-40B4-BE49-F238E27FC236}">
                <a16:creationId xmlns:a16="http://schemas.microsoft.com/office/drawing/2014/main" id="{CB48F012-7BAA-942B-33B7-6BFC90DC145A}"/>
              </a:ext>
            </a:extLst>
          </p:cNvPr>
          <p:cNvPicPr>
            <a:picLocks noChangeAspect="1"/>
          </p:cNvPicPr>
          <p:nvPr/>
        </p:nvPicPr>
        <p:blipFill>
          <a:blip r:embed="rId5"/>
          <a:stretch>
            <a:fillRect/>
          </a:stretch>
        </p:blipFill>
        <p:spPr>
          <a:xfrm>
            <a:off x="4992760" y="1310478"/>
            <a:ext cx="2597283" cy="1663786"/>
          </a:xfrm>
          <a:prstGeom prst="rect">
            <a:avLst/>
          </a:prstGeom>
        </p:spPr>
      </p:pic>
    </p:spTree>
    <p:extLst>
      <p:ext uri="{BB962C8B-B14F-4D97-AF65-F5344CB8AC3E}">
        <p14:creationId xmlns:p14="http://schemas.microsoft.com/office/powerpoint/2010/main" val="317910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1" cy="763525"/>
          </a:xfrm>
        </p:spPr>
        <p:txBody>
          <a:bodyPr>
            <a:normAutofit/>
          </a:bodyPr>
          <a:lstStyle/>
          <a:p>
            <a:r>
              <a:rPr lang="en-US" b="1" dirty="0">
                <a:latin typeface="Georgia" panose="02040502050405020303" pitchFamily="18" charset="0"/>
              </a:rPr>
              <a:t>Agenda</a:t>
            </a:r>
          </a:p>
        </p:txBody>
      </p:sp>
      <p:sp>
        <p:nvSpPr>
          <p:cNvPr id="3" name="Content Placeholder 2"/>
          <p:cNvSpPr>
            <a:spLocks noGrp="1"/>
          </p:cNvSpPr>
          <p:nvPr>
            <p:ph idx="1"/>
          </p:nvPr>
        </p:nvSpPr>
        <p:spPr>
          <a:xfrm>
            <a:off x="448965" y="1197406"/>
            <a:ext cx="8246071" cy="3664918"/>
          </a:xfrm>
        </p:spPr>
        <p:txBody>
          <a:bodyPr/>
          <a:lstStyle/>
          <a:p>
            <a:r>
              <a:rPr lang="en-US" dirty="0">
                <a:latin typeface="Georgia" panose="02040502050405020303" pitchFamily="18" charset="0"/>
              </a:rPr>
              <a:t>Business Understanding</a:t>
            </a:r>
          </a:p>
          <a:p>
            <a:r>
              <a:rPr lang="en-US" dirty="0">
                <a:latin typeface="Georgia" panose="02040502050405020303" pitchFamily="18" charset="0"/>
              </a:rPr>
              <a:t>Data Understanding</a:t>
            </a:r>
          </a:p>
          <a:p>
            <a:r>
              <a:rPr lang="en-US" dirty="0">
                <a:latin typeface="Georgia" panose="02040502050405020303" pitchFamily="18" charset="0"/>
              </a:rPr>
              <a:t>Data Preparation</a:t>
            </a:r>
          </a:p>
          <a:p>
            <a:r>
              <a:rPr lang="en-US" dirty="0">
                <a:latin typeface="Georgia" panose="02040502050405020303" pitchFamily="18" charset="0"/>
              </a:rPr>
              <a:t>Modeling 	</a:t>
            </a:r>
          </a:p>
          <a:p>
            <a:r>
              <a:rPr lang="en-US" dirty="0">
                <a:latin typeface="Georgia" panose="02040502050405020303" pitchFamily="18" charset="0"/>
              </a:rPr>
              <a:t>Evaluation</a:t>
            </a:r>
          </a:p>
          <a:p>
            <a:r>
              <a:rPr lang="en-US" dirty="0">
                <a:latin typeface="Georgia" panose="02040502050405020303" pitchFamily="18" charset="0"/>
              </a:rPr>
              <a:t>Deployment</a:t>
            </a:r>
          </a:p>
        </p:txBody>
      </p:sp>
      <p:pic>
        <p:nvPicPr>
          <p:cNvPr id="4" name="Picture 3" descr="Text&#10;&#10;Description automatically generated">
            <a:extLst>
              <a:ext uri="{FF2B5EF4-FFF2-40B4-BE49-F238E27FC236}">
                <a16:creationId xmlns:a16="http://schemas.microsoft.com/office/drawing/2014/main" id="{CD4D305D-7992-6766-163E-3643AE2690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1749" y="4427897"/>
            <a:ext cx="765810" cy="65024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18298"/>
            <a:ext cx="7772400" cy="458115"/>
          </a:xfrm>
        </p:spPr>
        <p:txBody>
          <a:bodyPr anchor="t">
            <a:noAutofit/>
          </a:bodyPr>
          <a:lstStyle/>
          <a:p>
            <a:pPr>
              <a:lnSpc>
                <a:spcPct val="90000"/>
              </a:lnSpc>
            </a:pPr>
            <a:r>
              <a:rPr lang="en-US" sz="2400" dirty="0">
                <a:latin typeface="Georgia" panose="02040502050405020303" pitchFamily="18" charset="0"/>
              </a:rPr>
              <a:t>MODELING</a:t>
            </a:r>
          </a:p>
        </p:txBody>
      </p:sp>
      <p:sp>
        <p:nvSpPr>
          <p:cNvPr id="4" name="TextBox 3">
            <a:extLst>
              <a:ext uri="{FF2B5EF4-FFF2-40B4-BE49-F238E27FC236}">
                <a16:creationId xmlns:a16="http://schemas.microsoft.com/office/drawing/2014/main" id="{924331FC-F7E7-3246-A3FE-91BCABCBC124}"/>
              </a:ext>
            </a:extLst>
          </p:cNvPr>
          <p:cNvSpPr txBox="1"/>
          <p:nvPr/>
        </p:nvSpPr>
        <p:spPr>
          <a:xfrm>
            <a:off x="990731" y="1781004"/>
            <a:ext cx="4581150" cy="2462213"/>
          </a:xfrm>
          <a:prstGeom prst="rect">
            <a:avLst/>
          </a:prstGeom>
          <a:noFill/>
        </p:spPr>
        <p:txBody>
          <a:bodyPr wrap="square">
            <a:spAutoFit/>
          </a:bodyPr>
          <a:lstStyle/>
          <a:p>
            <a:r>
              <a:rPr lang="en-US" sz="1400" b="1" dirty="0">
                <a:latin typeface="Georgia" panose="02040502050405020303" pitchFamily="18" charset="0"/>
              </a:rPr>
              <a:t>Select Modeling Techniques </a:t>
            </a:r>
          </a:p>
          <a:p>
            <a:r>
              <a:rPr lang="en-US" sz="1400" dirty="0">
                <a:latin typeface="Georgia" panose="02040502050405020303" pitchFamily="18" charset="0"/>
              </a:rPr>
              <a:t>Modeling Technique Modeling Assumptions </a:t>
            </a:r>
          </a:p>
          <a:p>
            <a:endParaRPr lang="en-US" sz="1400" dirty="0">
              <a:latin typeface="Georgia" panose="02040502050405020303" pitchFamily="18" charset="0"/>
            </a:endParaRPr>
          </a:p>
          <a:p>
            <a:r>
              <a:rPr lang="en-US" sz="1400" b="1" dirty="0">
                <a:latin typeface="Georgia" panose="02040502050405020303" pitchFamily="18" charset="0"/>
              </a:rPr>
              <a:t>Generate Test </a:t>
            </a:r>
          </a:p>
          <a:p>
            <a:r>
              <a:rPr lang="en-US" sz="1400" dirty="0">
                <a:latin typeface="Georgia" panose="02040502050405020303" pitchFamily="18" charset="0"/>
              </a:rPr>
              <a:t>Design Test Design </a:t>
            </a:r>
          </a:p>
          <a:p>
            <a:endParaRPr lang="en-US" sz="1400" dirty="0">
              <a:latin typeface="Georgia" panose="02040502050405020303" pitchFamily="18" charset="0"/>
            </a:endParaRPr>
          </a:p>
          <a:p>
            <a:r>
              <a:rPr lang="en-US" sz="1400" b="1" dirty="0">
                <a:latin typeface="Georgia" panose="02040502050405020303" pitchFamily="18" charset="0"/>
              </a:rPr>
              <a:t>Build Model </a:t>
            </a:r>
          </a:p>
          <a:p>
            <a:r>
              <a:rPr lang="en-US" sz="1400" dirty="0">
                <a:latin typeface="Georgia" panose="02040502050405020303" pitchFamily="18" charset="0"/>
              </a:rPr>
              <a:t>Parameter Settings Models Model Descriptions </a:t>
            </a:r>
          </a:p>
          <a:p>
            <a:endParaRPr lang="en-US" sz="1400" dirty="0">
              <a:latin typeface="Georgia" panose="02040502050405020303" pitchFamily="18" charset="0"/>
            </a:endParaRPr>
          </a:p>
          <a:p>
            <a:r>
              <a:rPr lang="en-US" sz="1400" b="1" dirty="0">
                <a:latin typeface="Georgia" panose="02040502050405020303" pitchFamily="18" charset="0"/>
              </a:rPr>
              <a:t>Assess Model </a:t>
            </a:r>
          </a:p>
          <a:p>
            <a:r>
              <a:rPr lang="en-US" sz="1400" dirty="0">
                <a:latin typeface="Georgia" panose="02040502050405020303" pitchFamily="18" charset="0"/>
              </a:rPr>
              <a:t>Model Assessment Revised Parameter Settings</a:t>
            </a:r>
            <a:endParaRPr lang="en-NG" sz="1400" dirty="0">
              <a:latin typeface="Georgia" panose="02040502050405020303" pitchFamily="18" charset="0"/>
            </a:endParaRPr>
          </a:p>
        </p:txBody>
      </p:sp>
      <p:pic>
        <p:nvPicPr>
          <p:cNvPr id="1026" name="Picture 2" descr="Data Analyst Certificate &amp; Training - Grow with Google">
            <a:extLst>
              <a:ext uri="{FF2B5EF4-FFF2-40B4-BE49-F238E27FC236}">
                <a16:creationId xmlns:a16="http://schemas.microsoft.com/office/drawing/2014/main" id="{993E8EBE-BEC2-6A61-75D6-2B912CC5EB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0" t="18217" r="8250" b="18185"/>
          <a:stretch/>
        </p:blipFill>
        <p:spPr bwMode="auto">
          <a:xfrm>
            <a:off x="5167265" y="2266340"/>
            <a:ext cx="3054100" cy="124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80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21</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519803" y="208265"/>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Modeling</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Model Evaluation Using Visualization</a:t>
            </a:r>
            <a:endParaRPr lang="en-US" sz="14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241894" y="3608480"/>
            <a:ext cx="3970330" cy="738664"/>
          </a:xfrm>
          <a:prstGeom prst="rect">
            <a:avLst/>
          </a:prstGeom>
          <a:noFill/>
        </p:spPr>
        <p:txBody>
          <a:bodyPr wrap="square">
            <a:spAutoFit/>
          </a:bodyPr>
          <a:lstStyle/>
          <a:p>
            <a:r>
              <a:rPr lang="en-US" sz="1400" dirty="0">
                <a:latin typeface="Georgia" panose="02040502050405020303" pitchFamily="18" charset="0"/>
              </a:rPr>
              <a:t>We can see from this plot that price is negatively correlated to highway-mpg since the regression slope is negative.</a:t>
            </a:r>
          </a:p>
        </p:txBody>
      </p:sp>
      <p:sp>
        <p:nvSpPr>
          <p:cNvPr id="15" name="TextBox 14">
            <a:extLst>
              <a:ext uri="{FF2B5EF4-FFF2-40B4-BE49-F238E27FC236}">
                <a16:creationId xmlns:a16="http://schemas.microsoft.com/office/drawing/2014/main" id="{CC7EB992-FE2B-7D5C-5907-E1050666B471}"/>
              </a:ext>
            </a:extLst>
          </p:cNvPr>
          <p:cNvSpPr txBox="1"/>
          <p:nvPr/>
        </p:nvSpPr>
        <p:spPr>
          <a:xfrm>
            <a:off x="4113885" y="3597953"/>
            <a:ext cx="5030115" cy="1384995"/>
          </a:xfrm>
          <a:prstGeom prst="rect">
            <a:avLst/>
          </a:prstGeom>
          <a:noFill/>
        </p:spPr>
        <p:txBody>
          <a:bodyPr wrap="square">
            <a:spAutoFit/>
          </a:bodyPr>
          <a:lstStyle/>
          <a:p>
            <a:r>
              <a:rPr lang="en-US" sz="1400" dirty="0">
                <a:latin typeface="Georgia" panose="02040502050405020303" pitchFamily="18" charset="0"/>
              </a:rPr>
              <a:t>Comparing the regression plot of "peak-rpm" and "highway-mpg", we see that the points for "highway-mpg" are much closer to the generated line and, on average, decrease. The points for "peak-rpm" have more spread around the predicted line and it is much harder to determine if the points are decreasing or increasing as the "peak-rpm" increases.</a:t>
            </a:r>
            <a:endParaRPr lang="en-NG" sz="1400" dirty="0">
              <a:latin typeface="Georgia" panose="02040502050405020303" pitchFamily="18" charset="0"/>
            </a:endParaRPr>
          </a:p>
        </p:txBody>
      </p:sp>
      <p:pic>
        <p:nvPicPr>
          <p:cNvPr id="4" name="Picture 3">
            <a:extLst>
              <a:ext uri="{FF2B5EF4-FFF2-40B4-BE49-F238E27FC236}">
                <a16:creationId xmlns:a16="http://schemas.microsoft.com/office/drawing/2014/main" id="{905D578B-1910-C027-CAD8-125FA827A012}"/>
              </a:ext>
            </a:extLst>
          </p:cNvPr>
          <p:cNvPicPr>
            <a:picLocks noChangeAspect="1"/>
          </p:cNvPicPr>
          <p:nvPr/>
        </p:nvPicPr>
        <p:blipFill>
          <a:blip r:embed="rId4"/>
          <a:stretch>
            <a:fillRect/>
          </a:stretch>
        </p:blipFill>
        <p:spPr>
          <a:xfrm>
            <a:off x="579150" y="1216581"/>
            <a:ext cx="3295819" cy="2381372"/>
          </a:xfrm>
          <a:prstGeom prst="rect">
            <a:avLst/>
          </a:prstGeom>
        </p:spPr>
      </p:pic>
      <p:pic>
        <p:nvPicPr>
          <p:cNvPr id="10" name="Picture 9">
            <a:extLst>
              <a:ext uri="{FF2B5EF4-FFF2-40B4-BE49-F238E27FC236}">
                <a16:creationId xmlns:a16="http://schemas.microsoft.com/office/drawing/2014/main" id="{C3EB35C1-765F-C910-56F5-FC8E11813ADC}"/>
              </a:ext>
            </a:extLst>
          </p:cNvPr>
          <p:cNvPicPr>
            <a:picLocks noChangeAspect="1"/>
          </p:cNvPicPr>
          <p:nvPr/>
        </p:nvPicPr>
        <p:blipFill>
          <a:blip r:embed="rId5"/>
          <a:stretch>
            <a:fillRect/>
          </a:stretch>
        </p:blipFill>
        <p:spPr>
          <a:xfrm>
            <a:off x="4516016" y="1153625"/>
            <a:ext cx="3321221" cy="2330570"/>
          </a:xfrm>
          <a:prstGeom prst="rect">
            <a:avLst/>
          </a:prstGeom>
        </p:spPr>
      </p:pic>
    </p:spTree>
    <p:extLst>
      <p:ext uri="{BB962C8B-B14F-4D97-AF65-F5344CB8AC3E}">
        <p14:creationId xmlns:p14="http://schemas.microsoft.com/office/powerpoint/2010/main" val="164320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15396"/>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22</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519803" y="208265"/>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Modeling</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Decision Making: Determining a Good Model Fit</a:t>
            </a:r>
            <a:endParaRPr lang="en-US" sz="14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519803" y="1372413"/>
            <a:ext cx="3970330" cy="1323439"/>
          </a:xfrm>
          <a:prstGeom prst="rect">
            <a:avLst/>
          </a:prstGeom>
          <a:noFill/>
        </p:spPr>
        <p:txBody>
          <a:bodyPr wrap="square">
            <a:spAutoFit/>
          </a:bodyPr>
          <a:lstStyle/>
          <a:p>
            <a:r>
              <a:rPr lang="en-US" sz="1600" dirty="0">
                <a:latin typeface="Georgia" panose="02040502050405020303" pitchFamily="18" charset="0"/>
              </a:rPr>
              <a:t>Three Model used:</a:t>
            </a:r>
          </a:p>
          <a:p>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Simple Linear Regression</a:t>
            </a:r>
          </a:p>
          <a:p>
            <a:pPr marL="285750" indent="-285750">
              <a:buFont typeface="Arial" panose="020B0604020202020204" pitchFamily="34" charset="0"/>
              <a:buChar char="•"/>
            </a:pPr>
            <a:r>
              <a:rPr lang="en-US" sz="1600" dirty="0">
                <a:latin typeface="Georgia" panose="02040502050405020303" pitchFamily="18" charset="0"/>
              </a:rPr>
              <a:t>Multiple Linear Regression</a:t>
            </a:r>
          </a:p>
          <a:p>
            <a:pPr marL="285750" indent="-285750">
              <a:buFont typeface="Arial" panose="020B0604020202020204" pitchFamily="34" charset="0"/>
              <a:buChar char="•"/>
            </a:pPr>
            <a:r>
              <a:rPr lang="en-US" sz="1600" dirty="0">
                <a:latin typeface="Georgia" panose="02040502050405020303" pitchFamily="18" charset="0"/>
              </a:rPr>
              <a:t>Polynomial Linear Regression</a:t>
            </a:r>
          </a:p>
        </p:txBody>
      </p:sp>
      <p:sp>
        <p:nvSpPr>
          <p:cNvPr id="6" name="TextBox 5">
            <a:extLst>
              <a:ext uri="{FF2B5EF4-FFF2-40B4-BE49-F238E27FC236}">
                <a16:creationId xmlns:a16="http://schemas.microsoft.com/office/drawing/2014/main" id="{F8A52686-AB06-A6A9-E1B6-F6CDB5B4CABD}"/>
              </a:ext>
            </a:extLst>
          </p:cNvPr>
          <p:cNvSpPr txBox="1"/>
          <p:nvPr/>
        </p:nvSpPr>
        <p:spPr>
          <a:xfrm>
            <a:off x="519803" y="2967698"/>
            <a:ext cx="6166166" cy="1323439"/>
          </a:xfrm>
          <a:prstGeom prst="rect">
            <a:avLst/>
          </a:prstGeom>
          <a:noFill/>
        </p:spPr>
        <p:txBody>
          <a:bodyPr wrap="square">
            <a:spAutoFit/>
          </a:bodyPr>
          <a:lstStyle/>
          <a:p>
            <a:pPr algn="just"/>
            <a:r>
              <a:rPr lang="en-NG" sz="1600" dirty="0">
                <a:latin typeface="Georgia" panose="02040502050405020303" pitchFamily="18" charset="0"/>
              </a:rPr>
              <a:t>Comparing these three models</a:t>
            </a:r>
            <a:r>
              <a:rPr lang="en-US" sz="1600" dirty="0">
                <a:latin typeface="Georgia" panose="02040502050405020303" pitchFamily="18" charset="0"/>
              </a:rPr>
              <a:t> used in the model development</a:t>
            </a:r>
            <a:r>
              <a:rPr lang="en-NG" sz="1600" dirty="0">
                <a:latin typeface="Georgia" panose="02040502050405020303" pitchFamily="18" charset="0"/>
              </a:rPr>
              <a:t>, we conclude that the MLR model is the best model</a:t>
            </a:r>
            <a:r>
              <a:rPr lang="en-US" sz="1600" dirty="0">
                <a:latin typeface="Georgia" panose="02040502050405020303" pitchFamily="18" charset="0"/>
              </a:rPr>
              <a:t> </a:t>
            </a:r>
            <a:r>
              <a:rPr lang="en-NG" sz="1600" dirty="0">
                <a:latin typeface="Georgia" panose="02040502050405020303" pitchFamily="18" charset="0"/>
              </a:rPr>
              <a:t>to be able to predict price from our dataset. This result makes sense since we have 27 variables in total and we know that more than one of those variables are potential </a:t>
            </a:r>
            <a:r>
              <a:rPr lang="en-US" sz="1600" dirty="0">
                <a:latin typeface="Georgia" panose="02040502050405020303" pitchFamily="18" charset="0"/>
              </a:rPr>
              <a:t>predictor</a:t>
            </a:r>
            <a:r>
              <a:rPr lang="en-NG" sz="1600" dirty="0">
                <a:latin typeface="Georgia" panose="02040502050405020303" pitchFamily="18" charset="0"/>
              </a:rPr>
              <a:t> of the final car price</a:t>
            </a:r>
          </a:p>
        </p:txBody>
      </p:sp>
    </p:spTree>
    <p:extLst>
      <p:ext uri="{BB962C8B-B14F-4D97-AF65-F5344CB8AC3E}">
        <p14:creationId xmlns:p14="http://schemas.microsoft.com/office/powerpoint/2010/main" val="289723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18298"/>
            <a:ext cx="7772400" cy="458115"/>
          </a:xfrm>
        </p:spPr>
        <p:txBody>
          <a:bodyPr anchor="t">
            <a:noAutofit/>
          </a:bodyPr>
          <a:lstStyle/>
          <a:p>
            <a:pPr>
              <a:lnSpc>
                <a:spcPct val="90000"/>
              </a:lnSpc>
            </a:pPr>
            <a:r>
              <a:rPr lang="en-US" sz="2400" dirty="0">
                <a:latin typeface="Georgia" panose="02040502050405020303" pitchFamily="18" charset="0"/>
              </a:rPr>
              <a:t>EVALUATION</a:t>
            </a:r>
          </a:p>
        </p:txBody>
      </p:sp>
      <p:sp>
        <p:nvSpPr>
          <p:cNvPr id="4" name="TextBox 3">
            <a:extLst>
              <a:ext uri="{FF2B5EF4-FFF2-40B4-BE49-F238E27FC236}">
                <a16:creationId xmlns:a16="http://schemas.microsoft.com/office/drawing/2014/main" id="{924331FC-F7E7-3246-A3FE-91BCABCBC124}"/>
              </a:ext>
            </a:extLst>
          </p:cNvPr>
          <p:cNvSpPr txBox="1"/>
          <p:nvPr/>
        </p:nvSpPr>
        <p:spPr>
          <a:xfrm>
            <a:off x="922635" y="1873962"/>
            <a:ext cx="4581150" cy="2031325"/>
          </a:xfrm>
          <a:prstGeom prst="rect">
            <a:avLst/>
          </a:prstGeom>
          <a:noFill/>
        </p:spPr>
        <p:txBody>
          <a:bodyPr wrap="square">
            <a:spAutoFit/>
          </a:bodyPr>
          <a:lstStyle/>
          <a:p>
            <a:r>
              <a:rPr lang="en-US" sz="1400" b="1" dirty="0">
                <a:latin typeface="Georgia" panose="02040502050405020303" pitchFamily="18" charset="0"/>
              </a:rPr>
              <a:t>Evaluate Results </a:t>
            </a:r>
          </a:p>
          <a:p>
            <a:r>
              <a:rPr lang="en-US" sz="1400" dirty="0">
                <a:latin typeface="Georgia" panose="02040502050405020303" pitchFamily="18" charset="0"/>
              </a:rPr>
              <a:t>Assessment of Data Mining Results </a:t>
            </a:r>
            <a:r>
              <a:rPr lang="en-US" sz="1400" dirty="0" err="1">
                <a:latin typeface="Georgia" panose="02040502050405020303" pitchFamily="18" charset="0"/>
              </a:rPr>
              <a:t>w.r.t.</a:t>
            </a:r>
            <a:r>
              <a:rPr lang="en-US" sz="1400" dirty="0">
                <a:latin typeface="Georgia" panose="02040502050405020303" pitchFamily="18" charset="0"/>
              </a:rPr>
              <a:t> Business Success Criteria Approved Models </a:t>
            </a:r>
          </a:p>
          <a:p>
            <a:endParaRPr lang="en-US" sz="1400" dirty="0">
              <a:latin typeface="Georgia" panose="02040502050405020303" pitchFamily="18" charset="0"/>
            </a:endParaRPr>
          </a:p>
          <a:p>
            <a:r>
              <a:rPr lang="en-US" sz="1400" b="1" dirty="0">
                <a:latin typeface="Georgia" panose="02040502050405020303" pitchFamily="18" charset="0"/>
              </a:rPr>
              <a:t>Review Process </a:t>
            </a:r>
          </a:p>
          <a:p>
            <a:r>
              <a:rPr lang="en-US" sz="1400" dirty="0">
                <a:latin typeface="Georgia" panose="02040502050405020303" pitchFamily="18" charset="0"/>
              </a:rPr>
              <a:t>Review of Process </a:t>
            </a:r>
          </a:p>
          <a:p>
            <a:endParaRPr lang="en-US" sz="1400" dirty="0">
              <a:latin typeface="Georgia" panose="02040502050405020303" pitchFamily="18" charset="0"/>
            </a:endParaRPr>
          </a:p>
          <a:p>
            <a:r>
              <a:rPr lang="en-US" sz="1400" b="1" dirty="0">
                <a:latin typeface="Georgia" panose="02040502050405020303" pitchFamily="18" charset="0"/>
              </a:rPr>
              <a:t>Determine Next Steps </a:t>
            </a:r>
          </a:p>
          <a:p>
            <a:r>
              <a:rPr lang="en-US" sz="1400" dirty="0">
                <a:latin typeface="Georgia" panose="02040502050405020303" pitchFamily="18" charset="0"/>
              </a:rPr>
              <a:t>List of Possible Actions Decision</a:t>
            </a:r>
            <a:endParaRPr lang="en-NG" sz="1400" dirty="0">
              <a:latin typeface="Georgia" panose="02040502050405020303" pitchFamily="18" charset="0"/>
            </a:endParaRPr>
          </a:p>
        </p:txBody>
      </p:sp>
      <p:pic>
        <p:nvPicPr>
          <p:cNvPr id="1026" name="Picture 2" descr="Data Analyst Certificate &amp; Training - Grow with Google">
            <a:extLst>
              <a:ext uri="{FF2B5EF4-FFF2-40B4-BE49-F238E27FC236}">
                <a16:creationId xmlns:a16="http://schemas.microsoft.com/office/drawing/2014/main" id="{993E8EBE-BEC2-6A61-75D6-2B912CC5EB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0" t="18217" r="8250" b="18185"/>
          <a:stretch/>
        </p:blipFill>
        <p:spPr bwMode="auto">
          <a:xfrm>
            <a:off x="5167265" y="2266340"/>
            <a:ext cx="3054100" cy="124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41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6769"/>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24</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551353" y="278230"/>
            <a:ext cx="6260907" cy="763525"/>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b="1" dirty="0">
                <a:solidFill>
                  <a:srgbClr val="FE9202"/>
                </a:solidFill>
                <a:latin typeface="Georgia" panose="02040502050405020303" pitchFamily="18" charset="0"/>
              </a:rPr>
              <a:t>Model  Evaluation &amp; Validation</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19803" y="852363"/>
            <a:ext cx="5731952" cy="4581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a:latin typeface="Georgia" panose="02040502050405020303" pitchFamily="18" charset="0"/>
              </a:rPr>
              <a:t>Decision Making: Validating a Good Model Fit</a:t>
            </a:r>
            <a:endParaRPr lang="en-US" sz="14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519802" y="1231147"/>
            <a:ext cx="5878427" cy="1569660"/>
          </a:xfrm>
          <a:prstGeom prst="rect">
            <a:avLst/>
          </a:prstGeom>
          <a:noFill/>
        </p:spPr>
        <p:txBody>
          <a:bodyPr wrap="square">
            <a:spAutoFit/>
          </a:bodyPr>
          <a:lstStyle/>
          <a:p>
            <a:r>
              <a:rPr lang="en-US" sz="1600" b="1" dirty="0">
                <a:latin typeface="Georgia" panose="02040502050405020303" pitchFamily="18" charset="0"/>
              </a:rPr>
              <a:t>There are 3 main metrics for model evaluation in regression:</a:t>
            </a:r>
          </a:p>
          <a:p>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R Square/Adjusted R Square.</a:t>
            </a:r>
          </a:p>
          <a:p>
            <a:pPr marL="285750" indent="-285750">
              <a:buFont typeface="Arial" panose="020B0604020202020204" pitchFamily="34" charset="0"/>
              <a:buChar char="•"/>
            </a:pPr>
            <a:r>
              <a:rPr lang="en-US" sz="1600" dirty="0">
                <a:latin typeface="Georgia" panose="02040502050405020303" pitchFamily="18" charset="0"/>
              </a:rPr>
              <a:t>Mean Square Error(MSE)/Root Mean Square Error(RMSE)</a:t>
            </a:r>
          </a:p>
          <a:p>
            <a:pPr marL="285750" indent="-285750">
              <a:buFont typeface="Arial" panose="020B0604020202020204" pitchFamily="34" charset="0"/>
              <a:buChar char="•"/>
            </a:pPr>
            <a:r>
              <a:rPr lang="en-US" sz="1600" dirty="0">
                <a:latin typeface="Georgia" panose="02040502050405020303" pitchFamily="18" charset="0"/>
              </a:rPr>
              <a:t>Mean Absolute Error(MAE)</a:t>
            </a:r>
          </a:p>
        </p:txBody>
      </p:sp>
      <p:sp>
        <p:nvSpPr>
          <p:cNvPr id="6" name="TextBox 5">
            <a:extLst>
              <a:ext uri="{FF2B5EF4-FFF2-40B4-BE49-F238E27FC236}">
                <a16:creationId xmlns:a16="http://schemas.microsoft.com/office/drawing/2014/main" id="{F8A52686-AB06-A6A9-E1B6-F6CDB5B4CABD}"/>
              </a:ext>
            </a:extLst>
          </p:cNvPr>
          <p:cNvSpPr txBox="1"/>
          <p:nvPr/>
        </p:nvSpPr>
        <p:spPr>
          <a:xfrm>
            <a:off x="540722" y="3116058"/>
            <a:ext cx="6166166" cy="1815882"/>
          </a:xfrm>
          <a:prstGeom prst="rect">
            <a:avLst/>
          </a:prstGeom>
          <a:noFill/>
        </p:spPr>
        <p:txBody>
          <a:bodyPr wrap="square">
            <a:spAutoFit/>
          </a:bodyPr>
          <a:lstStyle/>
          <a:p>
            <a:pPr algn="just"/>
            <a:r>
              <a:rPr lang="en-US" sz="1600" b="1" dirty="0">
                <a:latin typeface="Georgia" panose="02040502050405020303" pitchFamily="18" charset="0"/>
              </a:rPr>
              <a:t>Conclusion:</a:t>
            </a:r>
          </a:p>
          <a:p>
            <a:pPr algn="just"/>
            <a:endParaRPr lang="en-US" sz="1600" dirty="0">
              <a:latin typeface="Georgia" panose="02040502050405020303" pitchFamily="18" charset="0"/>
            </a:endParaRPr>
          </a:p>
          <a:p>
            <a:pPr algn="just"/>
            <a:r>
              <a:rPr lang="en-NG" sz="1600" dirty="0">
                <a:latin typeface="Georgia" panose="02040502050405020303" pitchFamily="18" charset="0"/>
              </a:rPr>
              <a:t>Comparing these three models</a:t>
            </a:r>
            <a:r>
              <a:rPr lang="en-US" sz="1600" dirty="0">
                <a:latin typeface="Georgia" panose="02040502050405020303" pitchFamily="18" charset="0"/>
              </a:rPr>
              <a:t> used in the model development</a:t>
            </a:r>
            <a:r>
              <a:rPr lang="en-NG" sz="1600" dirty="0">
                <a:latin typeface="Georgia" panose="02040502050405020303" pitchFamily="18" charset="0"/>
              </a:rPr>
              <a:t>, we conclude that the MLR model is the best model</a:t>
            </a:r>
            <a:r>
              <a:rPr lang="en-US" sz="1600" dirty="0">
                <a:latin typeface="Georgia" panose="02040502050405020303" pitchFamily="18" charset="0"/>
              </a:rPr>
              <a:t> </a:t>
            </a:r>
            <a:r>
              <a:rPr lang="en-NG" sz="1600" dirty="0">
                <a:latin typeface="Georgia" panose="02040502050405020303" pitchFamily="18" charset="0"/>
              </a:rPr>
              <a:t>to be able to predict price from our dataset. This result makes sense since we have 27 variables in total and we know that more than one of those variables are </a:t>
            </a:r>
            <a:r>
              <a:rPr lang="en-US" sz="1600" dirty="0">
                <a:latin typeface="Georgia" panose="02040502050405020303" pitchFamily="18" charset="0"/>
              </a:rPr>
              <a:t>a </a:t>
            </a:r>
            <a:r>
              <a:rPr lang="en-NG" sz="1600" dirty="0">
                <a:latin typeface="Georgia" panose="02040502050405020303" pitchFamily="18" charset="0"/>
              </a:rPr>
              <a:t>potential </a:t>
            </a:r>
            <a:r>
              <a:rPr lang="en-US" sz="1600" dirty="0">
                <a:latin typeface="Georgia" panose="02040502050405020303" pitchFamily="18" charset="0"/>
              </a:rPr>
              <a:t>predictor</a:t>
            </a:r>
            <a:r>
              <a:rPr lang="en-NG" sz="1600" dirty="0">
                <a:latin typeface="Georgia" panose="02040502050405020303" pitchFamily="18" charset="0"/>
              </a:rPr>
              <a:t> of the final car price</a:t>
            </a:r>
          </a:p>
        </p:txBody>
      </p:sp>
    </p:spTree>
    <p:extLst>
      <p:ext uri="{BB962C8B-B14F-4D97-AF65-F5344CB8AC3E}">
        <p14:creationId xmlns:p14="http://schemas.microsoft.com/office/powerpoint/2010/main" val="618763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ata Analyst Certificate &amp; Training - Grow with Google">
            <a:extLst>
              <a:ext uri="{FF2B5EF4-FFF2-40B4-BE49-F238E27FC236}">
                <a16:creationId xmlns:a16="http://schemas.microsoft.com/office/drawing/2014/main" id="{6CCCD934-0B92-225B-A5E4-E99BBBE949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03" t="18217" r="8250" b="18185"/>
          <a:stretch/>
        </p:blipFill>
        <p:spPr bwMode="auto">
          <a:xfrm>
            <a:off x="6398230" y="6769"/>
            <a:ext cx="2748690" cy="12465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19DE33-393D-9738-02B1-E087DC3A6958}"/>
              </a:ext>
            </a:extLst>
          </p:cNvPr>
          <p:cNvSpPr>
            <a:spLocks noGrp="1"/>
          </p:cNvSpPr>
          <p:nvPr>
            <p:ph type="sldNum" sz="quarter" idx="12"/>
          </p:nvPr>
        </p:nvSpPr>
        <p:spPr/>
        <p:txBody>
          <a:bodyPr/>
          <a:lstStyle/>
          <a:p>
            <a:pPr defTabSz="685800"/>
            <a:fld id="{F4833993-81E1-45C6-8AF0-C9311456D742}" type="slidenum">
              <a:rPr lang="en-US" sz="1350">
                <a:solidFill>
                  <a:prstClr val="black"/>
                </a:solidFill>
                <a:latin typeface="Tw Cen MT"/>
              </a:rPr>
              <a:pPr defTabSz="685800"/>
              <a:t>25</a:t>
            </a:fld>
            <a:endParaRPr lang="en-US" sz="1350">
              <a:solidFill>
                <a:prstClr val="black"/>
              </a:solidFill>
              <a:latin typeface="Tw Cen MT"/>
            </a:endParaRPr>
          </a:p>
        </p:txBody>
      </p:sp>
      <p:sp>
        <p:nvSpPr>
          <p:cNvPr id="8" name="Title 3">
            <a:extLst>
              <a:ext uri="{FF2B5EF4-FFF2-40B4-BE49-F238E27FC236}">
                <a16:creationId xmlns:a16="http://schemas.microsoft.com/office/drawing/2014/main" id="{AE305EDD-25AF-1925-D24E-DDF057E9225C}"/>
              </a:ext>
            </a:extLst>
          </p:cNvPr>
          <p:cNvSpPr txBox="1">
            <a:spLocks/>
          </p:cNvSpPr>
          <p:nvPr/>
        </p:nvSpPr>
        <p:spPr>
          <a:xfrm>
            <a:off x="540722" y="257051"/>
            <a:ext cx="6260907"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z="3200" b="1" dirty="0">
                <a:solidFill>
                  <a:srgbClr val="FE9202"/>
                </a:solidFill>
                <a:latin typeface="Georgia" panose="02040502050405020303" pitchFamily="18" charset="0"/>
              </a:rPr>
              <a:t>CONCLUSION</a:t>
            </a:r>
          </a:p>
        </p:txBody>
      </p:sp>
      <p:sp>
        <p:nvSpPr>
          <p:cNvPr id="5" name="Content Placeholder 4">
            <a:extLst>
              <a:ext uri="{FF2B5EF4-FFF2-40B4-BE49-F238E27FC236}">
                <a16:creationId xmlns:a16="http://schemas.microsoft.com/office/drawing/2014/main" id="{CAE9A8EA-F864-6492-61A2-2459F5963ACE}"/>
              </a:ext>
            </a:extLst>
          </p:cNvPr>
          <p:cNvSpPr txBox="1">
            <a:spLocks/>
          </p:cNvSpPr>
          <p:nvPr/>
        </p:nvSpPr>
        <p:spPr>
          <a:xfrm>
            <a:off x="540722" y="908298"/>
            <a:ext cx="5731952" cy="3450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a:latin typeface="Georgia" panose="02040502050405020303" pitchFamily="18" charset="0"/>
              </a:rPr>
              <a:t>Findings…</a:t>
            </a:r>
            <a:endParaRPr lang="en-US" sz="1600" dirty="0">
              <a:latin typeface="Georgia" panose="02040502050405020303" pitchFamily="18" charset="0"/>
            </a:endParaRPr>
          </a:p>
        </p:txBody>
      </p:sp>
      <p:sp>
        <p:nvSpPr>
          <p:cNvPr id="11" name="TextBox 10">
            <a:extLst>
              <a:ext uri="{FF2B5EF4-FFF2-40B4-BE49-F238E27FC236}">
                <a16:creationId xmlns:a16="http://schemas.microsoft.com/office/drawing/2014/main" id="{5D7A20F2-7E8F-7F8D-21E0-5616B5056E0F}"/>
              </a:ext>
            </a:extLst>
          </p:cNvPr>
          <p:cNvSpPr txBox="1"/>
          <p:nvPr/>
        </p:nvSpPr>
        <p:spPr>
          <a:xfrm>
            <a:off x="665363" y="1294483"/>
            <a:ext cx="7266147" cy="3585597"/>
          </a:xfrm>
          <a:prstGeom prst="rect">
            <a:avLst/>
          </a:prstGeom>
          <a:noFill/>
        </p:spPr>
        <p:txBody>
          <a:bodyPr wrap="square">
            <a:spAutoFit/>
          </a:bodyPr>
          <a:lstStyle/>
          <a:p>
            <a:r>
              <a:rPr lang="en-US" sz="1400" b="1" dirty="0">
                <a:latin typeface="Georgia" panose="02040502050405020303" pitchFamily="18" charset="0"/>
              </a:rPr>
              <a:t>The following are the outcome of the analysis</a:t>
            </a:r>
          </a:p>
          <a:p>
            <a:endParaRPr lang="en-US" sz="1600" dirty="0">
              <a:latin typeface="Georgia" panose="02040502050405020303" pitchFamily="18" charset="0"/>
            </a:endParaRPr>
          </a:p>
          <a:p>
            <a:pPr marL="342900" indent="-342900">
              <a:buFont typeface="+mj-lt"/>
              <a:buAutoNum type="arabicPeriod"/>
            </a:pPr>
            <a:r>
              <a:rPr lang="en-US" sz="1600" dirty="0">
                <a:latin typeface="Georgia" panose="02040502050405020303" pitchFamily="18" charset="0"/>
              </a:rPr>
              <a:t>The forecast suggests that the selling price of used cars will fairly be in the same range as of now in the future, but will vary depending on the following features:</a:t>
            </a:r>
          </a:p>
          <a:p>
            <a:endParaRPr lang="en-US" sz="1100" dirty="0">
              <a:latin typeface="Georgia" panose="02040502050405020303" pitchFamily="18" charset="0"/>
            </a:endParaRPr>
          </a:p>
          <a:p>
            <a:pPr marL="800100" lvl="1" indent="-342900">
              <a:buFont typeface="Arial" panose="020B0604020202020204" pitchFamily="34" charset="0"/>
              <a:buChar char="•"/>
            </a:pPr>
            <a:r>
              <a:rPr lang="en-US" sz="1600" dirty="0">
                <a:latin typeface="Georgia" panose="02040502050405020303" pitchFamily="18" charset="0"/>
              </a:rPr>
              <a:t>Engine size</a:t>
            </a:r>
          </a:p>
          <a:p>
            <a:pPr marL="800100" lvl="1" indent="-342900">
              <a:buFont typeface="Arial" panose="020B0604020202020204" pitchFamily="34" charset="0"/>
              <a:buChar char="•"/>
            </a:pPr>
            <a:r>
              <a:rPr lang="en-US" sz="1600" dirty="0">
                <a:latin typeface="Georgia" panose="02040502050405020303" pitchFamily="18" charset="0"/>
              </a:rPr>
              <a:t>Engine location</a:t>
            </a:r>
          </a:p>
          <a:p>
            <a:pPr marL="800100" lvl="1" indent="-342900">
              <a:buFont typeface="Arial" panose="020B0604020202020204" pitchFamily="34" charset="0"/>
              <a:buChar char="•"/>
            </a:pPr>
            <a:r>
              <a:rPr lang="en-US" sz="1600" dirty="0">
                <a:latin typeface="Georgia" panose="02040502050405020303" pitchFamily="18" charset="0"/>
              </a:rPr>
              <a:t>Drive wheels</a:t>
            </a:r>
          </a:p>
          <a:p>
            <a:pPr marL="285750" indent="-285750">
              <a:buFont typeface="Arial" panose="020B0604020202020204" pitchFamily="34" charset="0"/>
              <a:buChar char="•"/>
            </a:pPr>
            <a:endParaRPr lang="en-US" sz="1200" dirty="0">
              <a:latin typeface="Georgia" panose="02040502050405020303" pitchFamily="18" charset="0"/>
            </a:endParaRPr>
          </a:p>
          <a:p>
            <a:pPr marL="342900" indent="-342900">
              <a:buFont typeface="+mj-lt"/>
              <a:buAutoNum type="arabicPeriod" startAt="2"/>
            </a:pPr>
            <a:r>
              <a:rPr lang="en-US" sz="1600" dirty="0">
                <a:latin typeface="Georgia" panose="02040502050405020303" pitchFamily="18" charset="0"/>
              </a:rPr>
              <a:t>The </a:t>
            </a:r>
            <a:r>
              <a:rPr lang="en-US" sz="1600" b="1" dirty="0">
                <a:latin typeface="Georgia" panose="02040502050405020303" pitchFamily="18" charset="0"/>
              </a:rPr>
              <a:t>power of a car(horsepower)</a:t>
            </a:r>
            <a:r>
              <a:rPr lang="en-US" sz="1600" dirty="0">
                <a:latin typeface="Georgia" panose="02040502050405020303" pitchFamily="18" charset="0"/>
              </a:rPr>
              <a:t>, </a:t>
            </a:r>
            <a:r>
              <a:rPr lang="en-US" sz="1600" b="1" dirty="0">
                <a:latin typeface="Georgia" panose="02040502050405020303" pitchFamily="18" charset="0"/>
              </a:rPr>
              <a:t>the fuel consumption rate(highway-mpg)</a:t>
            </a:r>
            <a:r>
              <a:rPr lang="en-US" sz="1600" dirty="0">
                <a:latin typeface="Georgia" panose="02040502050405020303" pitchFamily="18" charset="0"/>
              </a:rPr>
              <a:t>, and the </a:t>
            </a:r>
            <a:r>
              <a:rPr lang="en-US" sz="1600" b="1" dirty="0">
                <a:latin typeface="Georgia" panose="02040502050405020303" pitchFamily="18" charset="0"/>
              </a:rPr>
              <a:t>fuel type (Gas or Diesel) </a:t>
            </a:r>
            <a:r>
              <a:rPr lang="en-US" sz="1600" dirty="0">
                <a:latin typeface="Georgia" panose="02040502050405020303" pitchFamily="18" charset="0"/>
              </a:rPr>
              <a:t>are important factors that influence the selling price of a car in the used car market. </a:t>
            </a:r>
          </a:p>
          <a:p>
            <a:endParaRPr lang="en-US" sz="1200" dirty="0">
              <a:latin typeface="Georgia" panose="02040502050405020303" pitchFamily="18" charset="0"/>
            </a:endParaRPr>
          </a:p>
          <a:p>
            <a:pPr marL="342900" indent="-342900">
              <a:buFont typeface="+mj-lt"/>
              <a:buAutoNum type="arabicPeriod" startAt="3"/>
            </a:pPr>
            <a:r>
              <a:rPr lang="en-US" sz="1600" dirty="0">
                <a:latin typeface="Georgia" panose="02040502050405020303" pitchFamily="18" charset="0"/>
              </a:rPr>
              <a:t>Top car make is Toyota</a:t>
            </a:r>
          </a:p>
        </p:txBody>
      </p:sp>
    </p:spTree>
    <p:extLst>
      <p:ext uri="{BB962C8B-B14F-4D97-AF65-F5344CB8AC3E}">
        <p14:creationId xmlns:p14="http://schemas.microsoft.com/office/powerpoint/2010/main" val="425937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690E2-FC23-DE3B-B86A-3AAF465557EE}"/>
              </a:ext>
            </a:extLst>
          </p:cNvPr>
          <p:cNvSpPr txBox="1"/>
          <p:nvPr/>
        </p:nvSpPr>
        <p:spPr>
          <a:xfrm>
            <a:off x="1482857" y="2113635"/>
            <a:ext cx="6178285" cy="769441"/>
          </a:xfrm>
          <a:prstGeom prst="rect">
            <a:avLst/>
          </a:prstGeom>
          <a:noFill/>
        </p:spPr>
        <p:txBody>
          <a:bodyPr wrap="square">
            <a:spAutoFit/>
          </a:bodyPr>
          <a:lstStyle/>
          <a:p>
            <a:pPr algn="ctr"/>
            <a:r>
              <a:rPr lang="en-US" sz="4400" b="1" dirty="0">
                <a:latin typeface="Georgia" panose="02040502050405020303" pitchFamily="18" charset="0"/>
              </a:rPr>
              <a:t>THANK YOU</a:t>
            </a:r>
            <a:endParaRPr lang="en-US" sz="4400" dirty="0">
              <a:latin typeface="Georgia" panose="02040502050405020303" pitchFamily="18" charset="0"/>
            </a:endParaRPr>
          </a:p>
        </p:txBody>
      </p:sp>
      <p:pic>
        <p:nvPicPr>
          <p:cNvPr id="4" name="Picture 3" descr="Text&#10;&#10;Description automatically generated">
            <a:extLst>
              <a:ext uri="{FF2B5EF4-FFF2-40B4-BE49-F238E27FC236}">
                <a16:creationId xmlns:a16="http://schemas.microsoft.com/office/drawing/2014/main" id="{9162D325-FF33-E96D-5642-890A8F635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65" y="3793390"/>
            <a:ext cx="765810" cy="650240"/>
          </a:xfrm>
          <a:prstGeom prst="rect">
            <a:avLst/>
          </a:prstGeom>
        </p:spPr>
      </p:pic>
    </p:spTree>
    <p:extLst>
      <p:ext uri="{BB962C8B-B14F-4D97-AF65-F5344CB8AC3E}">
        <p14:creationId xmlns:p14="http://schemas.microsoft.com/office/powerpoint/2010/main" val="26525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86625"/>
            <a:ext cx="7772400" cy="458115"/>
          </a:xfrm>
        </p:spPr>
        <p:txBody>
          <a:bodyPr anchor="t">
            <a:normAutofit fontScale="90000"/>
          </a:bodyPr>
          <a:lstStyle/>
          <a:p>
            <a:pPr>
              <a:lnSpc>
                <a:spcPct val="90000"/>
              </a:lnSpc>
            </a:pPr>
            <a:r>
              <a:rPr lang="en-US" sz="3100" dirty="0">
                <a:latin typeface="Georgia" panose="02040502050405020303" pitchFamily="18" charset="0"/>
              </a:rPr>
              <a:t>Business Understanding</a:t>
            </a:r>
          </a:p>
        </p:txBody>
      </p:sp>
      <p:sp>
        <p:nvSpPr>
          <p:cNvPr id="7" name="TextBox 6">
            <a:extLst>
              <a:ext uri="{FF2B5EF4-FFF2-40B4-BE49-F238E27FC236}">
                <a16:creationId xmlns:a16="http://schemas.microsoft.com/office/drawing/2014/main" id="{0491AD34-C001-A2D4-439F-0A380B3AA55F}"/>
              </a:ext>
            </a:extLst>
          </p:cNvPr>
          <p:cNvSpPr txBox="1"/>
          <p:nvPr/>
        </p:nvSpPr>
        <p:spPr>
          <a:xfrm>
            <a:off x="1823310" y="2099804"/>
            <a:ext cx="4584938" cy="373692"/>
          </a:xfrm>
          <a:prstGeom prst="rect">
            <a:avLst/>
          </a:prstGeom>
          <a:noFill/>
        </p:spPr>
        <p:txBody>
          <a:bodyPr wrap="square">
            <a:spAutoFit/>
          </a:bodyPr>
          <a:lstStyle/>
          <a:p>
            <a:pPr lvl="0">
              <a:lnSpc>
                <a:spcPct val="107000"/>
              </a:lnSpc>
              <a:spcAft>
                <a:spcPts val="800"/>
              </a:spcAft>
              <a:tabLst>
                <a:tab pos="457200" algn="l"/>
              </a:tabLst>
            </a:pPr>
            <a:r>
              <a:rPr lang="en-NG" sz="1800" b="1" dirty="0">
                <a:effectLst/>
                <a:latin typeface="Georgia" panose="02040502050405020303" pitchFamily="18" charset="0"/>
                <a:ea typeface="Times New Roman" panose="02020603050405020304" pitchFamily="18" charset="0"/>
                <a:cs typeface="Times New Roman" panose="02020603050405020304" pitchFamily="18" charset="0"/>
              </a:rPr>
              <a:t>What does the business need?</a:t>
            </a:r>
            <a:endParaRPr lang="en-NG" sz="1600" b="1"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3D783EA-CA1D-B0DE-C508-8A2FE79896E7}"/>
              </a:ext>
            </a:extLst>
          </p:cNvPr>
          <p:cNvSpPr txBox="1"/>
          <p:nvPr/>
        </p:nvSpPr>
        <p:spPr>
          <a:xfrm>
            <a:off x="907080" y="2524005"/>
            <a:ext cx="5802790" cy="2308324"/>
          </a:xfrm>
          <a:prstGeom prst="rect">
            <a:avLst/>
          </a:prstGeom>
          <a:noFill/>
        </p:spPr>
        <p:txBody>
          <a:bodyPr wrap="square">
            <a:spAutoFit/>
          </a:bodyPr>
          <a:lstStyle/>
          <a:p>
            <a:r>
              <a:rPr lang="en-US" b="1" dirty="0">
                <a:latin typeface="Georgia" panose="02040502050405020303" pitchFamily="18" charset="0"/>
              </a:rPr>
              <a:t>Assess Situation </a:t>
            </a:r>
          </a:p>
          <a:p>
            <a:r>
              <a:rPr lang="en-US" dirty="0">
                <a:latin typeface="Georgia" panose="02040502050405020303" pitchFamily="18" charset="0"/>
              </a:rPr>
              <a:t>Inventory of Resources Requirements, Assumptions, and Constraints Risks and Contingencies Terminology Costs and Benefits. </a:t>
            </a:r>
          </a:p>
          <a:p>
            <a:endParaRPr lang="en-US" dirty="0">
              <a:latin typeface="Georgia" panose="02040502050405020303" pitchFamily="18" charset="0"/>
            </a:endParaRPr>
          </a:p>
          <a:p>
            <a:r>
              <a:rPr lang="en-US" b="1" dirty="0">
                <a:latin typeface="Georgia" panose="02040502050405020303" pitchFamily="18" charset="0"/>
              </a:rPr>
              <a:t>Project Plan </a:t>
            </a:r>
          </a:p>
          <a:p>
            <a:r>
              <a:rPr lang="en-US" dirty="0">
                <a:latin typeface="Georgia" panose="02040502050405020303" pitchFamily="18" charset="0"/>
              </a:rPr>
              <a:t>Project Plan Initial Assessment of Tools and Techniques</a:t>
            </a:r>
            <a:endParaRPr lang="en-NG" dirty="0">
              <a:latin typeface="Georgia" panose="02040502050405020303" pitchFamily="18" charset="0"/>
            </a:endParaRPr>
          </a:p>
        </p:txBody>
      </p:sp>
    </p:spTree>
    <p:extLst>
      <p:ext uri="{BB962C8B-B14F-4D97-AF65-F5344CB8AC3E}">
        <p14:creationId xmlns:p14="http://schemas.microsoft.com/office/powerpoint/2010/main" val="164626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0339" y="281175"/>
            <a:ext cx="6260907" cy="763525"/>
          </a:xfrm>
        </p:spPr>
        <p:txBody>
          <a:bodyPr>
            <a:normAutofit/>
          </a:bodyPr>
          <a:lstStyle/>
          <a:p>
            <a:pPr algn="l"/>
            <a:r>
              <a:rPr lang="en-US" b="1" dirty="0">
                <a:latin typeface="Georgia" panose="02040502050405020303" pitchFamily="18" charset="0"/>
              </a:rPr>
              <a:t>Business Understanding</a:t>
            </a:r>
          </a:p>
        </p:txBody>
      </p:sp>
      <p:sp>
        <p:nvSpPr>
          <p:cNvPr id="5" name="Content Placeholder 4"/>
          <p:cNvSpPr>
            <a:spLocks noGrp="1"/>
          </p:cNvSpPr>
          <p:nvPr>
            <p:ph idx="1"/>
          </p:nvPr>
        </p:nvSpPr>
        <p:spPr>
          <a:xfrm>
            <a:off x="440339" y="1513254"/>
            <a:ext cx="6260906" cy="3359510"/>
          </a:xfrm>
        </p:spPr>
        <p:txBody>
          <a:bodyPr>
            <a:normAutofit/>
          </a:bodyPr>
          <a:lstStyle/>
          <a:p>
            <a:pPr marL="0" indent="0" algn="just">
              <a:lnSpc>
                <a:spcPct val="150000"/>
              </a:lnSpc>
              <a:buNone/>
            </a:pPr>
            <a:r>
              <a:rPr lang="en-US" sz="1600" dirty="0">
                <a:latin typeface="Georgia" panose="02040502050405020303" pitchFamily="18"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(Pal, Arora and </a:t>
            </a:r>
            <a:r>
              <a:rPr lang="en-US" sz="1600" dirty="0" err="1">
                <a:latin typeface="Georgia" panose="02040502050405020303" pitchFamily="18" charset="0"/>
              </a:rPr>
              <a:t>Palakurthy</a:t>
            </a:r>
            <a:r>
              <a:rPr lang="en-US" sz="1600" dirty="0">
                <a:latin typeface="Georgia" panose="02040502050405020303" pitchFamily="18" charset="0"/>
              </a:rPr>
              <a:t>, 2018). There is a need for a used car price prediction system to effectively determine the worthiness of the car using a variety of features.</a:t>
            </a: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31713" y="1087830"/>
            <a:ext cx="6260906" cy="45811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Assessing the situation</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Business Understanding</a:t>
            </a:r>
          </a:p>
        </p:txBody>
      </p:sp>
      <p:sp>
        <p:nvSpPr>
          <p:cNvPr id="5" name="Content Placeholder 4"/>
          <p:cNvSpPr>
            <a:spLocks noGrp="1"/>
          </p:cNvSpPr>
          <p:nvPr>
            <p:ph idx="1"/>
          </p:nvPr>
        </p:nvSpPr>
        <p:spPr>
          <a:xfrm>
            <a:off x="491008" y="1833353"/>
            <a:ext cx="6260906" cy="3359510"/>
          </a:xfrm>
        </p:spPr>
        <p:txBody>
          <a:bodyPr>
            <a:normAutofit/>
          </a:bodyPr>
          <a:lstStyle/>
          <a:p>
            <a:pPr marL="0" indent="0">
              <a:buNone/>
            </a:pPr>
            <a:r>
              <a:rPr lang="en-US" sz="1600" b="1" dirty="0">
                <a:latin typeface="Georgia" panose="02040502050405020303" pitchFamily="18" charset="0"/>
              </a:rPr>
              <a:t>Used car sellers (dealers):</a:t>
            </a:r>
            <a:r>
              <a:rPr lang="en-US" sz="1600" dirty="0">
                <a:latin typeface="Georgia" panose="02040502050405020303" pitchFamily="18" charset="0"/>
              </a:rPr>
              <a:t> They are one of the biggest target group that can be interested in results of this study. If used car sellers better understand what makes a car desirable, what the important features are for a used car, then they may consider this knowledge and offer a better service.</a:t>
            </a:r>
          </a:p>
          <a:p>
            <a:pPr marL="0" indent="0">
              <a:buNone/>
            </a:pPr>
            <a:endParaRPr lang="en-US" sz="1600" dirty="0">
              <a:latin typeface="Georgia" panose="02040502050405020303" pitchFamily="18" charset="0"/>
            </a:endParaRPr>
          </a:p>
          <a:p>
            <a:pPr marL="0" indent="0">
              <a:buNone/>
            </a:pPr>
            <a:r>
              <a:rPr lang="en-US" sz="1600" b="1" dirty="0">
                <a:latin typeface="Georgia" panose="02040502050405020303" pitchFamily="18" charset="0"/>
              </a:rPr>
              <a:t>Individuals:</a:t>
            </a:r>
            <a:r>
              <a:rPr lang="en-US" sz="1600" dirty="0">
                <a:latin typeface="Georgia" panose="02040502050405020303" pitchFamily="18" charset="0"/>
              </a:rPr>
              <a:t> There are lots of individuals who are interested in the used car market at some points in their life because they wanted to sell their car or buy a used car. In this process, it’s a big corner to pay too much or sell less then it’s market value.</a:t>
            </a: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1197405"/>
            <a:ext cx="6260906" cy="45811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Target (Client)</a:t>
            </a:r>
          </a:p>
        </p:txBody>
      </p:sp>
    </p:spTree>
    <p:extLst>
      <p:ext uri="{BB962C8B-B14F-4D97-AF65-F5344CB8AC3E}">
        <p14:creationId xmlns:p14="http://schemas.microsoft.com/office/powerpoint/2010/main" val="385656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7772400" cy="458115"/>
          </a:xfrm>
        </p:spPr>
        <p:txBody>
          <a:bodyPr anchor="t">
            <a:noAutofit/>
          </a:bodyPr>
          <a:lstStyle/>
          <a:p>
            <a:pPr>
              <a:lnSpc>
                <a:spcPct val="90000"/>
              </a:lnSpc>
            </a:pPr>
            <a:r>
              <a:rPr lang="en-US" sz="2400" dirty="0">
                <a:latin typeface="Georgia" panose="02040502050405020303" pitchFamily="18" charset="0"/>
              </a:rPr>
              <a:t>data Understanding</a:t>
            </a:r>
          </a:p>
        </p:txBody>
      </p:sp>
      <p:sp>
        <p:nvSpPr>
          <p:cNvPr id="4" name="TextBox 3">
            <a:extLst>
              <a:ext uri="{FF2B5EF4-FFF2-40B4-BE49-F238E27FC236}">
                <a16:creationId xmlns:a16="http://schemas.microsoft.com/office/drawing/2014/main" id="{924331FC-F7E7-3246-A3FE-91BCABCBC124}"/>
              </a:ext>
            </a:extLst>
          </p:cNvPr>
          <p:cNvSpPr txBox="1"/>
          <p:nvPr/>
        </p:nvSpPr>
        <p:spPr>
          <a:xfrm>
            <a:off x="1055997" y="1819414"/>
            <a:ext cx="4584938" cy="3139321"/>
          </a:xfrm>
          <a:prstGeom prst="rect">
            <a:avLst/>
          </a:prstGeom>
          <a:noFill/>
        </p:spPr>
        <p:txBody>
          <a:bodyPr wrap="square">
            <a:spAutoFit/>
          </a:bodyPr>
          <a:lstStyle/>
          <a:p>
            <a:r>
              <a:rPr lang="en-US" b="1" dirty="0">
                <a:latin typeface="Georgia" panose="02040502050405020303" pitchFamily="18" charset="0"/>
              </a:rPr>
              <a:t>Collect Initial Data</a:t>
            </a:r>
          </a:p>
          <a:p>
            <a:r>
              <a:rPr lang="en-US" dirty="0">
                <a:latin typeface="Georgia" panose="02040502050405020303" pitchFamily="18" charset="0"/>
              </a:rPr>
              <a:t>Initial Data Collection Report </a:t>
            </a:r>
          </a:p>
          <a:p>
            <a:endParaRPr lang="en-US" dirty="0">
              <a:latin typeface="Georgia" panose="02040502050405020303" pitchFamily="18" charset="0"/>
            </a:endParaRPr>
          </a:p>
          <a:p>
            <a:r>
              <a:rPr lang="en-US" b="1" dirty="0">
                <a:latin typeface="Georgia" panose="02040502050405020303" pitchFamily="18" charset="0"/>
              </a:rPr>
              <a:t>Describe Data </a:t>
            </a:r>
          </a:p>
          <a:p>
            <a:r>
              <a:rPr lang="en-US" dirty="0">
                <a:latin typeface="Georgia" panose="02040502050405020303" pitchFamily="18" charset="0"/>
              </a:rPr>
              <a:t>Data Description Report </a:t>
            </a:r>
          </a:p>
          <a:p>
            <a:endParaRPr lang="en-US" dirty="0">
              <a:latin typeface="Georgia" panose="02040502050405020303" pitchFamily="18" charset="0"/>
            </a:endParaRPr>
          </a:p>
          <a:p>
            <a:r>
              <a:rPr lang="en-US" b="1" dirty="0">
                <a:latin typeface="Georgia" panose="02040502050405020303" pitchFamily="18" charset="0"/>
              </a:rPr>
              <a:t>Explore Data </a:t>
            </a:r>
          </a:p>
          <a:p>
            <a:r>
              <a:rPr lang="en-US" dirty="0">
                <a:latin typeface="Georgia" panose="02040502050405020303" pitchFamily="18" charset="0"/>
              </a:rPr>
              <a:t>Data Exploration Report </a:t>
            </a:r>
          </a:p>
          <a:p>
            <a:endParaRPr lang="en-US" dirty="0">
              <a:latin typeface="Georgia" panose="02040502050405020303" pitchFamily="18" charset="0"/>
            </a:endParaRPr>
          </a:p>
          <a:p>
            <a:r>
              <a:rPr lang="en-US" b="1" dirty="0">
                <a:latin typeface="Georgia" panose="02040502050405020303" pitchFamily="18" charset="0"/>
              </a:rPr>
              <a:t>Verify Data Quality </a:t>
            </a:r>
          </a:p>
          <a:p>
            <a:r>
              <a:rPr lang="en-US" dirty="0">
                <a:latin typeface="Georgia" panose="02040502050405020303" pitchFamily="18" charset="0"/>
              </a:rPr>
              <a:t>Data Quality Report</a:t>
            </a:r>
            <a:endParaRPr lang="en-NG" dirty="0">
              <a:latin typeface="Georgia" panose="02040502050405020303" pitchFamily="18" charset="0"/>
            </a:endParaRPr>
          </a:p>
        </p:txBody>
      </p:sp>
      <p:pic>
        <p:nvPicPr>
          <p:cNvPr id="1026" name="Picture 2" descr="Data Analyst Certificate &amp; Training - Grow with Google">
            <a:extLst>
              <a:ext uri="{FF2B5EF4-FFF2-40B4-BE49-F238E27FC236}">
                <a16:creationId xmlns:a16="http://schemas.microsoft.com/office/drawing/2014/main" id="{993E8EBE-BEC2-6A61-75D6-2B912CC5EB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0" t="18217" r="8250" b="18185"/>
          <a:stretch/>
        </p:blipFill>
        <p:spPr bwMode="auto">
          <a:xfrm>
            <a:off x="5167265" y="2491806"/>
            <a:ext cx="3054100" cy="124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77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Data Understanding</a:t>
            </a:r>
          </a:p>
        </p:txBody>
      </p:sp>
      <p:sp>
        <p:nvSpPr>
          <p:cNvPr id="5" name="Content Placeholder 4"/>
          <p:cNvSpPr>
            <a:spLocks noGrp="1"/>
          </p:cNvSpPr>
          <p:nvPr>
            <p:ph idx="1"/>
          </p:nvPr>
        </p:nvSpPr>
        <p:spPr>
          <a:xfrm>
            <a:off x="448964" y="2738538"/>
            <a:ext cx="7177135" cy="763525"/>
          </a:xfrm>
        </p:spPr>
        <p:txBody>
          <a:bodyPr>
            <a:noAutofit/>
          </a:bodyPr>
          <a:lstStyle/>
          <a:p>
            <a:pPr marL="0" indent="0">
              <a:buNone/>
            </a:pPr>
            <a:r>
              <a:rPr lang="en-US" sz="1400" dirty="0">
                <a:latin typeface="Georgia" panose="02040502050405020303" pitchFamily="18" charset="0"/>
              </a:rPr>
              <a:t>The data used in this project was downloaded from UCI Machine Learning Repository. </a:t>
            </a:r>
          </a:p>
          <a:p>
            <a:pPr marL="0" indent="0">
              <a:buNone/>
            </a:pPr>
            <a:endParaRPr lang="en-US" sz="600" dirty="0">
              <a:latin typeface="Georgia" panose="02040502050405020303" pitchFamily="18" charset="0"/>
            </a:endParaRPr>
          </a:p>
          <a:p>
            <a:pPr marL="0" indent="0">
              <a:buNone/>
            </a:pPr>
            <a:r>
              <a:rPr lang="en-US" sz="1400" b="1" dirty="0">
                <a:latin typeface="Georgia" panose="02040502050405020303" pitchFamily="18" charset="0"/>
              </a:rPr>
              <a:t>Sources: </a:t>
            </a:r>
            <a:br>
              <a:rPr lang="en-US" sz="1400" dirty="0">
                <a:latin typeface="Georgia" panose="02040502050405020303" pitchFamily="18" charset="0"/>
              </a:rPr>
            </a:br>
            <a:br>
              <a:rPr lang="en-US" sz="1400" dirty="0">
                <a:latin typeface="Georgia" panose="02040502050405020303" pitchFamily="18" charset="0"/>
              </a:rPr>
            </a:br>
            <a:endParaRPr lang="en-US" sz="1400" dirty="0">
              <a:latin typeface="Georgia" panose="02040502050405020303" pitchFamily="18" charset="0"/>
            </a:endParaRP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1197405"/>
            <a:ext cx="6260906" cy="45811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 Automobile Data Set</a:t>
            </a:r>
          </a:p>
        </p:txBody>
      </p:sp>
      <p:pic>
        <p:nvPicPr>
          <p:cNvPr id="6" name="Picture 5">
            <a:extLst>
              <a:ext uri="{FF2B5EF4-FFF2-40B4-BE49-F238E27FC236}">
                <a16:creationId xmlns:a16="http://schemas.microsoft.com/office/drawing/2014/main" id="{87A1FD87-3506-32B4-0711-687A12E976E5}"/>
              </a:ext>
            </a:extLst>
          </p:cNvPr>
          <p:cNvPicPr>
            <a:picLocks noChangeAspect="1"/>
          </p:cNvPicPr>
          <p:nvPr/>
        </p:nvPicPr>
        <p:blipFill>
          <a:blip r:embed="rId2"/>
          <a:stretch>
            <a:fillRect/>
          </a:stretch>
        </p:blipFill>
        <p:spPr>
          <a:xfrm>
            <a:off x="1212490" y="1739377"/>
            <a:ext cx="5162815" cy="939848"/>
          </a:xfrm>
          <a:prstGeom prst="rect">
            <a:avLst/>
          </a:prstGeom>
        </p:spPr>
      </p:pic>
      <p:sp>
        <p:nvSpPr>
          <p:cNvPr id="8" name="TextBox 7">
            <a:extLst>
              <a:ext uri="{FF2B5EF4-FFF2-40B4-BE49-F238E27FC236}">
                <a16:creationId xmlns:a16="http://schemas.microsoft.com/office/drawing/2014/main" id="{2079F68D-205F-EFD1-A28B-2BF4F2DE97B1}"/>
              </a:ext>
            </a:extLst>
          </p:cNvPr>
          <p:cNvSpPr txBox="1"/>
          <p:nvPr/>
        </p:nvSpPr>
        <p:spPr>
          <a:xfrm>
            <a:off x="754375" y="3440592"/>
            <a:ext cx="6413610" cy="1384995"/>
          </a:xfrm>
          <a:prstGeom prst="rect">
            <a:avLst/>
          </a:prstGeom>
          <a:noFill/>
        </p:spPr>
        <p:txBody>
          <a:bodyPr wrap="square">
            <a:spAutoFit/>
          </a:bodyPr>
          <a:lstStyle/>
          <a:p>
            <a:pPr marL="342900" indent="-342900">
              <a:buFont typeface="+mj-lt"/>
              <a:buAutoNum type="arabicPeriod"/>
            </a:pPr>
            <a:r>
              <a:rPr lang="en-US" sz="1400" dirty="0">
                <a:latin typeface="Georgia" panose="02040502050405020303" pitchFamily="18" charset="0"/>
              </a:rPr>
              <a:t>1985 Model Import Car and Truck Specifications, 1985 Ward's Automotive Yearbook. </a:t>
            </a:r>
          </a:p>
          <a:p>
            <a:pPr marL="342900" indent="-342900">
              <a:buFont typeface="+mj-lt"/>
              <a:buAutoNum type="arabicPeriod"/>
            </a:pPr>
            <a:r>
              <a:rPr lang="en-US" sz="1400" dirty="0">
                <a:latin typeface="Georgia" panose="02040502050405020303" pitchFamily="18" charset="0"/>
              </a:rPr>
              <a:t>Personal Auto Manuals, Insurance Services Office, 160 Water Street, New York, NY 10038 </a:t>
            </a:r>
          </a:p>
          <a:p>
            <a:pPr marL="342900" indent="-342900">
              <a:buFont typeface="+mj-lt"/>
              <a:buAutoNum type="arabicPeriod"/>
            </a:pPr>
            <a:r>
              <a:rPr lang="en-US" sz="1400" dirty="0">
                <a:latin typeface="Georgia" panose="02040502050405020303" pitchFamily="18" charset="0"/>
              </a:rPr>
              <a:t>Insurance Collision Report, Insurance Institute for Highway Safety, Watergate 600, Washington, DC 20037</a:t>
            </a:r>
            <a:endParaRPr lang="en-NG" sz="1400" dirty="0"/>
          </a:p>
        </p:txBody>
      </p:sp>
    </p:spTree>
    <p:extLst>
      <p:ext uri="{BB962C8B-B14F-4D97-AF65-F5344CB8AC3E}">
        <p14:creationId xmlns:p14="http://schemas.microsoft.com/office/powerpoint/2010/main" val="128336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Data Understanding</a:t>
            </a:r>
          </a:p>
        </p:txBody>
      </p:sp>
      <p:sp>
        <p:nvSpPr>
          <p:cNvPr id="5" name="Content Placeholder 4"/>
          <p:cNvSpPr>
            <a:spLocks noGrp="1"/>
          </p:cNvSpPr>
          <p:nvPr>
            <p:ph idx="1"/>
          </p:nvPr>
        </p:nvSpPr>
        <p:spPr>
          <a:xfrm>
            <a:off x="498718" y="1479120"/>
            <a:ext cx="6974677" cy="763525"/>
          </a:xfrm>
        </p:spPr>
        <p:txBody>
          <a:bodyPr>
            <a:noAutofit/>
          </a:bodyPr>
          <a:lstStyle/>
          <a:p>
            <a:pPr marL="0" indent="0">
              <a:buNone/>
            </a:pPr>
            <a:r>
              <a:rPr lang="en-US" sz="1600" dirty="0">
                <a:latin typeface="Georgia" panose="02040502050405020303" pitchFamily="18" charset="0"/>
              </a:rPr>
              <a:t>This data set consists of three types of entities: </a:t>
            </a:r>
          </a:p>
          <a:p>
            <a:pPr marL="0" indent="0">
              <a:buNone/>
            </a:pPr>
            <a:endParaRPr lang="en-US" sz="1600" dirty="0">
              <a:latin typeface="Georgia" panose="02040502050405020303" pitchFamily="18" charset="0"/>
            </a:endParaRPr>
          </a:p>
          <a:p>
            <a:pPr>
              <a:buAutoNum type="alphaLcParenBoth"/>
            </a:pPr>
            <a:r>
              <a:rPr lang="en-US" sz="1600" dirty="0">
                <a:latin typeface="Georgia" panose="02040502050405020303" pitchFamily="18" charset="0"/>
              </a:rPr>
              <a:t>the specification of an auto in terms of various characteristics, </a:t>
            </a:r>
          </a:p>
          <a:p>
            <a:pPr>
              <a:buAutoNum type="alphaLcParenBoth"/>
            </a:pPr>
            <a:r>
              <a:rPr lang="en-US" sz="1600" dirty="0">
                <a:latin typeface="Georgia" panose="02040502050405020303" pitchFamily="18" charset="0"/>
              </a:rPr>
              <a:t>Its assigned insurance risk rating, </a:t>
            </a:r>
          </a:p>
          <a:p>
            <a:pPr>
              <a:buAutoNum type="alphaLcParenBoth"/>
            </a:pPr>
            <a:r>
              <a:rPr lang="en-US" sz="1600" dirty="0">
                <a:latin typeface="Georgia" panose="02040502050405020303" pitchFamily="18" charset="0"/>
              </a:rPr>
              <a:t>Its normalized losses in use as compared to other cars. </a:t>
            </a:r>
          </a:p>
          <a:p>
            <a:pPr marL="0" indent="0">
              <a:buNone/>
            </a:pPr>
            <a:endParaRPr lang="en-US" sz="1600" dirty="0">
              <a:latin typeface="Georgia" panose="02040502050405020303" pitchFamily="18" charset="0"/>
            </a:endParaRPr>
          </a:p>
          <a:p>
            <a:pPr marL="0" indent="0">
              <a:buNone/>
            </a:pPr>
            <a:r>
              <a:rPr lang="en-US" sz="1600" dirty="0">
                <a:latin typeface="Georgia" panose="02040502050405020303" pitchFamily="18" charset="0"/>
              </a:rPr>
              <a:t>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US" sz="1600" dirty="0" err="1">
                <a:latin typeface="Georgia" panose="02040502050405020303" pitchFamily="18" charset="0"/>
              </a:rPr>
              <a:t>Actuarians</a:t>
            </a:r>
            <a:r>
              <a:rPr lang="en-US" sz="1600" dirty="0">
                <a:latin typeface="Georgia" panose="02040502050405020303" pitchFamily="18" charset="0"/>
              </a:rPr>
              <a:t> call this process "</a:t>
            </a:r>
            <a:r>
              <a:rPr lang="en-US" sz="1600" dirty="0" err="1">
                <a:latin typeface="Georgia" panose="02040502050405020303" pitchFamily="18" charset="0"/>
              </a:rPr>
              <a:t>symboling</a:t>
            </a:r>
            <a:r>
              <a:rPr lang="en-US" sz="1600" dirty="0">
                <a:latin typeface="Georgia" panose="02040502050405020303" pitchFamily="18" charset="0"/>
              </a:rPr>
              <a:t>". A value of +3 indicates that the auto is risky, -3 that it is probably pretty safe. </a:t>
            </a:r>
            <a:br>
              <a:rPr lang="en-US" sz="1600" dirty="0">
                <a:latin typeface="Georgia" panose="02040502050405020303" pitchFamily="18" charset="0"/>
              </a:rPr>
            </a:br>
            <a:br>
              <a:rPr lang="en-US" sz="1600" dirty="0">
                <a:latin typeface="Georgia" panose="02040502050405020303" pitchFamily="18" charset="0"/>
              </a:rPr>
            </a:br>
            <a:endParaRPr lang="en-US" sz="1600" dirty="0">
              <a:latin typeface="Georgia" panose="02040502050405020303" pitchFamily="18" charset="0"/>
            </a:endParaRP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1044700"/>
            <a:ext cx="6260906" cy="45811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Dataset Information</a:t>
            </a:r>
          </a:p>
        </p:txBody>
      </p:sp>
    </p:spTree>
    <p:extLst>
      <p:ext uri="{BB962C8B-B14F-4D97-AF65-F5344CB8AC3E}">
        <p14:creationId xmlns:p14="http://schemas.microsoft.com/office/powerpoint/2010/main" val="152592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60907" cy="763525"/>
          </a:xfrm>
        </p:spPr>
        <p:txBody>
          <a:bodyPr>
            <a:normAutofit/>
          </a:bodyPr>
          <a:lstStyle/>
          <a:p>
            <a:pPr algn="l"/>
            <a:r>
              <a:rPr lang="en-US" b="1" dirty="0">
                <a:latin typeface="Georgia" panose="02040502050405020303" pitchFamily="18" charset="0"/>
              </a:rPr>
              <a:t>Data Understanding</a:t>
            </a:r>
          </a:p>
        </p:txBody>
      </p:sp>
      <p:sp>
        <p:nvSpPr>
          <p:cNvPr id="5" name="Content Placeholder 4"/>
          <p:cNvSpPr>
            <a:spLocks noGrp="1"/>
          </p:cNvSpPr>
          <p:nvPr>
            <p:ph idx="1"/>
          </p:nvPr>
        </p:nvSpPr>
        <p:spPr>
          <a:xfrm>
            <a:off x="448965" y="1808225"/>
            <a:ext cx="6974677" cy="763525"/>
          </a:xfrm>
        </p:spPr>
        <p:txBody>
          <a:bodyPr>
            <a:noAutofit/>
          </a:bodyPr>
          <a:lstStyle/>
          <a:p>
            <a:pPr marL="0" indent="0">
              <a:lnSpc>
                <a:spcPct val="150000"/>
              </a:lnSpc>
              <a:buNone/>
            </a:pPr>
            <a:r>
              <a:rPr lang="en-US" sz="1400" dirty="0">
                <a:latin typeface="Georgia" panose="02040502050405020303" pitchFamily="18" charset="0"/>
              </a:rPr>
              <a:t>The third factor is the relative average loss payment per insured vehicle year. This value is normalized for all autos within a particular size classification (two-door small, station wagons, sports/</a:t>
            </a:r>
            <a:r>
              <a:rPr lang="en-US" sz="1400" dirty="0" err="1">
                <a:latin typeface="Georgia" panose="02040502050405020303" pitchFamily="18" charset="0"/>
              </a:rPr>
              <a:t>speciality</a:t>
            </a:r>
            <a:r>
              <a:rPr lang="en-US" sz="1400" dirty="0">
                <a:latin typeface="Georgia" panose="02040502050405020303" pitchFamily="18" charset="0"/>
              </a:rPr>
              <a:t>, etc...), and represents the average loss per car per year.</a:t>
            </a:r>
          </a:p>
        </p:txBody>
      </p:sp>
      <p:sp>
        <p:nvSpPr>
          <p:cNvPr id="2" name="Content Placeholder 4">
            <a:extLst>
              <a:ext uri="{FF2B5EF4-FFF2-40B4-BE49-F238E27FC236}">
                <a16:creationId xmlns:a16="http://schemas.microsoft.com/office/drawing/2014/main" id="{9D3A0A38-94F8-B7F3-6AE3-F4CF6ADB60EE}"/>
              </a:ext>
            </a:extLst>
          </p:cNvPr>
          <p:cNvSpPr txBox="1">
            <a:spLocks/>
          </p:cNvSpPr>
          <p:nvPr/>
        </p:nvSpPr>
        <p:spPr>
          <a:xfrm>
            <a:off x="448965" y="1197405"/>
            <a:ext cx="6260906" cy="45811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latin typeface="Georgia" panose="02040502050405020303" pitchFamily="18" charset="0"/>
              </a:rPr>
              <a:t>The Dataset Information</a:t>
            </a:r>
          </a:p>
        </p:txBody>
      </p:sp>
    </p:spTree>
    <p:extLst>
      <p:ext uri="{BB962C8B-B14F-4D97-AF65-F5344CB8AC3E}">
        <p14:creationId xmlns:p14="http://schemas.microsoft.com/office/powerpoint/2010/main" val="60606780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1697</Words>
  <Application>Microsoft Office PowerPoint</Application>
  <PresentationFormat>On-screen Show (16:9)</PresentationFormat>
  <Paragraphs>210</Paragraphs>
  <Slides>26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Georgia</vt:lpstr>
      <vt:lpstr>Tw Cen MT</vt:lpstr>
      <vt:lpstr>Tw Cen MT Condensed</vt:lpstr>
      <vt:lpstr>Wingdings 3</vt:lpstr>
      <vt:lpstr>Office Theme</vt:lpstr>
      <vt:lpstr>ModernClassicBlock-3</vt:lpstr>
      <vt:lpstr>DATA ANALYTICS PROJECT</vt:lpstr>
      <vt:lpstr>Agenda</vt:lpstr>
      <vt:lpstr>Business Understanding</vt:lpstr>
      <vt:lpstr>Business Understanding</vt:lpstr>
      <vt:lpstr>Business Understanding</vt:lpstr>
      <vt:lpstr>data Understanding</vt:lpstr>
      <vt:lpstr>Data Understanding</vt:lpstr>
      <vt:lpstr>Data Understanding</vt:lpstr>
      <vt:lpstr>Data Understanding</vt:lpstr>
      <vt:lpstr>Data Understanding</vt:lpstr>
      <vt:lpstr>PowerPoint Presentation</vt:lpstr>
      <vt:lpstr>PowerPoint Presentation</vt:lpstr>
      <vt:lpstr>Data Understanding</vt:lpstr>
      <vt:lpstr>data PREPARATION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lpstr>EVALUATION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Ezekiel Ibegbunam</cp:lastModifiedBy>
  <cp:revision>116</cp:revision>
  <dcterms:created xsi:type="dcterms:W3CDTF">2013-08-21T19:17:07Z</dcterms:created>
  <dcterms:modified xsi:type="dcterms:W3CDTF">2023-01-30T05:56:24Z</dcterms:modified>
</cp:coreProperties>
</file>