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Raleway SemiBold"/>
      <p:regular r:id="rId23"/>
      <p:bold r:id="rId24"/>
      <p:italic r:id="rId25"/>
      <p:boldItalic r:id="rId26"/>
    </p:embeddedFont>
    <p:embeddedFont>
      <p:font typeface="Roboto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RalewaySemiBold-bold.fntdata"/><Relationship Id="rId23" Type="http://schemas.openxmlformats.org/officeDocument/2006/relationships/font" Target="fonts/RalewaySemiBo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alewaySemiBold-boldItalic.fntdata"/><Relationship Id="rId25" Type="http://schemas.openxmlformats.org/officeDocument/2006/relationships/font" Target="fonts/RalewaySemiBold-italic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33" Type="http://schemas.openxmlformats.org/officeDocument/2006/relationships/font" Target="fonts/Lato-italic.fntdata"/><Relationship Id="rId10" Type="http://schemas.openxmlformats.org/officeDocument/2006/relationships/slide" Target="slides/slide4.xml"/><Relationship Id="rId32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La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4ec05951c9_2_7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24ec05951c9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4ec05951c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4ec05951c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4ec05951c9_2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24ec05951c9_2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4ec05951c9_2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24ec05951c9_2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ec05951c9_2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24ec05951c9_2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ec05951c9_2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24ec05951c9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4ec05951c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4ec05951c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4ec05951c9_2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24ec05951c9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4ec05951c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4ec05951c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4ec05951c9_2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24ec05951c9_2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4ec05951c9_2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24ec05951c9_2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4ec05951c9_2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24ec05951c9_2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" name="Google Shape;64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5" name="Google Shape;65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" name="Google Shape;6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2" name="Google Shape;72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" name="Google Shape;74;p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" name="Google Shape;78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" name="Google Shape;87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8" name="Google Shape;88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" name="Google Shape;94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5" name="Google Shape;95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Google Shape;97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02" name="Google Shape;102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" name="Google Shape;104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" name="Google Shape;108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9" name="Google Shape;109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" name="Google Shape;111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12" name="Google Shape;112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3" name="Google Shape;113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0" name="Google Shape;120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" name="Google Shape;122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millionsongdataset.co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ctrTitle"/>
          </p:nvPr>
        </p:nvSpPr>
        <p:spPr>
          <a:xfrm>
            <a:off x="729450" y="13986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67"/>
              <a:buNone/>
            </a:pPr>
            <a:r>
              <a:rPr lang="en">
                <a:solidFill>
                  <a:schemeClr val="dk1"/>
                </a:solidFill>
              </a:rPr>
              <a:t>Music Recommender System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67"/>
              <a:buNone/>
            </a:pPr>
            <a:r>
              <a:t/>
            </a:r>
            <a:endParaRPr/>
          </a:p>
        </p:txBody>
      </p:sp>
      <p:sp>
        <p:nvSpPr>
          <p:cNvPr id="132" name="Google Shape;132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Presented by: Eddie Amaitum</a:t>
            </a:r>
            <a:endParaRPr>
              <a:solidFill>
                <a:schemeClr val="dk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pic>
        <p:nvPicPr>
          <p:cNvPr id="133" name="Google Shape;133;p25"/>
          <p:cNvPicPr preferRelativeResize="0"/>
          <p:nvPr/>
        </p:nvPicPr>
        <p:blipFill rotWithShape="1">
          <a:blip r:embed="rId3">
            <a:alphaModFix/>
          </a:blip>
          <a:srcRect b="11354" l="10286" r="8006" t="9461"/>
          <a:stretch/>
        </p:blipFill>
        <p:spPr>
          <a:xfrm>
            <a:off x="7786600" y="3301825"/>
            <a:ext cx="1357400" cy="1841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5"/>
          <p:cNvPicPr preferRelativeResize="0"/>
          <p:nvPr/>
        </p:nvPicPr>
        <p:blipFill rotWithShape="1">
          <a:blip r:embed="rId3">
            <a:alphaModFix/>
          </a:blip>
          <a:srcRect b="11354" l="10286" r="8006" t="9461"/>
          <a:stretch/>
        </p:blipFill>
        <p:spPr>
          <a:xfrm>
            <a:off x="0" y="3301825"/>
            <a:ext cx="1357400" cy="18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3589725" y="4446975"/>
            <a:ext cx="20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05 - June - 2023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mc:AlternateContent>
    <mc:Choice Requires="p14">
      <p:transition spd="slow" p14:dur="26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Sample recommendation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5" name="Google Shape;235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78875"/>
            <a:ext cx="7688701" cy="273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type="title"/>
          </p:nvPr>
        </p:nvSpPr>
        <p:spPr>
          <a:xfrm>
            <a:off x="532963" y="1300850"/>
            <a:ext cx="3078000" cy="18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000">
                <a:solidFill>
                  <a:schemeClr val="dk1"/>
                </a:solidFill>
              </a:rPr>
              <a:t>Proposal for future solution design and outlook</a:t>
            </a:r>
            <a:br>
              <a:rPr lang="en" sz="2000">
                <a:solidFill>
                  <a:schemeClr val="accent1"/>
                </a:solidFill>
              </a:rPr>
            </a:br>
            <a:endParaRPr sz="2000">
              <a:solidFill>
                <a:schemeClr val="accent1"/>
              </a:solidFill>
            </a:endParaRPr>
          </a:p>
        </p:txBody>
      </p:sp>
      <p:sp>
        <p:nvSpPr>
          <p:cNvPr id="242" name="Google Shape;242;p35"/>
          <p:cNvSpPr txBox="1"/>
          <p:nvPr>
            <p:ph idx="1" type="body"/>
          </p:nvPr>
        </p:nvSpPr>
        <p:spPr>
          <a:xfrm>
            <a:off x="4449525" y="2307575"/>
            <a:ext cx="4179300" cy="23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Raleway SemiBold"/>
              <a:buChar char="❏"/>
            </a:pPr>
            <a:r>
              <a:rPr lang="en">
                <a:latin typeface="Raleway SemiBold"/>
                <a:ea typeface="Raleway SemiBold"/>
                <a:cs typeface="Raleway SemiBold"/>
                <a:sym typeface="Raleway SemiBold"/>
              </a:rPr>
              <a:t>A robust hybrid recommendation system will be used </a:t>
            </a:r>
            <a:endParaRPr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Raleway SemiBold"/>
              <a:buChar char="❏"/>
            </a:pPr>
            <a:r>
              <a:rPr lang="en">
                <a:latin typeface="Raleway SemiBold"/>
                <a:ea typeface="Raleway SemiBold"/>
                <a:cs typeface="Raleway SemiBold"/>
                <a:sym typeface="Raleway SemiBold"/>
              </a:rPr>
              <a:t>I will build an interactive tool showcasing the end to end machine learning process</a:t>
            </a:r>
            <a:endParaRPr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Raleway SemiBold"/>
              <a:buChar char="❏"/>
            </a:pPr>
            <a:r>
              <a:rPr lang="en">
                <a:latin typeface="Raleway SemiBold"/>
                <a:ea typeface="Raleway SemiBold"/>
                <a:cs typeface="Raleway SemiBold"/>
                <a:sym typeface="Raleway SemiBold"/>
              </a:rPr>
              <a:t>Hyperparameter tuning will be done to improve model performance </a:t>
            </a:r>
            <a:endParaRPr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Raleway SemiBold"/>
              <a:buChar char="❏"/>
            </a:pPr>
            <a:r>
              <a:rPr lang="en">
                <a:latin typeface="Raleway SemiBold"/>
                <a:ea typeface="Raleway SemiBold"/>
                <a:cs typeface="Raleway SemiBold"/>
                <a:sym typeface="Raleway SemiBold"/>
              </a:rPr>
              <a:t>Continuous</a:t>
            </a:r>
            <a:r>
              <a:rPr lang="en">
                <a:latin typeface="Raleway SemiBold"/>
                <a:ea typeface="Raleway SemiBold"/>
                <a:cs typeface="Raleway SemiBold"/>
                <a:sym typeface="Raleway SemiBold"/>
              </a:rPr>
              <a:t> training on new data to improve model</a:t>
            </a:r>
            <a:endParaRPr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pic>
        <p:nvPicPr>
          <p:cNvPr id="243" name="Google Shape;24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113" y="2634300"/>
            <a:ext cx="3827525" cy="200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/>
          <p:nvPr>
            <p:ph type="title"/>
          </p:nvPr>
        </p:nvSpPr>
        <p:spPr>
          <a:xfrm>
            <a:off x="729450" y="1318650"/>
            <a:ext cx="7688700" cy="34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3600"/>
          </a:p>
        </p:txBody>
      </p:sp>
      <p:pic>
        <p:nvPicPr>
          <p:cNvPr id="249" name="Google Shape;24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450" y="1318650"/>
            <a:ext cx="7688700" cy="349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620900" y="1351550"/>
            <a:ext cx="2724300" cy="28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400">
                <a:solidFill>
                  <a:schemeClr val="dk1"/>
                </a:solidFill>
              </a:rPr>
              <a:t>Problem Definition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41" name="Google Shape;141;p26"/>
          <p:cNvSpPr/>
          <p:nvPr/>
        </p:nvSpPr>
        <p:spPr>
          <a:xfrm>
            <a:off x="3976400" y="1838900"/>
            <a:ext cx="4478400" cy="6513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Today we live in a world of rapid technological advancements</a:t>
            </a:r>
            <a:endParaRPr b="0" i="0" sz="1300" u="none" cap="none" strike="noStrike">
              <a:solidFill>
                <a:schemeClr val="l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42" name="Google Shape;142;p26"/>
          <p:cNvSpPr/>
          <p:nvPr/>
        </p:nvSpPr>
        <p:spPr>
          <a:xfrm>
            <a:off x="3976400" y="2741400"/>
            <a:ext cx="4478400" cy="5835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Result: Distractions hence limited time to consume good content </a:t>
            </a:r>
            <a:endParaRPr b="0" i="0" sz="1300" u="none" cap="none" strike="noStrike">
              <a:solidFill>
                <a:schemeClr val="l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43" name="Google Shape;143;p26"/>
          <p:cNvSpPr/>
          <p:nvPr/>
        </p:nvSpPr>
        <p:spPr>
          <a:xfrm>
            <a:off x="3983150" y="3535300"/>
            <a:ext cx="4464900" cy="5835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Platforms </a:t>
            </a:r>
            <a:r>
              <a:rPr lang="en" sz="130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rely on recommender systems to </a:t>
            </a:r>
            <a:r>
              <a:rPr b="0" i="0" lang="en" sz="1300" u="none" cap="none" strike="noStrike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retain user</a:t>
            </a:r>
            <a:r>
              <a:rPr lang="en" sz="130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attention</a:t>
            </a:r>
            <a:r>
              <a:rPr b="0" i="0" lang="en" sz="1300" u="none" cap="none" strike="noStrike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endParaRPr b="0" i="0" sz="1300" u="none" cap="none" strike="noStrike">
              <a:solidFill>
                <a:schemeClr val="l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44" name="Google Shape;144;p26"/>
          <p:cNvSpPr/>
          <p:nvPr/>
        </p:nvSpPr>
        <p:spPr>
          <a:xfrm>
            <a:off x="4056250" y="4317375"/>
            <a:ext cx="4357500" cy="5835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The challenge of predicting top_n songs is easy to understand for a non technical audience </a:t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915275" y="2022125"/>
            <a:ext cx="4607400" cy="238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b="0" sz="9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844800" y="1424975"/>
            <a:ext cx="2697300" cy="3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b="1" lang="en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Objective</a:t>
            </a:r>
            <a:endParaRPr b="1" sz="2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1" name="Google Shape;15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7262" y="2218900"/>
            <a:ext cx="2279975" cy="227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7"/>
          <p:cNvSpPr/>
          <p:nvPr/>
        </p:nvSpPr>
        <p:spPr>
          <a:xfrm>
            <a:off x="3959125" y="1775725"/>
            <a:ext cx="4397100" cy="11556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Build a recommendation system to pr</a:t>
            </a:r>
            <a:r>
              <a:rPr lang="en" sz="120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edict</a:t>
            </a:r>
            <a:r>
              <a:rPr b="0" i="0" lang="en" sz="1200" u="none" cap="none" strike="noStrike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the top</a:t>
            </a:r>
            <a:r>
              <a:rPr lang="en" sz="120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_n</a:t>
            </a:r>
            <a:r>
              <a:rPr b="0" i="0" lang="en" sz="1200" u="none" cap="none" strike="noStrike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songs for a user based on the likelihood of listening to those songs</a:t>
            </a:r>
            <a:endParaRPr sz="1200">
              <a:solidFill>
                <a:schemeClr val="l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53" name="Google Shape;153;p27"/>
          <p:cNvSpPr/>
          <p:nvPr/>
        </p:nvSpPr>
        <p:spPr>
          <a:xfrm>
            <a:off x="4029775" y="3582075"/>
            <a:ext cx="4255800" cy="11556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Showcase my ability to develop ML tools and lay foundation for deploying and end - to - end ML process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Data: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Char char="❏"/>
            </a:pPr>
            <a:r>
              <a:rPr lang="en" sz="1400">
                <a:latin typeface="Raleway SemiBold"/>
                <a:ea typeface="Raleway SemiBold"/>
                <a:cs typeface="Raleway SemiBold"/>
                <a:sym typeface="Raleway SemiBold"/>
              </a:rPr>
              <a:t>Taste profile subset by Echo Nest:   </a:t>
            </a:r>
            <a:r>
              <a:rPr lang="en" sz="1200" u="sng">
                <a:solidFill>
                  <a:schemeClr val="hlink"/>
                </a:solidFill>
                <a:latin typeface="Raleway SemiBold"/>
                <a:ea typeface="Raleway SemiBold"/>
                <a:cs typeface="Raleway SemiBold"/>
                <a:sym typeface="Raleway SemiBold"/>
                <a:hlinkClick r:id="rId3"/>
              </a:rPr>
              <a:t>millionsongdataset.com</a:t>
            </a:r>
            <a:endParaRPr b="1">
              <a:solidFill>
                <a:srgbClr val="1155C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Char char="❏"/>
            </a:pPr>
            <a:r>
              <a:rPr lang="en" sz="1400">
                <a:latin typeface="Raleway SemiBold"/>
                <a:ea typeface="Raleway SemiBold"/>
                <a:cs typeface="Raleway SemiBold"/>
                <a:sym typeface="Raleway SemiBold"/>
              </a:rPr>
              <a:t>Song data (song_id, title, release,artist_name, year)         1,000,000 records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Char char="❏"/>
            </a:pPr>
            <a:r>
              <a:rPr lang="en" sz="1400">
                <a:latin typeface="Raleway SemiBold"/>
                <a:ea typeface="Raleway SemiBold"/>
                <a:cs typeface="Raleway SemiBold"/>
                <a:sym typeface="Raleway SemiBold"/>
              </a:rPr>
              <a:t>Count data (user_id, song_id, play_count)         2,000,000 records</a:t>
            </a:r>
            <a:endParaRPr sz="14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Char char="❏"/>
            </a:pPr>
            <a:r>
              <a:rPr lang="en" sz="1400">
                <a:latin typeface="Raleway SemiBold"/>
                <a:ea typeface="Raleway SemiBold"/>
                <a:cs typeface="Raleway SemiBold"/>
                <a:sym typeface="Raleway SemiBold"/>
              </a:rPr>
              <a:t>It is freely available to the public</a:t>
            </a:r>
            <a:endParaRPr sz="14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8"/>
          <p:cNvSpPr/>
          <p:nvPr/>
        </p:nvSpPr>
        <p:spPr>
          <a:xfrm>
            <a:off x="5610375" y="3023325"/>
            <a:ext cx="261000" cy="11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8"/>
          <p:cNvSpPr/>
          <p:nvPr/>
        </p:nvSpPr>
        <p:spPr>
          <a:xfrm>
            <a:off x="4813700" y="3413025"/>
            <a:ext cx="261000" cy="11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/>
          <p:nvPr/>
        </p:nvSpPr>
        <p:spPr>
          <a:xfrm>
            <a:off x="1411400" y="2897800"/>
            <a:ext cx="339000" cy="36900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7" name="Google Shape;167;p29"/>
          <p:cNvGrpSpPr/>
          <p:nvPr/>
        </p:nvGrpSpPr>
        <p:grpSpPr>
          <a:xfrm>
            <a:off x="214197" y="2702043"/>
            <a:ext cx="1401368" cy="1437957"/>
            <a:chOff x="571536" y="2118324"/>
            <a:chExt cx="1755000" cy="1778769"/>
          </a:xfrm>
        </p:grpSpPr>
        <p:sp>
          <p:nvSpPr>
            <p:cNvPr id="168" name="Google Shape;168;p29"/>
            <p:cNvSpPr txBox="1"/>
            <p:nvPr/>
          </p:nvSpPr>
          <p:spPr>
            <a:xfrm>
              <a:off x="1230636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en" sz="800" u="none" cap="none" strike="noStrike">
                  <a:solidFill>
                    <a:srgbClr val="0A7245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i="0" sz="800" u="none" cap="none" strike="noStrike">
                <a:solidFill>
                  <a:srgbClr val="0A724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9" name="Google Shape;169;p29"/>
            <p:cNvSpPr txBox="1"/>
            <p:nvPr/>
          </p:nvSpPr>
          <p:spPr>
            <a:xfrm>
              <a:off x="571536" y="3159693"/>
              <a:ext cx="17550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" sz="800" u="none" cap="none" strike="noStrike">
                  <a:solidFill>
                    <a:srgbClr val="434343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Rank / Popularity based recommendation system</a:t>
              </a:r>
              <a:endParaRPr b="0" i="0" sz="800" u="none" cap="none" strike="noStrike">
                <a:solidFill>
                  <a:srgbClr val="A72A1E"/>
                </a:solidFill>
                <a:latin typeface="Raleway SemiBold"/>
                <a:ea typeface="Raleway SemiBold"/>
                <a:cs typeface="Raleway SemiBold"/>
                <a:sym typeface="Raleway SemiBold"/>
              </a:endParaRPr>
            </a:p>
          </p:txBody>
        </p:sp>
      </p:grpSp>
      <p:grpSp>
        <p:nvGrpSpPr>
          <p:cNvPr id="170" name="Google Shape;170;p29"/>
          <p:cNvGrpSpPr/>
          <p:nvPr/>
        </p:nvGrpSpPr>
        <p:grpSpPr>
          <a:xfrm>
            <a:off x="5740998" y="2597800"/>
            <a:ext cx="1709100" cy="1654227"/>
            <a:chOff x="2699423" y="1957150"/>
            <a:chExt cx="1709100" cy="1654227"/>
          </a:xfrm>
        </p:grpSpPr>
        <p:sp>
          <p:nvSpPr>
            <p:cNvPr id="171" name="Google Shape;171;p29"/>
            <p:cNvSpPr/>
            <p:nvPr/>
          </p:nvSpPr>
          <p:spPr>
            <a:xfrm>
              <a:off x="3256823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9"/>
            <p:cNvSpPr txBox="1"/>
            <p:nvPr/>
          </p:nvSpPr>
          <p:spPr>
            <a:xfrm>
              <a:off x="2699423" y="2873977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" sz="800" u="none" cap="none" strike="noStrike">
                  <a:solidFill>
                    <a:srgbClr val="434343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Clustering - based recommendation system</a:t>
              </a:r>
              <a:endParaRPr b="0" i="0" sz="800" u="none" cap="none" strike="noStrike">
                <a:solidFill>
                  <a:srgbClr val="A72A1E"/>
                </a:solidFill>
                <a:latin typeface="Raleway SemiBold"/>
                <a:ea typeface="Raleway SemiBold"/>
                <a:cs typeface="Raleway SemiBold"/>
                <a:sym typeface="Raleway SemiBold"/>
              </a:endParaRPr>
            </a:p>
          </p:txBody>
        </p:sp>
        <p:sp>
          <p:nvSpPr>
            <p:cNvPr id="173" name="Google Shape;173;p29"/>
            <p:cNvSpPr txBox="1"/>
            <p:nvPr/>
          </p:nvSpPr>
          <p:spPr>
            <a:xfrm>
              <a:off x="3335573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en" sz="800" u="none" cap="none" strike="noStrike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b="1" i="0" sz="800" u="none" cap="none" strike="noStrik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4" name="Google Shape;174;p29"/>
          <p:cNvGrpSpPr/>
          <p:nvPr/>
        </p:nvGrpSpPr>
        <p:grpSpPr>
          <a:xfrm>
            <a:off x="3077248" y="2743091"/>
            <a:ext cx="1401291" cy="1565552"/>
            <a:chOff x="4781408" y="2118324"/>
            <a:chExt cx="1709100" cy="1736801"/>
          </a:xfrm>
        </p:grpSpPr>
        <p:sp>
          <p:nvSpPr>
            <p:cNvPr id="175" name="Google Shape;175;p29"/>
            <p:cNvSpPr txBox="1"/>
            <p:nvPr/>
          </p:nvSpPr>
          <p:spPr>
            <a:xfrm>
              <a:off x="4781408" y="3117725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" sz="800" u="none" cap="none" strike="noStrike">
                  <a:solidFill>
                    <a:srgbClr val="434343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Item - Item similarity based collaborative filtering</a:t>
              </a:r>
              <a:endParaRPr b="0" i="0" sz="800" u="none" cap="none" strike="noStrike">
                <a:solidFill>
                  <a:srgbClr val="434343"/>
                </a:solidFill>
                <a:latin typeface="Raleway SemiBold"/>
                <a:ea typeface="Raleway SemiBold"/>
                <a:cs typeface="Raleway SemiBold"/>
                <a:sym typeface="Raleway SemiBold"/>
              </a:endParaRPr>
            </a:p>
          </p:txBody>
        </p:sp>
        <p:sp>
          <p:nvSpPr>
            <p:cNvPr id="176" name="Google Shape;176;p29"/>
            <p:cNvSpPr txBox="1"/>
            <p:nvPr/>
          </p:nvSpPr>
          <p:spPr>
            <a:xfrm>
              <a:off x="5417558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en" sz="800" u="none" cap="none" strike="noStrike">
                  <a:solidFill>
                    <a:schemeClr val="accent3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i="0" sz="8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7" name="Google Shape;177;p29"/>
          <p:cNvGrpSpPr/>
          <p:nvPr/>
        </p:nvGrpSpPr>
        <p:grpSpPr>
          <a:xfrm>
            <a:off x="4577699" y="2707369"/>
            <a:ext cx="1447608" cy="1601280"/>
            <a:chOff x="7091839" y="2118324"/>
            <a:chExt cx="1709100" cy="1776436"/>
          </a:xfrm>
        </p:grpSpPr>
        <p:sp>
          <p:nvSpPr>
            <p:cNvPr id="178" name="Google Shape;178;p29"/>
            <p:cNvSpPr txBox="1"/>
            <p:nvPr/>
          </p:nvSpPr>
          <p:spPr>
            <a:xfrm>
              <a:off x="7091839" y="3157360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" sz="800" u="none" cap="none" strike="noStrike">
                  <a:solidFill>
                    <a:srgbClr val="434343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Matrix factorization</a:t>
              </a:r>
              <a:endParaRPr b="0" i="0" sz="800" u="none" cap="none" strike="noStrike">
                <a:solidFill>
                  <a:srgbClr val="434343"/>
                </a:solidFill>
                <a:latin typeface="Raleway SemiBold"/>
                <a:ea typeface="Raleway SemiBold"/>
                <a:cs typeface="Raleway SemiBold"/>
                <a:sym typeface="Raleway SemiBold"/>
              </a:endParaRPr>
            </a:p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9" name="Google Shape;179;p29"/>
            <p:cNvSpPr txBox="1"/>
            <p:nvPr/>
          </p:nvSpPr>
          <p:spPr>
            <a:xfrm>
              <a:off x="7499536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en" sz="800" u="none" cap="none" strike="noStrike">
                  <a:solidFill>
                    <a:schemeClr val="accent3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i="0" sz="8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0" name="Google Shape;180;p29"/>
          <p:cNvSpPr/>
          <p:nvPr/>
        </p:nvSpPr>
        <p:spPr>
          <a:xfrm>
            <a:off x="2906388" y="2897798"/>
            <a:ext cx="366600" cy="369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9"/>
          <p:cNvSpPr/>
          <p:nvPr/>
        </p:nvSpPr>
        <p:spPr>
          <a:xfrm>
            <a:off x="4247188" y="2897791"/>
            <a:ext cx="366600" cy="369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2" name="Google Shape;182;p29"/>
          <p:cNvGrpSpPr/>
          <p:nvPr/>
        </p:nvGrpSpPr>
        <p:grpSpPr>
          <a:xfrm>
            <a:off x="1613096" y="2708222"/>
            <a:ext cx="1506913" cy="1470551"/>
            <a:chOff x="2699423" y="2118324"/>
            <a:chExt cx="1709100" cy="1736803"/>
          </a:xfrm>
        </p:grpSpPr>
        <p:sp>
          <p:nvSpPr>
            <p:cNvPr id="183" name="Google Shape;183;p29"/>
            <p:cNvSpPr txBox="1"/>
            <p:nvPr/>
          </p:nvSpPr>
          <p:spPr>
            <a:xfrm>
              <a:off x="2699423" y="3117727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" sz="800" u="none" cap="none" strike="noStrike">
                  <a:solidFill>
                    <a:srgbClr val="434343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User - User similarity based collaborative filtering</a:t>
              </a:r>
              <a:endParaRPr b="0" i="0" sz="800" u="none" cap="none" strike="noStrike">
                <a:solidFill>
                  <a:srgbClr val="434343"/>
                </a:solidFill>
                <a:latin typeface="Raleway SemiBold"/>
                <a:ea typeface="Raleway SemiBold"/>
                <a:cs typeface="Raleway SemiBold"/>
                <a:sym typeface="Raleway SemiBold"/>
              </a:endParaRPr>
            </a:p>
          </p:txBody>
        </p:sp>
        <p:sp>
          <p:nvSpPr>
            <p:cNvPr id="184" name="Google Shape;184;p29"/>
            <p:cNvSpPr txBox="1"/>
            <p:nvPr/>
          </p:nvSpPr>
          <p:spPr>
            <a:xfrm>
              <a:off x="3335573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en" sz="8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i="0" sz="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5" name="Google Shape;185;p29"/>
          <p:cNvSpPr/>
          <p:nvPr/>
        </p:nvSpPr>
        <p:spPr>
          <a:xfrm>
            <a:off x="5615900" y="2897798"/>
            <a:ext cx="366600" cy="369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9"/>
          <p:cNvSpPr/>
          <p:nvPr/>
        </p:nvSpPr>
        <p:spPr>
          <a:xfrm>
            <a:off x="7255113" y="2897791"/>
            <a:ext cx="366600" cy="36900"/>
          </a:xfrm>
          <a:prstGeom prst="roundRect">
            <a:avLst>
              <a:gd fmla="val 5000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7" name="Google Shape;187;p29"/>
          <p:cNvGrpSpPr/>
          <p:nvPr/>
        </p:nvGrpSpPr>
        <p:grpSpPr>
          <a:xfrm>
            <a:off x="7390343" y="2559774"/>
            <a:ext cx="1654409" cy="1767462"/>
            <a:chOff x="2699423" y="1957150"/>
            <a:chExt cx="1709100" cy="1960796"/>
          </a:xfrm>
        </p:grpSpPr>
        <p:sp>
          <p:nvSpPr>
            <p:cNvPr id="188" name="Google Shape;188;p29"/>
            <p:cNvSpPr/>
            <p:nvPr/>
          </p:nvSpPr>
          <p:spPr>
            <a:xfrm>
              <a:off x="3256823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9"/>
            <p:cNvSpPr txBox="1"/>
            <p:nvPr/>
          </p:nvSpPr>
          <p:spPr>
            <a:xfrm>
              <a:off x="2699423" y="3180546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" sz="800" u="none" cap="none" strike="noStrike">
                  <a:solidFill>
                    <a:srgbClr val="434343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Content based recommendation system</a:t>
              </a:r>
              <a:endParaRPr b="0" i="0" sz="800" u="none" cap="none" strike="noStrike">
                <a:solidFill>
                  <a:srgbClr val="A72A1E"/>
                </a:solidFill>
                <a:latin typeface="Raleway SemiBold"/>
                <a:ea typeface="Raleway SemiBold"/>
                <a:cs typeface="Raleway SemiBold"/>
                <a:sym typeface="Raleway SemiBold"/>
              </a:endParaRPr>
            </a:p>
          </p:txBody>
        </p:sp>
        <p:sp>
          <p:nvSpPr>
            <p:cNvPr id="190" name="Google Shape;190;p29"/>
            <p:cNvSpPr txBox="1"/>
            <p:nvPr/>
          </p:nvSpPr>
          <p:spPr>
            <a:xfrm>
              <a:off x="3335573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en" sz="800" u="none" cap="none" strike="noStrike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 b="1" i="0" sz="800" u="none" cap="none" strike="noStrik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1" name="Google Shape;191;p29"/>
          <p:cNvSpPr txBox="1"/>
          <p:nvPr/>
        </p:nvSpPr>
        <p:spPr>
          <a:xfrm>
            <a:off x="2069400" y="1255250"/>
            <a:ext cx="4539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Solution Approach</a:t>
            </a:r>
            <a:endParaRPr b="1" i="0" sz="24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2" name="Google Shape;192;p29"/>
          <p:cNvSpPr/>
          <p:nvPr/>
        </p:nvSpPr>
        <p:spPr>
          <a:xfrm>
            <a:off x="4817698" y="2582200"/>
            <a:ext cx="594300" cy="594300"/>
          </a:xfrm>
          <a:prstGeom prst="ellipse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9"/>
          <p:cNvSpPr/>
          <p:nvPr/>
        </p:nvSpPr>
        <p:spPr>
          <a:xfrm>
            <a:off x="3490348" y="2619100"/>
            <a:ext cx="594300" cy="594300"/>
          </a:xfrm>
          <a:prstGeom prst="ellipse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9"/>
          <p:cNvSpPr/>
          <p:nvPr/>
        </p:nvSpPr>
        <p:spPr>
          <a:xfrm>
            <a:off x="2069410" y="2582200"/>
            <a:ext cx="594300" cy="5943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9"/>
          <p:cNvSpPr/>
          <p:nvPr/>
        </p:nvSpPr>
        <p:spPr>
          <a:xfrm>
            <a:off x="648460" y="2582200"/>
            <a:ext cx="594300" cy="5943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9"/>
          <p:cNvSpPr txBox="1"/>
          <p:nvPr/>
        </p:nvSpPr>
        <p:spPr>
          <a:xfrm>
            <a:off x="1613100" y="1951775"/>
            <a:ext cx="2420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Data cleaning + Feature engineering</a:t>
            </a:r>
            <a:endParaRPr b="1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7" name="Google Shape;197;p29"/>
          <p:cNvSpPr txBox="1"/>
          <p:nvPr/>
        </p:nvSpPr>
        <p:spPr>
          <a:xfrm>
            <a:off x="5112900" y="2014125"/>
            <a:ext cx="255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Exploratory data analysis</a:t>
            </a:r>
            <a:endParaRPr b="1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29"/>
          <p:cNvSpPr/>
          <p:nvPr/>
        </p:nvSpPr>
        <p:spPr>
          <a:xfrm>
            <a:off x="3980100" y="2014125"/>
            <a:ext cx="964500" cy="429300"/>
          </a:xfrm>
          <a:prstGeom prst="quadArrowCallout">
            <a:avLst>
              <a:gd fmla="val 18515" name="adj1"/>
              <a:gd fmla="val 0" name="adj2"/>
              <a:gd fmla="val 18515" name="adj3"/>
              <a:gd fmla="val 48123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>
            <p:ph type="title"/>
          </p:nvPr>
        </p:nvSpPr>
        <p:spPr>
          <a:xfrm>
            <a:off x="729450" y="1318650"/>
            <a:ext cx="7688700" cy="3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4020"/>
              <a:buFont typeface="Arial"/>
              <a:buNone/>
            </a:pPr>
            <a:r>
              <a:rPr lang="en" sz="2155">
                <a:solidFill>
                  <a:schemeClr val="dk1"/>
                </a:solidFill>
              </a:rPr>
              <a:t>Distribution of songs</a:t>
            </a:r>
            <a:r>
              <a:rPr lang="en"/>
              <a:t> </a:t>
            </a:r>
            <a:endParaRPr/>
          </a:p>
        </p:txBody>
      </p:sp>
      <p:sp>
        <p:nvSpPr>
          <p:cNvPr id="204" name="Google Shape;204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05850"/>
            <a:ext cx="9144001" cy="325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type="title"/>
          </p:nvPr>
        </p:nvSpPr>
        <p:spPr>
          <a:xfrm>
            <a:off x="6147775" y="1608150"/>
            <a:ext cx="2270400" cy="273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>
                <a:solidFill>
                  <a:schemeClr val="lt1"/>
                </a:solidFill>
              </a:rPr>
              <a:t>Solution Approach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1" name="Google Shape;211;p31"/>
          <p:cNvSpPr txBox="1"/>
          <p:nvPr>
            <p:ph idx="1" type="body"/>
          </p:nvPr>
        </p:nvSpPr>
        <p:spPr>
          <a:xfrm>
            <a:off x="729450" y="1608200"/>
            <a:ext cx="4861800" cy="27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Key observations &amp; insights: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Char char="❏"/>
            </a:pPr>
            <a:r>
              <a:rPr lang="en" sz="1400">
                <a:latin typeface="Raleway SemiBold"/>
                <a:ea typeface="Raleway SemiBold"/>
                <a:cs typeface="Raleway SemiBold"/>
                <a:sym typeface="Raleway SemiBold"/>
              </a:rPr>
              <a:t>The final data was sparse</a:t>
            </a:r>
            <a:endParaRPr sz="14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Char char="❏"/>
            </a:pPr>
            <a:r>
              <a:rPr lang="en" sz="1400">
                <a:latin typeface="Raleway SemiBold"/>
                <a:ea typeface="Raleway SemiBold"/>
                <a:cs typeface="Raleway SemiBold"/>
                <a:sym typeface="Raleway SemiBold"/>
              </a:rPr>
              <a:t>Data filtered to retain &lt; = 5 song play_count</a:t>
            </a:r>
            <a:endParaRPr sz="14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Char char="❏"/>
            </a:pPr>
            <a:r>
              <a:rPr lang="en" sz="1400">
                <a:latin typeface="Raleway SemiBold"/>
                <a:ea typeface="Raleway SemiBold"/>
                <a:cs typeface="Raleway SemiBold"/>
                <a:sym typeface="Raleway SemiBold"/>
              </a:rPr>
              <a:t>‘‘Corrected_ ratings’’ utilized</a:t>
            </a:r>
            <a:endParaRPr sz="14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Char char="❏"/>
            </a:pPr>
            <a:r>
              <a:rPr lang="en" sz="1400">
                <a:latin typeface="Raleway SemiBold"/>
                <a:ea typeface="Raleway SemiBold"/>
                <a:cs typeface="Raleway SemiBold"/>
                <a:sym typeface="Raleway SemiBold"/>
              </a:rPr>
              <a:t>Hyperparameters  tuned to improve models</a:t>
            </a:r>
            <a:endParaRPr sz="14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/>
          <p:nvPr>
            <p:ph type="title"/>
          </p:nvPr>
        </p:nvSpPr>
        <p:spPr>
          <a:xfrm>
            <a:off x="382700" y="1408350"/>
            <a:ext cx="6215100" cy="28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4444"/>
              <a:buNone/>
            </a:pPr>
            <a:r>
              <a:rPr lang="en" sz="2000">
                <a:solidFill>
                  <a:schemeClr val="dk1"/>
                </a:solidFill>
              </a:rPr>
              <a:t>Performance Metrics: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4444"/>
              <a:buNone/>
            </a:pPr>
            <a:r>
              <a:t/>
            </a:r>
            <a:endParaRPr sz="2000"/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aleway SemiBold"/>
              <a:buChar char="❏"/>
            </a:pPr>
            <a:r>
              <a:rPr b="0" lang="en" sz="1550">
                <a:solidFill>
                  <a:schemeClr val="accen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Precision @ k : </a:t>
            </a:r>
            <a:r>
              <a:rPr b="0" lang="en" sz="1550">
                <a:solidFill>
                  <a:schemeClr val="accent3"/>
                </a:solidFill>
                <a:highlight>
                  <a:schemeClr val="lt1"/>
                </a:highlight>
                <a:latin typeface="Raleway SemiBold"/>
                <a:ea typeface="Raleway SemiBold"/>
                <a:cs typeface="Raleway SemiBold"/>
                <a:sym typeface="Raleway SemiBold"/>
              </a:rPr>
              <a:t>The </a:t>
            </a:r>
            <a:r>
              <a:rPr b="0" lang="en" sz="1550">
                <a:solidFill>
                  <a:schemeClr val="accent3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fraction of recommended items that are relevant in top k predictions</a:t>
            </a:r>
            <a:endParaRPr b="0" sz="1550">
              <a:solidFill>
                <a:schemeClr val="accent3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aleway SemiBold"/>
              <a:buChar char="❏"/>
            </a:pPr>
            <a:r>
              <a:rPr b="0" lang="en" sz="1550">
                <a:solidFill>
                  <a:schemeClr val="accen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Recall @ k: </a:t>
            </a:r>
            <a:r>
              <a:rPr b="0" lang="en" sz="1550">
                <a:solidFill>
                  <a:schemeClr val="accent3"/>
                </a:solidFill>
                <a:highlight>
                  <a:schemeClr val="lt1"/>
                </a:highlight>
                <a:latin typeface="Raleway SemiBold"/>
                <a:ea typeface="Raleway SemiBold"/>
                <a:cs typeface="Raleway SemiBold"/>
                <a:sym typeface="Raleway SemiBold"/>
              </a:rPr>
              <a:t>The </a:t>
            </a:r>
            <a:r>
              <a:rPr b="0" lang="en" sz="1550">
                <a:solidFill>
                  <a:schemeClr val="accent3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fraction of relevant items that are recommended to the user in top k predictions</a:t>
            </a:r>
            <a:endParaRPr b="0" sz="1550">
              <a:solidFill>
                <a:schemeClr val="accent3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aleway SemiBold"/>
              <a:buChar char="❏"/>
            </a:pPr>
            <a:r>
              <a:rPr b="0" lang="en" sz="1550">
                <a:solidFill>
                  <a:schemeClr val="accen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RMSE: </a:t>
            </a:r>
            <a:r>
              <a:rPr b="0" lang="en" sz="1550">
                <a:solidFill>
                  <a:schemeClr val="accent3"/>
                </a:solidFill>
                <a:highlight>
                  <a:schemeClr val="lt1"/>
                </a:highlight>
                <a:latin typeface="Raleway SemiBold"/>
                <a:ea typeface="Raleway SemiBold"/>
                <a:cs typeface="Raleway SemiBold"/>
                <a:sym typeface="Raleway SemiBold"/>
              </a:rPr>
              <a:t>Checks </a:t>
            </a:r>
            <a:r>
              <a:rPr b="0" lang="en" sz="1550">
                <a:solidFill>
                  <a:schemeClr val="accent3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how far the overall predicted ratings</a:t>
            </a:r>
            <a:r>
              <a:rPr b="0" lang="en" sz="1550">
                <a:solidFill>
                  <a:schemeClr val="accent3"/>
                </a:solidFill>
                <a:highlight>
                  <a:schemeClr val="lt1"/>
                </a:highlight>
                <a:latin typeface="Raleway SemiBold"/>
                <a:ea typeface="Raleway SemiBold"/>
                <a:cs typeface="Raleway SemiBold"/>
                <a:sym typeface="Raleway SemiBold"/>
              </a:rPr>
              <a:t> are from the </a:t>
            </a:r>
            <a:r>
              <a:rPr b="0" lang="en" sz="1550">
                <a:solidFill>
                  <a:schemeClr val="accent3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actual ratings</a:t>
            </a:r>
            <a:endParaRPr b="0" sz="1550">
              <a:solidFill>
                <a:schemeClr val="accent3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aleway SemiBold"/>
              <a:buChar char="❏"/>
            </a:pPr>
            <a:r>
              <a:rPr b="0" lang="en" sz="1550">
                <a:solidFill>
                  <a:schemeClr val="accen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F1_Score @ k: </a:t>
            </a:r>
            <a:r>
              <a:rPr b="0" lang="en" sz="1550">
                <a:solidFill>
                  <a:schemeClr val="accent3"/>
                </a:solidFill>
                <a:highlight>
                  <a:schemeClr val="lt1"/>
                </a:highlight>
                <a:latin typeface="Raleway SemiBold"/>
                <a:ea typeface="Raleway SemiBold"/>
                <a:cs typeface="Raleway SemiBold"/>
                <a:sym typeface="Raleway SemiBold"/>
              </a:rPr>
              <a:t>The </a:t>
            </a:r>
            <a:r>
              <a:rPr b="0" lang="en" sz="1550">
                <a:solidFill>
                  <a:schemeClr val="accent3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harmonic mean of Precision @ k and Recall @ k</a:t>
            </a:r>
            <a:endParaRPr b="0" sz="1550">
              <a:solidFill>
                <a:schemeClr val="accen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17" name="Google Shape;217;p32"/>
          <p:cNvSpPr txBox="1"/>
          <p:nvPr>
            <p:ph idx="1" type="body"/>
          </p:nvPr>
        </p:nvSpPr>
        <p:spPr>
          <a:xfrm>
            <a:off x="6758500" y="1540325"/>
            <a:ext cx="2066700" cy="255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2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Solution Approach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>
            <p:ph type="title"/>
          </p:nvPr>
        </p:nvSpPr>
        <p:spPr>
          <a:xfrm>
            <a:off x="2343475" y="1438975"/>
            <a:ext cx="19656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1400">
                <a:solidFill>
                  <a:schemeClr val="accent3"/>
                </a:solidFill>
              </a:rPr>
              <a:t>Item - Item</a:t>
            </a:r>
            <a:endParaRPr sz="14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1400">
                <a:solidFill>
                  <a:schemeClr val="accent3"/>
                </a:solidFill>
              </a:rPr>
              <a:t>Similarity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223" name="Google Shape;22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4075" y="2417988"/>
            <a:ext cx="177165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750" y="2403700"/>
            <a:ext cx="1714500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3"/>
          <p:cNvSpPr txBox="1"/>
          <p:nvPr/>
        </p:nvSpPr>
        <p:spPr>
          <a:xfrm>
            <a:off x="279600" y="1538450"/>
            <a:ext cx="177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User - User Similarity</a:t>
            </a:r>
            <a:endParaRPr b="1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26" name="Google Shape;22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0075" y="2413225"/>
            <a:ext cx="1781175" cy="1057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3"/>
          <p:cNvSpPr txBox="1"/>
          <p:nvPr/>
        </p:nvSpPr>
        <p:spPr>
          <a:xfrm>
            <a:off x="4572000" y="1480575"/>
            <a:ext cx="2041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Model based/Matrix factorization</a:t>
            </a:r>
            <a:endParaRPr b="1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28" name="Google Shape;228;p33"/>
          <p:cNvPicPr preferRelativeResize="0"/>
          <p:nvPr/>
        </p:nvPicPr>
        <p:blipFill rotWithShape="1">
          <a:blip r:embed="rId6">
            <a:alphaModFix/>
          </a:blip>
          <a:srcRect b="-6120" l="0" r="0" t="6120"/>
          <a:stretch/>
        </p:blipFill>
        <p:spPr>
          <a:xfrm>
            <a:off x="6842025" y="2441788"/>
            <a:ext cx="1790700" cy="10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3"/>
          <p:cNvSpPr txBox="1"/>
          <p:nvPr/>
        </p:nvSpPr>
        <p:spPr>
          <a:xfrm>
            <a:off x="6934550" y="1653275"/>
            <a:ext cx="151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Cluster based</a:t>
            </a:r>
            <a:endParaRPr b="1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