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4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1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0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2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8/12/16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0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9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0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4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8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5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8/12/16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5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5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yscale.com/research/US/Job=Dog_Trainer/Hourly_Rate" TargetMode="External"/><Relationship Id="rId4" Type="http://schemas.openxmlformats.org/officeDocument/2006/relationships/hyperlink" Target="http://www.payscale.com/research/US/Job=Computer_Programmer/Salary" TargetMode="External"/><Relationship Id="rId5" Type="http://schemas.openxmlformats.org/officeDocument/2006/relationships/hyperlink" Target="http://www.payscale.com/research/US/Job=Computer_Hardware_Engineer/Salary" TargetMode="External"/><Relationship Id="rId6" Type="http://schemas.openxmlformats.org/officeDocument/2006/relationships/hyperlink" Target="http://www.payscale.com/research/US/Job=Computer_Systems_Analyst/Salar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yscale.com/research/US/Job=Cardiothoracic_Surgeon/Salar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47" y="1888236"/>
            <a:ext cx="9966960" cy="3035808"/>
          </a:xfrm>
        </p:spPr>
        <p:txBody>
          <a:bodyPr/>
          <a:lstStyle/>
          <a:p>
            <a:pPr algn="ctr"/>
            <a:r>
              <a:rPr lang="en-US" sz="7200" i="1" dirty="0"/>
              <a:t>AP CSP U.S. Bureau of Labor Data Activity Number 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Eddie </a:t>
            </a:r>
            <a:r>
              <a:rPr lang="en-US" dirty="0" smtClean="0"/>
              <a:t>Ceausu</a:t>
            </a:r>
            <a:r>
              <a:rPr lang="en-US" dirty="0"/>
              <a:t> </a:t>
            </a:r>
            <a:r>
              <a:rPr lang="en-US" dirty="0" smtClean="0"/>
              <a:t>and Chase Compton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cited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www.payscale.com/research/US/Job=Cardiothoracic_Surgeon/Salary</a:t>
            </a:r>
            <a:r>
              <a:rPr lang="en-US" dirty="0"/>
              <a:t> </a:t>
            </a:r>
            <a:endParaRPr lang="en-US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www.payscale.com/research/US/Job=Dog_Trainer/Hourly_Rate</a:t>
            </a:r>
            <a:endParaRPr lang="en-US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www.payscale.com/research/US/Job=Computer_Programmer/Salary</a:t>
            </a:r>
            <a:endParaRPr lang="en-US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www.payscale.com/research/US/Job=Computer_Hardware_Engineer/Salary</a:t>
            </a:r>
            <a:endParaRPr lang="en-US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www.payscale.com/research/US/Job=Computer_Systems_Analyst/Salary</a:t>
            </a:r>
            <a:endParaRPr lang="en-US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91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355600"/>
            <a:ext cx="94615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8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52766"/>
              </p:ext>
            </p:extLst>
          </p:nvPr>
        </p:nvGraphicFramePr>
        <p:xfrm>
          <a:off x="691597" y="409783"/>
          <a:ext cx="10752277" cy="31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r:id="rId3" imgW="8953500" imgH="2616200" progId="Excel.Sheet.8">
                  <p:embed/>
                </p:oleObj>
              </mc:Choice>
              <mc:Fallback>
                <p:oleObj name="Worksheet" r:id="rId3" imgW="8953500" imgH="26162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1597" y="409783"/>
                        <a:ext cx="10752277" cy="314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78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Cardiovascular surgeon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 Medical degree.</a:t>
            </a:r>
          </a:p>
          <a:p>
            <a:r>
              <a:rPr lang="en-US" dirty="0" smtClean="0"/>
              <a:t>Median Salary: 1 year </a:t>
            </a:r>
            <a:r>
              <a:rPr lang="en-US" dirty="0"/>
              <a:t>after residency, </a:t>
            </a:r>
            <a:r>
              <a:rPr lang="en-US" dirty="0" smtClean="0"/>
              <a:t>$360,000, 6 years </a:t>
            </a:r>
            <a:r>
              <a:rPr lang="en-US" dirty="0"/>
              <a:t>after residency $</a:t>
            </a:r>
            <a:r>
              <a:rPr lang="en-US" dirty="0" smtClean="0"/>
              <a:t>522,875</a:t>
            </a:r>
          </a:p>
          <a:p>
            <a:r>
              <a:rPr lang="en-US" dirty="0" smtClean="0"/>
              <a:t>Expected growth by 2024: 21.5%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48" y="3875532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9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systems analysts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 bachelors degree</a:t>
            </a:r>
          </a:p>
          <a:p>
            <a:r>
              <a:rPr lang="en-US" dirty="0" smtClean="0"/>
              <a:t>No on job training </a:t>
            </a:r>
          </a:p>
          <a:p>
            <a:r>
              <a:rPr lang="en-US" dirty="0" smtClean="0"/>
              <a:t>Annual median salary: $85,000</a:t>
            </a:r>
          </a:p>
          <a:p>
            <a:r>
              <a:rPr lang="en-US" dirty="0" smtClean="0"/>
              <a:t>By 2024 to be 686,000 job openings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48" y="3875532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hardware engineer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 Bachelors degree </a:t>
            </a:r>
          </a:p>
          <a:p>
            <a:r>
              <a:rPr lang="en-US" dirty="0" smtClean="0"/>
              <a:t>Annual median salary: $111, 370</a:t>
            </a:r>
          </a:p>
          <a:p>
            <a:r>
              <a:rPr lang="en-US" dirty="0" smtClean="0"/>
              <a:t>Job openings in 2024 expected to be 80,100.</a:t>
            </a:r>
          </a:p>
          <a:p>
            <a:r>
              <a:rPr lang="en-US" dirty="0" smtClean="0"/>
              <a:t>No on the job training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48" y="3848100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 Bachelors </a:t>
            </a:r>
          </a:p>
          <a:p>
            <a:r>
              <a:rPr lang="en-US" dirty="0" smtClean="0"/>
              <a:t>Expected Job openings in 2024 302,200</a:t>
            </a:r>
          </a:p>
          <a:p>
            <a:r>
              <a:rPr lang="en-US" dirty="0" smtClean="0"/>
              <a:t>No on the job training </a:t>
            </a:r>
          </a:p>
          <a:p>
            <a:r>
              <a:rPr lang="en-US" dirty="0" smtClean="0"/>
              <a:t>Annual median salary: $79,530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248" y="3911600"/>
            <a:ext cx="35560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3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 Trainer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 GED or equivalent </a:t>
            </a:r>
          </a:p>
          <a:p>
            <a:r>
              <a:rPr lang="en-US" dirty="0" smtClean="0"/>
              <a:t> Requires on the job training</a:t>
            </a:r>
          </a:p>
          <a:p>
            <a:r>
              <a:rPr lang="en-US" dirty="0" smtClean="0"/>
              <a:t>Annual salary: $26,610</a:t>
            </a:r>
          </a:p>
          <a:p>
            <a:r>
              <a:rPr lang="en-US" dirty="0" smtClean="0"/>
              <a:t>Expected employment increase by 11.1% in 2024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348" y="4330700"/>
            <a:ext cx="44069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chose my top three choices based on: annual salary, school requirement, job security, and expected openings in 2024.</a:t>
            </a:r>
          </a:p>
          <a:p>
            <a:r>
              <a:rPr lang="en-US" dirty="0" smtClean="0"/>
              <a:t>While my top choice required an extensive amount of schooling, the baby bloomer generation is aging creating more work for cardiovascular surgeons, and more </a:t>
            </a:r>
            <a:r>
              <a:rPr lang="en-US" dirty="0" smtClean="0"/>
              <a:t>job openings will occur </a:t>
            </a:r>
            <a:r>
              <a:rPr lang="en-US" dirty="0" smtClean="0"/>
              <a:t>in the </a:t>
            </a:r>
            <a:r>
              <a:rPr lang="en-US" dirty="0" smtClean="0"/>
              <a:t>field.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7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774</TotalTime>
  <Words>213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Wood Type</vt:lpstr>
      <vt:lpstr>Microsoft Excel 97 - 2004 Worksheet</vt:lpstr>
      <vt:lpstr>AP CSP U.S. Bureau of Labor Data Activity Number 1 </vt:lpstr>
      <vt:lpstr>PowerPoint Presentation</vt:lpstr>
      <vt:lpstr>PowerPoint Presentation</vt:lpstr>
      <vt:lpstr>Cardiovascular surgeon</vt:lpstr>
      <vt:lpstr>Computer systems analysts</vt:lpstr>
      <vt:lpstr>Computer hardware engineer  </vt:lpstr>
      <vt:lpstr>Computer programmers</vt:lpstr>
      <vt:lpstr>Dog Trainer</vt:lpstr>
      <vt:lpstr>Conclusion</vt:lpstr>
      <vt:lpstr>Work cited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CSP U.S. Bureau of Labor Data Activity Number 1 </dc:title>
  <dc:creator>Microsoft Office User</dc:creator>
  <cp:lastModifiedBy>Microsoft Office User</cp:lastModifiedBy>
  <cp:revision>14</cp:revision>
  <dcterms:created xsi:type="dcterms:W3CDTF">2016-08-12T01:28:11Z</dcterms:created>
  <dcterms:modified xsi:type="dcterms:W3CDTF">2016-08-12T20:14:52Z</dcterms:modified>
</cp:coreProperties>
</file>