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6"/>
  </p:notesMasterIdLst>
  <p:handoutMasterIdLst>
    <p:handoutMasterId r:id="rId57"/>
  </p:handoutMasterIdLst>
  <p:sldIdLst>
    <p:sldId id="256" r:id="rId2"/>
    <p:sldId id="269" r:id="rId3"/>
    <p:sldId id="270" r:id="rId4"/>
    <p:sldId id="271" r:id="rId5"/>
    <p:sldId id="277" r:id="rId6"/>
    <p:sldId id="305" r:id="rId7"/>
    <p:sldId id="306" r:id="rId8"/>
    <p:sldId id="307" r:id="rId9"/>
    <p:sldId id="272" r:id="rId10"/>
    <p:sldId id="274" r:id="rId11"/>
    <p:sldId id="275" r:id="rId12"/>
    <p:sldId id="273" r:id="rId13"/>
    <p:sldId id="298" r:id="rId14"/>
    <p:sldId id="309" r:id="rId15"/>
    <p:sldId id="308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290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323" r:id="rId39"/>
    <p:sldId id="291" r:id="rId40"/>
    <p:sldId id="278" r:id="rId41"/>
    <p:sldId id="299" r:id="rId42"/>
    <p:sldId id="303" r:id="rId43"/>
    <p:sldId id="281" r:id="rId44"/>
    <p:sldId id="282" r:id="rId45"/>
    <p:sldId id="292" r:id="rId46"/>
    <p:sldId id="283" r:id="rId47"/>
    <p:sldId id="293" r:id="rId48"/>
    <p:sldId id="285" r:id="rId49"/>
    <p:sldId id="288" r:id="rId50"/>
    <p:sldId id="289" r:id="rId51"/>
    <p:sldId id="294" r:id="rId52"/>
    <p:sldId id="295" r:id="rId53"/>
    <p:sldId id="324" r:id="rId54"/>
    <p:sldId id="279" r:id="rId5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0EC"/>
    <a:srgbClr val="717DF3"/>
    <a:srgbClr val="FF99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75" autoAdjust="0"/>
  </p:normalViewPr>
  <p:slideViewPr>
    <p:cSldViewPr>
      <p:cViewPr>
        <p:scale>
          <a:sx n="120" d="100"/>
          <a:sy n="120" d="100"/>
        </p:scale>
        <p:origin x="-904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52"/>
    </p:cViewPr>
  </p:sorterViewPr>
  <p:notesViewPr>
    <p:cSldViewPr>
      <p:cViewPr varScale="1">
        <p:scale>
          <a:sx n="96" d="100"/>
          <a:sy n="96" d="100"/>
        </p:scale>
        <p:origin x="-37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26608C7-2CA8-5844-AE84-B5C0C0A5C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01B060D-7621-6349-ACE9-680B07379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742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 rot="16200000">
            <a:off x="4495800" y="-2971800"/>
            <a:ext cx="152400" cy="9144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>
              <a:solidFill>
                <a:srgbClr val="007234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162800" y="63246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defRPr/>
            </a:pPr>
            <a:fld id="{7832EE28-CEA1-4D43-B576-8D04E18EF4A5}" type="slidenum">
              <a:rPr lang="en-US" smtClean="0"/>
              <a:pPr algn="l">
                <a:defRPr/>
              </a:pPr>
              <a:t>‹#›</a:t>
            </a:fld>
            <a:endParaRPr lang="en-US" smtClean="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8390325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8796C-A855-B647-A3E0-E776A05A12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47286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98438"/>
            <a:ext cx="2076450" cy="592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8438"/>
            <a:ext cx="6076950" cy="592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974FD-1073-5D49-8AC6-389DB785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32093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7569-563F-FF4A-91D5-B0E6F91836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03397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7EA1D-14E9-D247-9420-3CCDEED6DC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18075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6C3BD-08C5-D843-8E27-A1E56F683D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7983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DB40A-BEB7-F542-A616-C41C8C9211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43273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B879-4540-E147-BE9A-37F69F42C9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36925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06970-BE72-6C41-BBEC-EF7A62D03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31924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37E8-BA02-614E-BDA7-2B69FCC868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77909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96616-A27A-8645-BC72-61C7E24F6C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9507"/>
      </p:ext>
    </p:extLst>
  </p:cSld>
  <p:clrMapOvr>
    <a:masterClrMapping/>
  </p:clrMapOvr>
  <p:transition xmlns:p14="http://schemas.microsoft.com/office/powerpoint/2010/main" spd="med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800" b="1" i="1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1929CB4B-A9E5-E94B-A2EC-1B56C97FB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8438"/>
            <a:ext cx="78184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6990" name="Rectangle 14"/>
          <p:cNvSpPr>
            <a:spLocks noChangeArrowheads="1"/>
          </p:cNvSpPr>
          <p:nvPr userDrawn="1"/>
        </p:nvSpPr>
        <p:spPr bwMode="auto">
          <a:xfrm>
            <a:off x="0" y="6583363"/>
            <a:ext cx="3771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>
              <a:defRPr/>
            </a:pPr>
            <a:r>
              <a:rPr lang="en-US" sz="1200" dirty="0">
                <a:cs typeface="+mn-cs"/>
              </a:rPr>
              <a:t>© 2011 Pearson Education, publishing as Addison-Wesley</a:t>
            </a:r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742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bldLvl="4" autoUpdateAnimBg="0">
        <p:tmplLst>
          <p:tmpl lvl="1">
            <p:tnLst>
              <p:par>
                <p:cTn xmlns:p14="http://schemas.microsoft.com/office/powerpoint/2010/main"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9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697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9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697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9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697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9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697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9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69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kumimoji="1" sz="2400" b="1">
          <a:solidFill>
            <a:schemeClr val="bg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w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X"/>
        <a:defRPr kumimoji="1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charset="0"/>
        <a:buChar char="»"/>
        <a:defRPr kumimoji="1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charset="0"/>
        <a:buChar char="»"/>
        <a:defRPr kumimoji="1" b="1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charset="0"/>
        <a:buChar char="»"/>
        <a:defRPr kumimoji="1" b="1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charset="0"/>
        <a:buChar char="»"/>
        <a:defRPr kumimoji="1" b="1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charset="0"/>
        <a:buChar char="»"/>
        <a:defRPr kumimoji="1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Lesson Nr1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3200" dirty="0">
                <a:latin typeface="Arial" charset="0"/>
                <a:ea typeface="ＭＳ Ｐゴシック" charset="0"/>
              </a:rPr>
              <a:t>Power point is on Canvas, you will need to annotate it as you follow the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lesson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Demo Program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924800" cy="4343400"/>
          </a:xfrm>
        </p:spPr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3200" dirty="0" smtClean="0">
                <a:latin typeface="Arial" charset="0"/>
                <a:ea typeface="ＭＳ Ｐゴシック" charset="0"/>
              </a:rPr>
              <a:t>Identify the type of project</a:t>
            </a:r>
          </a:p>
          <a:p>
            <a:pPr algn="l"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  <p:pic>
        <p:nvPicPr>
          <p:cNvPr id="21507" name="Picture 4" descr="Select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14"/>
          <a:stretch>
            <a:fillRect/>
          </a:stretch>
        </p:blipFill>
        <p:spPr bwMode="auto">
          <a:xfrm>
            <a:off x="1143000" y="2743200"/>
            <a:ext cx="68611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Demo Program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924800" cy="4343400"/>
          </a:xfrm>
        </p:spPr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3200" dirty="0" smtClean="0">
                <a:latin typeface="Arial" charset="0"/>
                <a:ea typeface="ＭＳ Ｐゴシック" charset="0"/>
              </a:rPr>
              <a:t>Name the project</a:t>
            </a:r>
          </a:p>
          <a:p>
            <a:pPr algn="l"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  <p:pic>
        <p:nvPicPr>
          <p:cNvPr id="22531" name="Picture 1" descr="Name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55880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5791200" y="2743200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Type Ch2Demo</a:t>
            </a:r>
          </a:p>
        </p:txBody>
      </p:sp>
      <p:sp>
        <p:nvSpPr>
          <p:cNvPr id="22533" name="Left Arrow 3"/>
          <p:cNvSpPr>
            <a:spLocks noChangeArrowheads="1"/>
          </p:cNvSpPr>
          <p:nvPr/>
        </p:nvSpPr>
        <p:spPr bwMode="auto">
          <a:xfrm rot="-863149">
            <a:off x="4459288" y="3078163"/>
            <a:ext cx="1514475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Ctr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Demo Program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Now, go to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the Swift Canvas folder and </a:t>
            </a:r>
            <a:r>
              <a:rPr lang="en-US" sz="2800" dirty="0">
                <a:latin typeface="Arial" charset="0"/>
                <a:ea typeface="ＭＳ Ｐゴシック" charset="0"/>
              </a:rPr>
              <a:t>download file “Ch2Demo.docx” from folder Ch2Demo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Copy and paste the code from downloaded file into your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XCODE </a:t>
            </a:r>
            <a:r>
              <a:rPr lang="en-US" sz="2800" dirty="0">
                <a:latin typeface="Arial" charset="0"/>
                <a:ea typeface="ＭＳ Ｐゴシック" charset="0"/>
              </a:rPr>
              <a:t>Editor panel</a:t>
            </a:r>
          </a:p>
          <a:p>
            <a:pPr marL="457200" indent="-457200" algn="l">
              <a:buFont typeface="Wingdings" charset="0"/>
              <a:buChar char="Ø"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</a:pP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(walk through these)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To run your code, click the green right pointing arrow at the top.  You should see the “Build Succeeded hammer Icon”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If you do not, then there is a compile time error that must be fixed</a:t>
            </a: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As you complete an exploration, add a few comment lines in the appropriate exploration area, that tells what happened.  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Good reference for you for quizzes and tests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Please do the explorations</a:t>
            </a:r>
            <a:r>
              <a:rPr lang="is-IS" sz="2800" dirty="0" smtClean="0">
                <a:latin typeface="Arial" charset="0"/>
                <a:ea typeface="ＭＳ Ｐゴシック" charset="0"/>
              </a:rPr>
              <a:t>…...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54880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1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What happened when you changed from // to /* ?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90645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3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What does the terminator statement at the end of a print statement do?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42824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4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Did you receive the correct average for 90 + 90 + 92?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65017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5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Did the comparison print out a correct statement when g1 and g2 were equal?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03385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6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What does the \n escape sequence do inside a printed string?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4595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Overview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3200">
                <a:latin typeface="Arial" charset="0"/>
                <a:ea typeface="ＭＳ Ｐゴシック" charset="0"/>
              </a:rPr>
              <a:t>Announced at Apple’s Worldwide Developer’s Conference in June 2014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Brand new, level playing field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3200">
                <a:latin typeface="Arial" charset="0"/>
                <a:ea typeface="ＭＳ Ｐゴシック" charset="0"/>
              </a:rPr>
              <a:t>Similar to Objective-C, Apps can operate with Objective-C code or Swift code</a:t>
            </a:r>
          </a:p>
          <a:p>
            <a:pPr marL="457200" indent="-457200" algn="l">
              <a:buFont typeface="Wingdings" charset="0"/>
              <a:buChar char="Ø"/>
            </a:pPr>
            <a:endParaRPr lang="en-US" sz="32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7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What do you think would have happened if you just kept reusing the same grade variables, instead of adding new ones?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43843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8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When we learn about loops (for</a:t>
            </a:r>
            <a:r>
              <a:rPr lang="is-IS" sz="2800" dirty="0" smtClean="0">
                <a:latin typeface="Arial" charset="0"/>
                <a:ea typeface="ＭＳ Ｐゴシック" charset="0"/>
              </a:rPr>
              <a:t>…), you will discover a more efficient way to print the same line or lines many times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38399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9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\t inside a printed string is another escape character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As was the case with \n, these same escape characters are used in many (most?) programming languages to format output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82995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10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You are writing your own code already</a:t>
            </a:r>
            <a:r>
              <a:rPr lang="is-IS" sz="2800" dirty="0" smtClean="0">
                <a:latin typeface="Arial" charset="0"/>
                <a:ea typeface="ＭＳ Ｐゴシック" charset="0"/>
              </a:rPr>
              <a:t>…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05909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11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When using functions provided by Swift or another programmer, it is important to know what we need to provide the function, and what it returns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50487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Exploration 12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Many (all?) programming languages provide ways to format output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2052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Wow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That was a lot of work, but notice what you have done: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Created a console project, copied a file into it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Have a copy of three functions that you will reuse in other programs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Made slight changes to a program, that work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Added lines of code to a program, that work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35470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References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There is a Swift Version 2.2 IBOOK, which describes all of the details in Swift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Another useful reference is an online language guide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I added a link to it from our Canvas page </a:t>
            </a:r>
            <a:r>
              <a:rPr lang="en-US" sz="2800" smtClean="0">
                <a:latin typeface="Arial" charset="0"/>
                <a:ea typeface="ＭＳ Ｐゴシック" charset="0"/>
              </a:rPr>
              <a:t>this weekend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74025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References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You might want to open the link, bookmark it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(To keep your bookmark listing from getting too large, consider adding bookmark folders; i.e. APCSP, and putting links in there)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33452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Lesson Nr1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A Swift program consists of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>
                <a:latin typeface="Arial" charset="0"/>
                <a:ea typeface="ＭＳ Ｐゴシック" charset="0"/>
              </a:rPr>
              <a:t>Reserved words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>
                <a:latin typeface="Arial" charset="0"/>
                <a:ea typeface="ＭＳ Ｐゴシック" charset="0"/>
              </a:rPr>
              <a:t>Syntax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>
                <a:latin typeface="Arial" charset="0"/>
                <a:ea typeface="ＭＳ Ｐゴシック" charset="0"/>
              </a:rPr>
              <a:t>Variables and\or constants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>
                <a:latin typeface="Arial" charset="0"/>
                <a:ea typeface="ＭＳ Ｐゴシック" charset="0"/>
              </a:rPr>
              <a:t>Operators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>
                <a:latin typeface="Arial" charset="0"/>
                <a:ea typeface="ＭＳ Ｐゴシック" charset="0"/>
              </a:rPr>
              <a:t>Functions; some that you write, some that come from provided libraries</a:t>
            </a:r>
          </a:p>
          <a:p>
            <a:pPr marL="1200150" lvl="1" indent="-457200">
              <a:buFont typeface="Wingdings" charset="0"/>
              <a:buChar char="Ø"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Overview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3200">
                <a:latin typeface="Arial" charset="0"/>
                <a:ea typeface="ＭＳ Ｐゴシック" charset="0"/>
              </a:rPr>
              <a:t>Platforms: IOS, Mac OS X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3200">
                <a:latin typeface="Arial" charset="0"/>
                <a:ea typeface="ＭＳ Ｐゴシック" charset="0"/>
              </a:rPr>
              <a:t>Many free development tools, more coming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3200">
                <a:latin typeface="Arial" charset="0"/>
                <a:ea typeface="ＭＳ Ｐゴシック" charset="0"/>
              </a:rPr>
              <a:t>Some good documentation</a:t>
            </a:r>
          </a:p>
          <a:p>
            <a:pPr marL="457200" indent="-457200" algn="l">
              <a:buFont typeface="Wingdings" charset="0"/>
              <a:buChar char="Ø"/>
            </a:pPr>
            <a:endParaRPr lang="en-US" sz="32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Reserved words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Canvas Swift folder, file “Swift Reserved words.pdf”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Reserved means that you cannot use these as variable names in your program</a:t>
            </a:r>
          </a:p>
          <a:p>
            <a:pPr marL="1200150" lvl="1" indent="-457200">
              <a:buFont typeface="Wingdings" charset="0"/>
              <a:buChar char="Ø"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Reserved words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About 20 of these are also reserved words in the Java programming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language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 dirty="0" smtClean="0">
                <a:latin typeface="Arial" charset="0"/>
                <a:ea typeface="ＭＳ Ｐゴシック" charset="0"/>
              </a:rPr>
              <a:t>Reserved words are listed in the Language guide</a:t>
            </a:r>
            <a:endParaRPr lang="en-US" sz="28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latin typeface="Arial" charset="0"/>
                <a:ea typeface="ＭＳ Ｐゴシック" charset="0"/>
              </a:rPr>
              <a:t>Syntax Basics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Not as rigid as other programming languages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Notably, do not need to have semicolon at the end of each line of code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Single line comments start with //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Multi line comment start with /*, end with */</a:t>
            </a:r>
          </a:p>
          <a:p>
            <a:pPr marL="457200" indent="-457200" algn="l">
              <a:buFont typeface="Wingdings" charset="0"/>
              <a:buChar char="Ø"/>
            </a:pPr>
            <a:endParaRPr lang="en-US" sz="320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 sz="28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latin typeface="Arial" charset="0"/>
                <a:ea typeface="ＭＳ Ｐゴシック" charset="0"/>
              </a:rPr>
              <a:t>Swift and other languages</a:t>
            </a:r>
            <a:r>
              <a:rPr lang="is-IS" dirty="0" smtClean="0">
                <a:latin typeface="Arial" charset="0"/>
                <a:ea typeface="ＭＳ Ｐゴシック" charset="0"/>
              </a:rPr>
              <a:t>…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Can change length of arrays after they are created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Has an automatic “break” at the end of each case in a switch-case statement; you do not need to include the word “break”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Can use strings in case statements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Can use number ranges in case statements</a:t>
            </a:r>
          </a:p>
          <a:p>
            <a:pPr marL="457200" indent="-457200" algn="l">
              <a:buFont typeface="Wingdings" charset="0"/>
              <a:buChar char="Ø"/>
            </a:pPr>
            <a:endParaRPr lang="en-US" sz="320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 sz="28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dirty="0">
                <a:latin typeface="Arial" charset="0"/>
                <a:ea typeface="ＭＳ Ｐゴシック" charset="0"/>
              </a:rPr>
              <a:t>Swift and other languages</a:t>
            </a:r>
            <a:r>
              <a:rPr lang="is-IS" dirty="0">
                <a:latin typeface="Arial" charset="0"/>
                <a:ea typeface="ＭＳ Ｐゴシック" charset="0"/>
              </a:rPr>
              <a:t>…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Can return more than one value from a function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>
                <a:latin typeface="Arial" charset="0"/>
                <a:ea typeface="ＭＳ Ｐゴシック" charset="0"/>
              </a:rPr>
              <a:t>Functions = methods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Curly braces { } are </a:t>
            </a:r>
            <a:r>
              <a:rPr lang="en-US" sz="2800" i="1" u="sng" dirty="0">
                <a:latin typeface="Arial" charset="0"/>
                <a:ea typeface="ＭＳ Ｐゴシック" charset="0"/>
              </a:rPr>
              <a:t>required</a:t>
            </a:r>
            <a:r>
              <a:rPr lang="en-US" sz="2800" dirty="0">
                <a:latin typeface="Arial" charset="0"/>
                <a:ea typeface="ＭＳ Ｐゴシック" charset="0"/>
              </a:rPr>
              <a:t> around every control statement’s body, even if the control statement is only a single line of code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Will learn other details as we go….</a:t>
            </a:r>
          </a:p>
          <a:p>
            <a:pPr marL="457200" indent="-457200" algn="l">
              <a:buFont typeface="Wingdings" charset="0"/>
              <a:buChar char="Ø"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Variables and\or Constants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Variables are also known as identifiers in many programming language</a:t>
            </a: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These are words you choose to represent values in a program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Represent = abstraction</a:t>
            </a: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Variables and\or Constants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Constants are identified by the reserved word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let</a:t>
            </a:r>
            <a:endParaRPr lang="en-US" sz="2800" dirty="0" smtClean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A constant’s value cannot be changed after it is assigned</a:t>
            </a: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Variables and\or Constants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Variables can be identified with the reserved word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var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Don’t use reserved words for variable names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Variables and\or Constants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Please go to section “The Basics” of the Swift Language Guide</a:t>
            </a:r>
            <a:r>
              <a:rPr lang="en-US" sz="2800" dirty="0">
                <a:latin typeface="Arial" charset="0"/>
                <a:ea typeface="ＭＳ Ｐゴシック" charset="0"/>
              </a:rPr>
              <a:t>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and then to paragraph</a:t>
            </a: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 “Naming Constants and Variables”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Find this and read it, then decide which variable names on the following slide are valid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66177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Variables and\or Constants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X1</a:t>
            </a:r>
          </a:p>
          <a:p>
            <a:pPr marL="457200" indent="-457200" algn="l">
              <a:lnSpc>
                <a:spcPct val="150000"/>
              </a:lnSpc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Earth©</a:t>
            </a:r>
          </a:p>
          <a:p>
            <a:pPr marL="457200" indent="-457200" algn="l">
              <a:lnSpc>
                <a:spcPct val="150000"/>
              </a:lnSpc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1x </a:t>
            </a:r>
          </a:p>
          <a:p>
            <a:pPr marL="457200" indent="-457200" algn="l">
              <a:lnSpc>
                <a:spcPct val="150000"/>
              </a:lnSpc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Miles_per_gallon</a:t>
            </a:r>
          </a:p>
          <a:p>
            <a:pPr marL="457200" indent="-457200" algn="l">
              <a:lnSpc>
                <a:spcPct val="150000"/>
              </a:lnSpc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Square meter</a:t>
            </a:r>
          </a:p>
          <a:p>
            <a:pPr marL="457200" indent="-457200" algn="l">
              <a:lnSpc>
                <a:spcPct val="150000"/>
              </a:lnSpc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X+Y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Overview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3200">
                <a:latin typeface="Arial" charset="0"/>
                <a:ea typeface="ＭＳ Ｐゴシック" charset="0"/>
              </a:rPr>
              <a:t>Plenty of overlap with other high level languages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if…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for..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while…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800">
                <a:latin typeface="Arial" charset="0"/>
                <a:ea typeface="ＭＳ Ｐゴシック" charset="0"/>
              </a:rPr>
              <a:t>switch…case…</a:t>
            </a:r>
          </a:p>
          <a:p>
            <a:pPr marL="457200" indent="-457200" algn="l">
              <a:buFont typeface="Wingdings" charset="0"/>
              <a:buChar char="Ø"/>
            </a:pPr>
            <a:endParaRPr lang="en-US" sz="32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Operators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Many (not all) of the Swift Operators are listed in file “SwiftOperators.pdf”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Arithmetic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Compound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Comparison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Logical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Unique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Bitwise</a:t>
            </a: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dirty="0">
                <a:latin typeface="Arial" charset="0"/>
                <a:ea typeface="ＭＳ Ｐゴシック" charset="0"/>
              </a:rPr>
              <a:t>Arithmetic Operators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(Swift Language guide, “The Basics” section, paragraph “Basic Operators”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Remainder or modulus arithmetic operator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Gives the remainder of a division operation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Works with decimal numbers in Swift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(examples)</a:t>
            </a: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latin typeface="Arial" charset="0"/>
                <a:ea typeface="ＭＳ Ｐゴシック" charset="0"/>
              </a:rPr>
              <a:t>Remainder (Modulus) Operator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7 % 4 = 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11 % 4 = 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9 % 3 = 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3.0 % 1.5 = 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3.5 % 1.5 = 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Arithmetic Operators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Increment and decrement operators 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i++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is the same as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i = i + 1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i-- </a:t>
            </a:r>
            <a:r>
              <a:rPr lang="en-US" sz="2800" dirty="0">
                <a:latin typeface="Arial" charset="0"/>
                <a:ea typeface="ＭＳ Ｐゴシック" charset="0"/>
              </a:rPr>
              <a:t>is the same as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i = i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1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Logical Operators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Not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 returns the inverse of a boolean</a:t>
            </a:r>
          </a:p>
          <a:p>
            <a:pPr algn="l">
              <a:defRPr/>
            </a:pPr>
            <a:endParaRPr lang="en-US" sz="2800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0" y="2819400"/>
          <a:ext cx="4064000" cy="141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4704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!a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6" marB="45726"/>
                </a:tc>
              </a:tr>
              <a:tr h="4704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26" marB="45726"/>
                </a:tc>
              </a:tr>
              <a:tr h="4704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Logical Operators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AND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: only returns “true” if both operands are “true”.  Both must be true for the result to be true</a:t>
            </a:r>
          </a:p>
          <a:p>
            <a:pPr algn="l">
              <a:defRPr/>
            </a:pPr>
            <a:endParaRPr lang="en-US" sz="2800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8974"/>
              </p:ext>
            </p:extLst>
          </p:nvPr>
        </p:nvGraphicFramePr>
        <p:xfrm>
          <a:off x="1371600" y="3352800"/>
          <a:ext cx="6096000" cy="235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 &amp;&amp; b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5" marB="45705"/>
                </a:tc>
              </a:tr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T="45705" marB="45705"/>
                </a:tc>
              </a:tr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T="45705" marB="45705"/>
                </a:tc>
              </a:tr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T="45705" marB="45705"/>
                </a:tc>
              </a:tr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Logical Operators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OR: </a:t>
            </a:r>
            <a:r>
              <a:rPr lang="en-US" sz="2800" dirty="0">
                <a:latin typeface="Arial" charset="0"/>
                <a:ea typeface="ＭＳ Ｐゴシック" charset="0"/>
              </a:rPr>
              <a:t>R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eturns “true” if either of the operands are “true”. One must be true for the result to be true</a:t>
            </a:r>
          </a:p>
          <a:p>
            <a:pPr algn="l">
              <a:defRPr/>
            </a:pPr>
            <a:endParaRPr lang="en-US" sz="2800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5917"/>
              </p:ext>
            </p:extLst>
          </p:nvPr>
        </p:nvGraphicFramePr>
        <p:xfrm>
          <a:off x="1371600" y="3352800"/>
          <a:ext cx="6096000" cy="235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 || b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5" marB="45705"/>
                </a:tc>
              </a:tr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T="45705" marB="45705"/>
                </a:tc>
              </a:tr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05" marB="45705"/>
                </a:tc>
              </a:tr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05" marB="45705"/>
                </a:tc>
              </a:tr>
              <a:tr h="470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05" marB="4570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Functions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Functions are modules of code that you write and use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Swift functions can return 0, 1, </a:t>
            </a:r>
            <a:r>
              <a:rPr lang="en-US" sz="2800" i="1" u="sng" dirty="0" smtClean="0">
                <a:latin typeface="Arial" charset="0"/>
                <a:ea typeface="ＭＳ Ｐゴシック" charset="0"/>
              </a:rPr>
              <a:t>or more than 1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values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Check function Pythagorean in Ch2Demo file; it returns both the magnitude of a vector and the angle</a:t>
            </a: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Reasons You Define a Function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The same lines of code need to be repeated many times; instead use a function and “call” it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latin typeface="Arial" charset="0"/>
                <a:ea typeface="ＭＳ Ｐゴシック" charset="0"/>
              </a:rPr>
              <a:t>To make another set of code easier to understand.  For instance a “main” block might have five function calls.</a:t>
            </a:r>
            <a:endParaRPr lang="en-US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Summary: Know…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The five typical elements of a Swift program are….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Definition of “reserved word”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How the % operator works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How the increment and decrement operators work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How the AND, OR logical operators work, and their symbols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Overview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3200" dirty="0">
                <a:latin typeface="Arial" charset="0"/>
                <a:ea typeface="ＭＳ Ｐゴシック" charset="0"/>
              </a:rPr>
              <a:t>Resources: in Canvas folder Swift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Reserved words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800" dirty="0">
                <a:latin typeface="Arial" charset="0"/>
                <a:ea typeface="ＭＳ Ｐゴシック" charset="0"/>
              </a:rPr>
              <a:t>Operators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3200" dirty="0">
                <a:latin typeface="Arial" charset="0"/>
                <a:ea typeface="ＭＳ Ｐゴシック" charset="0"/>
              </a:rPr>
              <a:t>Please download these.  </a:t>
            </a:r>
            <a:endParaRPr lang="en-US" sz="3200" dirty="0" smtClean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</a:pPr>
            <a:r>
              <a:rPr lang="en-US" sz="3200" dirty="0" smtClean="0">
                <a:latin typeface="Arial" charset="0"/>
                <a:ea typeface="ＭＳ Ｐゴシック" charset="0"/>
              </a:rPr>
              <a:t>You should not and in some cases cannot use reserved words for variable names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Arial" charset="0"/>
                <a:ea typeface="ＭＳ Ｐゴシック" charset="0"/>
              </a:rPr>
              <a:t>Summary: Know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>
                <a:solidFill>
                  <a:srgbClr val="001932"/>
                </a:solidFill>
                <a:latin typeface="Arial" charset="0"/>
                <a:ea typeface="ＭＳ Ｐゴシック" charset="0"/>
              </a:rPr>
              <a:t>W</a:t>
            </a: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hen you would write and use a function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How to recognize a valid variable name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>
                <a:solidFill>
                  <a:srgbClr val="001932"/>
                </a:solidFill>
                <a:latin typeface="Arial" charset="0"/>
                <a:ea typeface="ＭＳ Ｐゴシック" charset="0"/>
              </a:rPr>
              <a:t>H</a:t>
            </a: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ow to identify a variable, and how to identify a constant in a program, plus what the difference between the two is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dirty="0">
                <a:solidFill>
                  <a:srgbClr val="001932"/>
                </a:solidFill>
                <a:latin typeface="Arial" charset="0"/>
                <a:ea typeface="ＭＳ Ｐゴシック" charset="0"/>
              </a:rPr>
              <a:t>Writing Swift from Pseudo </a:t>
            </a:r>
            <a:r>
              <a:rPr lang="en-US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Code</a:t>
            </a:r>
            <a:endParaRPr lang="en-US" dirty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Following the example at the beginning of this power point, create a new project titled Lab2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Download .docx file “SecondSwiftProgram” from Canvas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Copy code into “main” for the new project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dirty="0">
                <a:solidFill>
                  <a:srgbClr val="001932"/>
                </a:solidFill>
                <a:latin typeface="Arial" charset="0"/>
                <a:ea typeface="ＭＳ Ｐゴシック" charset="0"/>
              </a:rPr>
              <a:t>Writing Swift from Pseudo Code</a:t>
            </a:r>
            <a:endParaRPr lang="en-US" dirty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Notice that function discriminant does not do anything (yet)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Write Swift statements that implement your pseudo code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Inputs and prompts: see other functions in the program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Calculations: remember the arithmetic operators</a:t>
            </a:r>
          </a:p>
          <a:p>
            <a:pPr marL="1200150" lvl="1" indent="-457200">
              <a:buFont typeface="Wingdings" charset="0"/>
              <a:buChar char="Ø"/>
              <a:defRPr/>
            </a:pPr>
            <a:r>
              <a:rPr lang="en-US" sz="24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(continued next slide)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dirty="0">
                <a:solidFill>
                  <a:srgbClr val="001932"/>
                </a:solidFill>
                <a:latin typeface="Arial" charset="0"/>
                <a:ea typeface="ＭＳ Ｐゴシック" charset="0"/>
              </a:rPr>
              <a:t>Writing Swift from Pseudo Code</a:t>
            </a:r>
            <a:endParaRPr lang="en-US" dirty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Even though we haven’t explored </a:t>
            </a:r>
            <a:r>
              <a:rPr lang="en-US" sz="2800" dirty="0">
                <a:solidFill>
                  <a:srgbClr val="00193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the </a:t>
            </a:r>
            <a:r>
              <a:rPr lang="en-US" sz="2800" i="1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..if.. else.. </a:t>
            </a: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conditional statement yet, using the one inside the Chapter 2 demo file, please include an </a:t>
            </a:r>
            <a:r>
              <a:rPr lang="is-IS" sz="2800" i="1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… if.. </a:t>
            </a:r>
            <a:r>
              <a:rPr lang="en-US" sz="2800" i="1" dirty="0">
                <a:solidFill>
                  <a:srgbClr val="001932"/>
                </a:solidFill>
                <a:latin typeface="Arial" charset="0"/>
                <a:ea typeface="ＭＳ Ｐゴシック" charset="0"/>
              </a:rPr>
              <a:t>e</a:t>
            </a:r>
            <a:r>
              <a:rPr lang="is-IS" sz="2800" i="1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lse ... </a:t>
            </a:r>
            <a:r>
              <a:rPr lang="en-US" sz="2800" dirty="0">
                <a:solidFill>
                  <a:srgbClr val="001932"/>
                </a:solidFill>
                <a:latin typeface="Arial" charset="0"/>
                <a:ea typeface="ＭＳ Ｐゴシック" charset="0"/>
              </a:rPr>
              <a:t>s</a:t>
            </a: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tatement in your discriminant code 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001932"/>
                </a:solidFill>
                <a:latin typeface="Arial" charset="0"/>
                <a:ea typeface="ＭＳ Ｐゴシック" charset="0"/>
              </a:rPr>
              <a:t>Depending upon value of discriminant, it should print the number and type of roots</a:t>
            </a: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 smtClean="0">
              <a:solidFill>
                <a:srgbClr val="001932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 smtClean="0">
              <a:latin typeface="Arial" charset="0"/>
              <a:ea typeface="ＭＳ Ｐゴシック" charset="0"/>
            </a:endParaRPr>
          </a:p>
          <a:p>
            <a:pPr algn="l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1200150" lvl="1" indent="-457200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13121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Questions?</a:t>
            </a:r>
          </a:p>
        </p:txBody>
      </p:sp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F2CA45-2DAB-2946-A110-C94331099F4C}" type="slidenum">
              <a:rPr lang="en-US" sz="1400">
                <a:latin typeface="Arial Narrow" charset="0"/>
              </a:rPr>
              <a:pPr/>
              <a:t>54</a:t>
            </a:fld>
            <a:endParaRPr lang="en-US" sz="1400">
              <a:latin typeface="Arial Narrow" charset="0"/>
            </a:endParaRPr>
          </a:p>
        </p:txBody>
      </p:sp>
      <p:pic>
        <p:nvPicPr>
          <p:cNvPr id="593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49133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Demo Program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3200" dirty="0" smtClean="0">
                <a:latin typeface="Arial" charset="0"/>
                <a:ea typeface="ＭＳ Ｐゴシック" charset="0"/>
              </a:rPr>
              <a:t>The demo program works, it allows you immediately to start working with Swift code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3200" dirty="0" smtClean="0">
                <a:latin typeface="Arial" charset="0"/>
                <a:ea typeface="ＭＳ Ｐゴシック" charset="0"/>
              </a:rPr>
              <a:t>At the front are some “Exploration” statements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</a:pP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7039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Demo Program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2800" dirty="0" smtClean="0">
                <a:latin typeface="Arial" charset="0"/>
                <a:ea typeface="ＭＳ Ｐゴシック" charset="0"/>
              </a:rPr>
              <a:t>Concepts you will explore, and that will be explained in a few Swift lessons are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 smtClean="0">
                <a:latin typeface="Arial" charset="0"/>
                <a:ea typeface="ＭＳ Ｐゴシック" charset="0"/>
              </a:rPr>
              <a:t>Three I/O functions that you may cut and paste into future Console programs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 smtClean="0">
                <a:latin typeface="Arial" charset="0"/>
                <a:ea typeface="ＭＳ Ｐゴシック" charset="0"/>
              </a:rPr>
              <a:t>Functions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 smtClean="0">
                <a:latin typeface="Arial" charset="0"/>
                <a:ea typeface="ＭＳ Ｐゴシック" charset="0"/>
              </a:rPr>
              <a:t>Variables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Pythagorean function that doesn’t quite work correctly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</a:pP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07696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Swift Demo </a:t>
            </a:r>
            <a:r>
              <a:rPr lang="en-US" dirty="0" smtClean="0">
                <a:latin typeface="Arial" charset="0"/>
                <a:ea typeface="ＭＳ Ｐゴシック" charset="0"/>
              </a:rPr>
              <a:t>Program (cont.)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</a:pPr>
            <a:r>
              <a:rPr lang="en-US" sz="2800" dirty="0" smtClean="0">
                <a:latin typeface="Arial" charset="0"/>
                <a:ea typeface="ＭＳ Ｐゴシック" charset="0"/>
              </a:rPr>
              <a:t>Concepts 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 smtClean="0">
                <a:latin typeface="Arial" charset="0"/>
                <a:ea typeface="ＭＳ Ｐゴシック" charset="0"/>
              </a:rPr>
              <a:t>Two types of Swift comments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 smtClean="0">
                <a:latin typeface="Arial" charset="0"/>
                <a:ea typeface="ＭＳ Ｐゴシック" charset="0"/>
              </a:rPr>
              <a:t>Two “escape characters”; \n, \t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Pythagorean function that doesn’t quite work correctly</a:t>
            </a:r>
          </a:p>
          <a:p>
            <a:pPr marL="1200150" lvl="1" indent="-457200">
              <a:buFont typeface="Wingdings" charset="0"/>
              <a:buChar char="Ø"/>
            </a:pPr>
            <a:r>
              <a:rPr lang="en-US" sz="2400" dirty="0" smtClean="0">
                <a:latin typeface="Arial" charset="0"/>
                <a:ea typeface="ＭＳ Ｐゴシック" charset="0"/>
              </a:rPr>
              <a:t>Too many decimal places, how to format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</a:pP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81115"/>
      </p:ext>
    </p:extLst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Swift Demo Program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charset="0"/>
              <a:buChar char="Ø"/>
              <a:defRPr/>
            </a:pPr>
            <a:r>
              <a:rPr lang="en-US" sz="3200" dirty="0" smtClean="0">
                <a:latin typeface="Arial" charset="0"/>
                <a:ea typeface="ＭＳ Ｐゴシック" charset="0"/>
              </a:rPr>
              <a:t>Open XCODE….</a:t>
            </a:r>
          </a:p>
          <a:p>
            <a:pPr marL="457200" indent="-457200" algn="l">
              <a:buFont typeface="Wingdings" charset="0"/>
              <a:buChar char="Ø"/>
              <a:defRPr/>
            </a:pPr>
            <a:r>
              <a:rPr lang="en-US" sz="3200" dirty="0" smtClean="0">
                <a:latin typeface="Arial" charset="0"/>
                <a:ea typeface="ＭＳ Ｐゴシック" charset="0"/>
              </a:rPr>
              <a:t>Create a new project</a:t>
            </a:r>
          </a:p>
          <a:p>
            <a:pPr algn="l"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marL="457200" indent="-457200" algn="l">
              <a:buFont typeface="Wingdings" charset="0"/>
              <a:buChar char="Ø"/>
              <a:defRPr/>
            </a:pPr>
            <a:endParaRPr lang="en-US" sz="3200" dirty="0">
              <a:latin typeface="Arial" charset="0"/>
              <a:ea typeface="ＭＳ Ｐゴシック" charset="0"/>
            </a:endParaRPr>
          </a:p>
        </p:txBody>
      </p:sp>
      <p:pic>
        <p:nvPicPr>
          <p:cNvPr id="20483" name="Picture 1" descr="Create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6070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CS1">
  <a:themeElements>
    <a:clrScheme name="Custom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000000"/>
      </a:hlink>
      <a:folHlink>
        <a:srgbClr val="1C6D9A"/>
      </a:folHlink>
    </a:clrScheme>
    <a:fontScheme name="2_CS1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2_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9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C00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1648</Words>
  <Application>Microsoft Macintosh PowerPoint</Application>
  <PresentationFormat>On-screen Show (4:3)</PresentationFormat>
  <Paragraphs>337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2_CS1</vt:lpstr>
      <vt:lpstr>Swift Lesson Nr1</vt:lpstr>
      <vt:lpstr>Swift Overview</vt:lpstr>
      <vt:lpstr>Swift Overview</vt:lpstr>
      <vt:lpstr>Swift Overview</vt:lpstr>
      <vt:lpstr>Swift Overview</vt:lpstr>
      <vt:lpstr>Swift Demo Program</vt:lpstr>
      <vt:lpstr>Swift Demo Program</vt:lpstr>
      <vt:lpstr>Swift Demo Program (cont.)</vt:lpstr>
      <vt:lpstr>Swift Demo Program</vt:lpstr>
      <vt:lpstr>Swift Demo Program</vt:lpstr>
      <vt:lpstr>Swift Demo Program</vt:lpstr>
      <vt:lpstr>Swift Demo Program</vt:lpstr>
      <vt:lpstr>Explorations</vt:lpstr>
      <vt:lpstr>Explorations</vt:lpstr>
      <vt:lpstr>Exploration 1</vt:lpstr>
      <vt:lpstr>Exploration 3</vt:lpstr>
      <vt:lpstr>Exploration 4</vt:lpstr>
      <vt:lpstr>Exploration 5</vt:lpstr>
      <vt:lpstr>Exploration 6</vt:lpstr>
      <vt:lpstr>Exploration 7</vt:lpstr>
      <vt:lpstr>Exploration 8</vt:lpstr>
      <vt:lpstr>Exploration 9</vt:lpstr>
      <vt:lpstr>Exploration 10</vt:lpstr>
      <vt:lpstr>Exploration 11</vt:lpstr>
      <vt:lpstr>Exploration 12</vt:lpstr>
      <vt:lpstr>Wow</vt:lpstr>
      <vt:lpstr>References</vt:lpstr>
      <vt:lpstr>References</vt:lpstr>
      <vt:lpstr>Swift Lesson Nr1</vt:lpstr>
      <vt:lpstr>Reserved words</vt:lpstr>
      <vt:lpstr>Reserved words</vt:lpstr>
      <vt:lpstr>Syntax Basics</vt:lpstr>
      <vt:lpstr>Swift and other languages…</vt:lpstr>
      <vt:lpstr>Swift and other languages…</vt:lpstr>
      <vt:lpstr>Variables and\or Constants</vt:lpstr>
      <vt:lpstr>Variables and\or Constants</vt:lpstr>
      <vt:lpstr>Variables and\or Constants</vt:lpstr>
      <vt:lpstr>Variables and\or Constants</vt:lpstr>
      <vt:lpstr>Variables and\or Constants</vt:lpstr>
      <vt:lpstr>Operators</vt:lpstr>
      <vt:lpstr>Arithmetic Operators</vt:lpstr>
      <vt:lpstr>Remainder (Modulus) Operator</vt:lpstr>
      <vt:lpstr>Arithmetic Operators</vt:lpstr>
      <vt:lpstr>Logical Operators</vt:lpstr>
      <vt:lpstr>Logical Operators</vt:lpstr>
      <vt:lpstr>Logical Operators</vt:lpstr>
      <vt:lpstr>Functions</vt:lpstr>
      <vt:lpstr>Reasons You Define a Function</vt:lpstr>
      <vt:lpstr>Summary: Know…</vt:lpstr>
      <vt:lpstr>Summary: Know</vt:lpstr>
      <vt:lpstr>Writing Swift from Pseudo Code</vt:lpstr>
      <vt:lpstr>Writing Swift from Pseudo Code</vt:lpstr>
      <vt:lpstr>Writing Swift from Pseudo Code</vt:lpstr>
      <vt:lpstr>Questions?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Computer Systems</dc:title>
  <dc:creator>John Lewis</dc:creator>
  <cp:lastModifiedBy>Joe Foy</cp:lastModifiedBy>
  <cp:revision>207</cp:revision>
  <cp:lastPrinted>1999-08-24T14:44:27Z</cp:lastPrinted>
  <dcterms:created xsi:type="dcterms:W3CDTF">1999-08-16T14:47:17Z</dcterms:created>
  <dcterms:modified xsi:type="dcterms:W3CDTF">2016-08-13T14:01:31Z</dcterms:modified>
</cp:coreProperties>
</file>