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56" r:id="rId2"/>
    <p:sldId id="311" r:id="rId3"/>
    <p:sldId id="309" r:id="rId4"/>
    <p:sldId id="332" r:id="rId5"/>
    <p:sldId id="331" r:id="rId6"/>
    <p:sldId id="314" r:id="rId7"/>
    <p:sldId id="317" r:id="rId8"/>
    <p:sldId id="318" r:id="rId9"/>
    <p:sldId id="315" r:id="rId10"/>
    <p:sldId id="308" r:id="rId11"/>
    <p:sldId id="312" r:id="rId12"/>
    <p:sldId id="313" r:id="rId13"/>
    <p:sldId id="323" r:id="rId14"/>
    <p:sldId id="319" r:id="rId15"/>
    <p:sldId id="316" r:id="rId16"/>
    <p:sldId id="320" r:id="rId17"/>
    <p:sldId id="324" r:id="rId18"/>
    <p:sldId id="321" r:id="rId19"/>
    <p:sldId id="325" r:id="rId20"/>
    <p:sldId id="322" r:id="rId21"/>
    <p:sldId id="326" r:id="rId22"/>
    <p:sldId id="327" r:id="rId23"/>
    <p:sldId id="328" r:id="rId24"/>
    <p:sldId id="329" r:id="rId25"/>
    <p:sldId id="33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4B54C70-21F5-4531-87D2-3C5A63B02BC1}" type="datetimeFigureOut">
              <a:rPr lang="en-IE" smtClean="0"/>
              <a:pPr/>
              <a:t>16/01/2018</a:t>
            </a:fld>
            <a:endParaRPr lang="en-IE"/>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D831FC-658E-4D4C-9238-309948AB6A60}" type="slidenum">
              <a:rPr lang="en-IE" smtClean="0"/>
              <a:pPr/>
              <a:t>‹#›</a:t>
            </a:fld>
            <a:endParaRPr lang="en-IE"/>
          </a:p>
        </p:txBody>
      </p:sp>
    </p:spTree>
    <p:extLst>
      <p:ext uri="{BB962C8B-B14F-4D97-AF65-F5344CB8AC3E}">
        <p14:creationId xmlns:p14="http://schemas.microsoft.com/office/powerpoint/2010/main" val="9655947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01C0D1-CD7C-4E63-A4F0-C8D56B42D54D}" type="datetimeFigureOut">
              <a:rPr lang="en-IE" smtClean="0"/>
              <a:pPr/>
              <a:t>16/01/2018</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AE5C06-8561-4B46-AF90-B39D52632CA2}" type="slidenum">
              <a:rPr lang="en-IE" smtClean="0"/>
              <a:pPr/>
              <a:t>‹#›</a:t>
            </a:fld>
            <a:endParaRPr lang="en-IE"/>
          </a:p>
        </p:txBody>
      </p:sp>
    </p:spTree>
    <p:extLst>
      <p:ext uri="{BB962C8B-B14F-4D97-AF65-F5344CB8AC3E}">
        <p14:creationId xmlns:p14="http://schemas.microsoft.com/office/powerpoint/2010/main" val="4959469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37AE5C06-8561-4B46-AF90-B39D52632CA2}" type="slidenum">
              <a:rPr lang="en-IE" smtClean="0"/>
              <a:pPr/>
              <a:t>1</a:t>
            </a:fld>
            <a:endParaRPr lang="en-IE"/>
          </a:p>
        </p:txBody>
      </p:sp>
    </p:spTree>
    <p:extLst>
      <p:ext uri="{BB962C8B-B14F-4D97-AF65-F5344CB8AC3E}">
        <p14:creationId xmlns:p14="http://schemas.microsoft.com/office/powerpoint/2010/main" val="4121485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5" name="Slide Number Placeholder 4"/>
          <p:cNvSpPr>
            <a:spLocks noGrp="1"/>
          </p:cNvSpPr>
          <p:nvPr>
            <p:ph type="sldNum" sz="quarter" idx="11"/>
          </p:nvPr>
        </p:nvSpPr>
        <p:spPr/>
        <p:txBody>
          <a:bodyPr/>
          <a:lstStyle/>
          <a:p>
            <a:fld id="{37AE5C06-8561-4B46-AF90-B39D52632CA2}" type="slidenum">
              <a:rPr lang="en-IE" smtClean="0"/>
              <a:pPr/>
              <a:t>2</a:t>
            </a:fld>
            <a:endParaRPr lang="en-IE"/>
          </a:p>
        </p:txBody>
      </p:sp>
    </p:spTree>
    <p:extLst>
      <p:ext uri="{BB962C8B-B14F-4D97-AF65-F5344CB8AC3E}">
        <p14:creationId xmlns:p14="http://schemas.microsoft.com/office/powerpoint/2010/main" val="3385052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IE" dirty="0"/>
          </a:p>
        </p:txBody>
      </p:sp>
      <p:sp>
        <p:nvSpPr>
          <p:cNvPr id="4" name="Date Placeholder 3"/>
          <p:cNvSpPr>
            <a:spLocks noGrp="1"/>
          </p:cNvSpPr>
          <p:nvPr>
            <p:ph type="dt" sz="half" idx="10"/>
          </p:nvPr>
        </p:nvSpPr>
        <p:spPr/>
        <p:txBody>
          <a:bodyPr/>
          <a:lstStyle/>
          <a:p>
            <a:fld id="{F77D7848-CC24-4D79-BF60-4D45C32E2C2D}" type="datetime1">
              <a:rPr lang="en-IE" smtClean="0"/>
              <a:pPr/>
              <a:t>16/01/2018</a:t>
            </a:fld>
            <a:endParaRPr lang="en-IE" dirty="0"/>
          </a:p>
        </p:txBody>
      </p:sp>
      <p:sp>
        <p:nvSpPr>
          <p:cNvPr id="5" name="Footer Placeholder 4"/>
          <p:cNvSpPr>
            <a:spLocks noGrp="1"/>
          </p:cNvSpPr>
          <p:nvPr>
            <p:ph type="ftr" sz="quarter" idx="11"/>
          </p:nvPr>
        </p:nvSpPr>
        <p:spPr/>
        <p:txBody>
          <a:bodyPr/>
          <a:lstStyle/>
          <a:p>
            <a:r>
              <a:rPr lang="en-IE"/>
              <a:t>Gerard Harrison</a:t>
            </a:r>
            <a:endParaRPr lang="en-IE" dirty="0"/>
          </a:p>
        </p:txBody>
      </p:sp>
      <p:sp>
        <p:nvSpPr>
          <p:cNvPr id="6" name="Slide Number Placeholder 5"/>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8F15E7E6-7E1C-49B9-B5B9-2EBD1974A0C6}" type="datetime1">
              <a:rPr lang="en-IE" smtClean="0"/>
              <a:pPr/>
              <a:t>16/01/2018</a:t>
            </a:fld>
            <a:endParaRPr lang="en-IE"/>
          </a:p>
        </p:txBody>
      </p:sp>
      <p:sp>
        <p:nvSpPr>
          <p:cNvPr id="5" name="Footer Placeholder 4"/>
          <p:cNvSpPr>
            <a:spLocks noGrp="1"/>
          </p:cNvSpPr>
          <p:nvPr>
            <p:ph type="ftr" sz="quarter" idx="11"/>
          </p:nvPr>
        </p:nvSpPr>
        <p:spPr/>
        <p:txBody>
          <a:bodyPr/>
          <a:lstStyle/>
          <a:p>
            <a:r>
              <a:rPr lang="en-IE"/>
              <a:t>Gerard Harrison</a:t>
            </a:r>
          </a:p>
        </p:txBody>
      </p:sp>
      <p:sp>
        <p:nvSpPr>
          <p:cNvPr id="6" name="Slide Number Placeholder 5"/>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4B206C41-FC51-45E3-9A65-AC35F02A6DC8}" type="datetime1">
              <a:rPr lang="en-IE" smtClean="0"/>
              <a:pPr/>
              <a:t>16/01/2018</a:t>
            </a:fld>
            <a:endParaRPr lang="en-IE"/>
          </a:p>
        </p:txBody>
      </p:sp>
      <p:sp>
        <p:nvSpPr>
          <p:cNvPr id="5" name="Footer Placeholder 4"/>
          <p:cNvSpPr>
            <a:spLocks noGrp="1"/>
          </p:cNvSpPr>
          <p:nvPr>
            <p:ph type="ftr" sz="quarter" idx="11"/>
          </p:nvPr>
        </p:nvSpPr>
        <p:spPr/>
        <p:txBody>
          <a:bodyPr/>
          <a:lstStyle/>
          <a:p>
            <a:r>
              <a:rPr lang="en-IE"/>
              <a:t>Gerard Harrison</a:t>
            </a:r>
          </a:p>
        </p:txBody>
      </p:sp>
      <p:sp>
        <p:nvSpPr>
          <p:cNvPr id="6" name="Slide Number Placeholder 5"/>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D7959FC1-9B02-44ED-A5BC-44914456B8DC}" type="datetime1">
              <a:rPr lang="en-IE" smtClean="0"/>
              <a:pPr/>
              <a:t>16/01/2018</a:t>
            </a:fld>
            <a:endParaRPr lang="en-IE"/>
          </a:p>
        </p:txBody>
      </p:sp>
      <p:sp>
        <p:nvSpPr>
          <p:cNvPr id="5" name="Footer Placeholder 4"/>
          <p:cNvSpPr>
            <a:spLocks noGrp="1"/>
          </p:cNvSpPr>
          <p:nvPr>
            <p:ph type="ftr" sz="quarter" idx="11"/>
          </p:nvPr>
        </p:nvSpPr>
        <p:spPr>
          <a:xfrm>
            <a:off x="5796136" y="6309320"/>
            <a:ext cx="2895600" cy="365125"/>
          </a:xfrm>
        </p:spPr>
        <p:txBody>
          <a:bodyPr/>
          <a:lstStyle/>
          <a:p>
            <a:r>
              <a:rPr lang="en-IE"/>
              <a:t>Gerard Harrison</a:t>
            </a:r>
          </a:p>
        </p:txBody>
      </p:sp>
      <p:sp>
        <p:nvSpPr>
          <p:cNvPr id="6" name="Slide Number Placeholder 5"/>
          <p:cNvSpPr>
            <a:spLocks noGrp="1"/>
          </p:cNvSpPr>
          <p:nvPr>
            <p:ph type="sldNum" sz="quarter" idx="12"/>
          </p:nvPr>
        </p:nvSpPr>
        <p:spPr>
          <a:xfrm>
            <a:off x="6588224" y="6309320"/>
            <a:ext cx="2133600" cy="365125"/>
          </a:xfrm>
        </p:spPr>
        <p:txBody>
          <a:bodyPr/>
          <a:lstStyle/>
          <a:p>
            <a:fld id="{981FCA3D-EC7B-4ADA-89D4-8431BFF2CF65}" type="slidenum">
              <a:rPr lang="en-IE" smtClean="0"/>
              <a:pPr/>
              <a:t>‹#›</a:t>
            </a:fld>
            <a:endParaRPr lang="en-IE"/>
          </a:p>
        </p:txBody>
      </p:sp>
      <p:pic>
        <p:nvPicPr>
          <p:cNvPr id="7" name="Picture 6" descr="GMIT Logo.jpg"/>
          <p:cNvPicPr>
            <a:picLocks noChangeAspect="1"/>
          </p:cNvPicPr>
          <p:nvPr userDrawn="1"/>
        </p:nvPicPr>
        <p:blipFill>
          <a:blip r:embed="rId2" cstate="print"/>
          <a:stretch>
            <a:fillRect/>
          </a:stretch>
        </p:blipFill>
        <p:spPr>
          <a:xfrm>
            <a:off x="179512" y="6044706"/>
            <a:ext cx="2016224" cy="63254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A5A098-B5D5-4EDC-A157-5D1896B0382E}" type="datetime1">
              <a:rPr lang="en-IE" smtClean="0"/>
              <a:pPr/>
              <a:t>16/01/2018</a:t>
            </a:fld>
            <a:endParaRPr lang="en-IE"/>
          </a:p>
        </p:txBody>
      </p:sp>
      <p:sp>
        <p:nvSpPr>
          <p:cNvPr id="5" name="Footer Placeholder 4"/>
          <p:cNvSpPr>
            <a:spLocks noGrp="1"/>
          </p:cNvSpPr>
          <p:nvPr>
            <p:ph type="ftr" sz="quarter" idx="11"/>
          </p:nvPr>
        </p:nvSpPr>
        <p:spPr/>
        <p:txBody>
          <a:bodyPr/>
          <a:lstStyle/>
          <a:p>
            <a:r>
              <a:rPr lang="en-IE"/>
              <a:t>Gerard Harrison</a:t>
            </a:r>
          </a:p>
        </p:txBody>
      </p:sp>
      <p:sp>
        <p:nvSpPr>
          <p:cNvPr id="6" name="Slide Number Placeholder 5"/>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3B76718E-3B7E-452C-8234-8CAF78D08521}" type="datetime1">
              <a:rPr lang="en-IE" smtClean="0"/>
              <a:pPr/>
              <a:t>16/01/2018</a:t>
            </a:fld>
            <a:endParaRPr lang="en-IE"/>
          </a:p>
        </p:txBody>
      </p:sp>
      <p:sp>
        <p:nvSpPr>
          <p:cNvPr id="6" name="Footer Placeholder 5"/>
          <p:cNvSpPr>
            <a:spLocks noGrp="1"/>
          </p:cNvSpPr>
          <p:nvPr>
            <p:ph type="ftr" sz="quarter" idx="11"/>
          </p:nvPr>
        </p:nvSpPr>
        <p:spPr/>
        <p:txBody>
          <a:bodyPr/>
          <a:lstStyle/>
          <a:p>
            <a:r>
              <a:rPr lang="en-IE"/>
              <a:t>Gerard Harrison</a:t>
            </a:r>
          </a:p>
        </p:txBody>
      </p:sp>
      <p:sp>
        <p:nvSpPr>
          <p:cNvPr id="7" name="Slide Number Placeholder 6"/>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5F809C7F-4607-482E-8940-49C1E5350595}" type="datetime1">
              <a:rPr lang="en-IE" smtClean="0"/>
              <a:pPr/>
              <a:t>16/01/2018</a:t>
            </a:fld>
            <a:endParaRPr lang="en-IE"/>
          </a:p>
        </p:txBody>
      </p:sp>
      <p:sp>
        <p:nvSpPr>
          <p:cNvPr id="8" name="Footer Placeholder 7"/>
          <p:cNvSpPr>
            <a:spLocks noGrp="1"/>
          </p:cNvSpPr>
          <p:nvPr>
            <p:ph type="ftr" sz="quarter" idx="11"/>
          </p:nvPr>
        </p:nvSpPr>
        <p:spPr/>
        <p:txBody>
          <a:bodyPr/>
          <a:lstStyle/>
          <a:p>
            <a:r>
              <a:rPr lang="en-IE"/>
              <a:t>Gerard Harrison</a:t>
            </a:r>
          </a:p>
        </p:txBody>
      </p:sp>
      <p:sp>
        <p:nvSpPr>
          <p:cNvPr id="9" name="Slide Number Placeholder 8"/>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24E95D1A-05F3-4EDF-AE8A-CE3DE30564BE}" type="datetime1">
              <a:rPr lang="en-IE" smtClean="0"/>
              <a:pPr/>
              <a:t>16/01/2018</a:t>
            </a:fld>
            <a:endParaRPr lang="en-IE"/>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2CDB74-E880-4AF2-966C-00A6F25DF18B}" type="datetime1">
              <a:rPr lang="en-IE" smtClean="0"/>
              <a:pPr/>
              <a:t>16/01/2018</a:t>
            </a:fld>
            <a:endParaRPr lang="en-IE"/>
          </a:p>
        </p:txBody>
      </p:sp>
      <p:sp>
        <p:nvSpPr>
          <p:cNvPr id="3" name="Footer Placeholder 2"/>
          <p:cNvSpPr>
            <a:spLocks noGrp="1"/>
          </p:cNvSpPr>
          <p:nvPr>
            <p:ph type="ftr" sz="quarter" idx="11"/>
          </p:nvPr>
        </p:nvSpPr>
        <p:spPr/>
        <p:txBody>
          <a:bodyPr/>
          <a:lstStyle/>
          <a:p>
            <a:r>
              <a:rPr lang="en-IE"/>
              <a:t>Gerard Harrison</a:t>
            </a:r>
          </a:p>
        </p:txBody>
      </p:sp>
      <p:sp>
        <p:nvSpPr>
          <p:cNvPr id="4" name="Slide Number Placeholder 3"/>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85E4D8-3B5C-4409-B386-B8CABD06792A}" type="datetime1">
              <a:rPr lang="en-IE" smtClean="0"/>
              <a:pPr/>
              <a:t>16/01/2018</a:t>
            </a:fld>
            <a:endParaRPr lang="en-IE"/>
          </a:p>
        </p:txBody>
      </p:sp>
      <p:sp>
        <p:nvSpPr>
          <p:cNvPr id="6" name="Footer Placeholder 5"/>
          <p:cNvSpPr>
            <a:spLocks noGrp="1"/>
          </p:cNvSpPr>
          <p:nvPr>
            <p:ph type="ftr" sz="quarter" idx="11"/>
          </p:nvPr>
        </p:nvSpPr>
        <p:spPr/>
        <p:txBody>
          <a:bodyPr/>
          <a:lstStyle/>
          <a:p>
            <a:r>
              <a:rPr lang="en-IE"/>
              <a:t>Gerard Harrison</a:t>
            </a:r>
          </a:p>
        </p:txBody>
      </p:sp>
      <p:sp>
        <p:nvSpPr>
          <p:cNvPr id="7" name="Slide Number Placeholder 6"/>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620CD1-0FF5-49F6-8531-56D90BC42FDF}" type="datetime1">
              <a:rPr lang="en-IE" smtClean="0"/>
              <a:pPr/>
              <a:t>16/01/2018</a:t>
            </a:fld>
            <a:endParaRPr lang="en-IE"/>
          </a:p>
        </p:txBody>
      </p:sp>
      <p:sp>
        <p:nvSpPr>
          <p:cNvPr id="6" name="Footer Placeholder 5"/>
          <p:cNvSpPr>
            <a:spLocks noGrp="1"/>
          </p:cNvSpPr>
          <p:nvPr>
            <p:ph type="ftr" sz="quarter" idx="11"/>
          </p:nvPr>
        </p:nvSpPr>
        <p:spPr/>
        <p:txBody>
          <a:bodyPr/>
          <a:lstStyle/>
          <a:p>
            <a:r>
              <a:rPr lang="en-IE"/>
              <a:t>Gerard Harrison</a:t>
            </a:r>
          </a:p>
        </p:txBody>
      </p:sp>
      <p:sp>
        <p:nvSpPr>
          <p:cNvPr id="7" name="Slide Number Placeholder 6"/>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46414A-E5AA-4815-991C-A511F9581E4E}" type="datetime1">
              <a:rPr lang="en-IE" smtClean="0"/>
              <a:pPr/>
              <a:t>16/01/2018</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E"/>
              <a:t>Gerard Harrison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1FCA3D-EC7B-4ADA-89D4-8431BFF2CF65}" type="slidenum">
              <a:rPr lang="en-IE" smtClean="0"/>
              <a:pPr/>
              <a:t>‹#›</a:t>
            </a:fld>
            <a:endParaRPr lang="en-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pring.i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docs.spring.io/spring/docs/current/spring-framework-reference/html/expressions.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Gerard.Harrison@gmit.i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docs.spring.io/spring/docs/current/spring-framework-reference/html/overview.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2130425"/>
            <a:ext cx="7772400" cy="1470025"/>
          </a:xfrm>
        </p:spPr>
        <p:txBody>
          <a:bodyPr/>
          <a:lstStyle/>
          <a:p>
            <a:r>
              <a:rPr lang="en-IE" dirty="0"/>
              <a:t>Server Side RAD</a:t>
            </a:r>
          </a:p>
        </p:txBody>
      </p:sp>
      <p:sp>
        <p:nvSpPr>
          <p:cNvPr id="3" name="Subtitle 2"/>
          <p:cNvSpPr>
            <a:spLocks noGrp="1"/>
          </p:cNvSpPr>
          <p:nvPr>
            <p:ph type="subTitle" idx="1"/>
          </p:nvPr>
        </p:nvSpPr>
        <p:spPr/>
        <p:txBody>
          <a:bodyPr>
            <a:normAutofit fontScale="77500" lnSpcReduction="20000"/>
          </a:bodyPr>
          <a:lstStyle/>
          <a:p>
            <a:r>
              <a:rPr lang="en-IE" dirty="0"/>
              <a:t>Bachelor of Science (Honours) in Computing in Software Development</a:t>
            </a:r>
          </a:p>
          <a:p>
            <a:r>
              <a:rPr lang="en-IE" dirty="0"/>
              <a:t>Bachelor of Science in Computing in Software</a:t>
            </a:r>
          </a:p>
          <a:p>
            <a:r>
              <a:rPr lang="en-IE" dirty="0"/>
              <a:t>Development</a:t>
            </a:r>
          </a:p>
          <a:p>
            <a:r>
              <a:rPr lang="en-IE" sz="2200" dirty="0"/>
              <a:t>Department of Computer Science &amp; Applied Physics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Spring Framework Features</a:t>
            </a:r>
          </a:p>
        </p:txBody>
      </p:sp>
      <p:sp>
        <p:nvSpPr>
          <p:cNvPr id="3" name="Content Placeholder 2"/>
          <p:cNvSpPr>
            <a:spLocks noGrp="1"/>
          </p:cNvSpPr>
          <p:nvPr>
            <p:ph idx="1"/>
          </p:nvPr>
        </p:nvSpPr>
        <p:spPr>
          <a:xfrm>
            <a:off x="457200" y="1600200"/>
            <a:ext cx="8229600" cy="4525963"/>
          </a:xfrm>
        </p:spPr>
        <p:txBody>
          <a:bodyPr>
            <a:normAutofit/>
          </a:bodyPr>
          <a:lstStyle/>
          <a:p>
            <a:r>
              <a:rPr lang="en-IE" dirty="0">
                <a:hlinkClick r:id="rId2"/>
              </a:rPr>
              <a:t>Spring</a:t>
            </a:r>
            <a:r>
              <a:rPr lang="en-IE" dirty="0"/>
              <a:t> Framework is the most popular application development framework for enterprise Java.</a:t>
            </a:r>
          </a:p>
          <a:p>
            <a:r>
              <a:rPr lang="en-IE" dirty="0"/>
              <a:t>It is Open Source.</a:t>
            </a:r>
          </a:p>
          <a:p>
            <a:r>
              <a:rPr lang="en-IE" dirty="0"/>
              <a:t>Supports all major application servers.</a:t>
            </a:r>
          </a:p>
          <a:p>
            <a:r>
              <a:rPr lang="en-GB" dirty="0"/>
              <a:t>Enables developers to develop enterprise-class applications using POJOs. </a:t>
            </a:r>
          </a:p>
          <a:p>
            <a:r>
              <a:rPr lang="en-GB" dirty="0"/>
              <a:t>It is a well-designed web MVC framework.</a:t>
            </a:r>
          </a:p>
          <a:p>
            <a:endParaRPr lang="en-IE" dirty="0"/>
          </a:p>
          <a:p>
            <a:endParaRPr lang="en-IE" dirty="0"/>
          </a:p>
          <a:p>
            <a:endParaRPr lang="en-IE" dirty="0"/>
          </a:p>
          <a:p>
            <a:endParaRPr lang="en-IE"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10</a:t>
            </a:fld>
            <a:endParaRPr lang="en-IE"/>
          </a:p>
        </p:txBody>
      </p:sp>
    </p:spTree>
    <p:extLst>
      <p:ext uri="{BB962C8B-B14F-4D97-AF65-F5344CB8AC3E}">
        <p14:creationId xmlns:p14="http://schemas.microsoft.com/office/powerpoint/2010/main" val="119166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Spring Framework Features</a:t>
            </a:r>
          </a:p>
        </p:txBody>
      </p:sp>
      <p:sp>
        <p:nvSpPr>
          <p:cNvPr id="3" name="Content Placeholder 2"/>
          <p:cNvSpPr>
            <a:spLocks noGrp="1"/>
          </p:cNvSpPr>
          <p:nvPr>
            <p:ph idx="1"/>
          </p:nvPr>
        </p:nvSpPr>
        <p:spPr/>
        <p:txBody>
          <a:bodyPr/>
          <a:lstStyle/>
          <a:p>
            <a:r>
              <a:rPr lang="en-GB" dirty="0"/>
              <a:t>Based on a Dispatcher Servlet/Front Controller pattern.</a:t>
            </a:r>
          </a:p>
          <a:p>
            <a:endParaRPr lang="en-GB" dirty="0"/>
          </a:p>
          <a:p>
            <a:r>
              <a:rPr lang="en-GB" dirty="0"/>
              <a:t>Testing in Spring is simplified as environment-dependent code is moved out of the designer’s code and into the framework.</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11</a:t>
            </a:fld>
            <a:endParaRPr lang="en-IE"/>
          </a:p>
        </p:txBody>
      </p:sp>
    </p:spTree>
    <p:extLst>
      <p:ext uri="{BB962C8B-B14F-4D97-AF65-F5344CB8AC3E}">
        <p14:creationId xmlns:p14="http://schemas.microsoft.com/office/powerpoint/2010/main" val="1765226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Spring Framework Architecture</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12</a:t>
            </a:fld>
            <a:endParaRPr lang="en-IE"/>
          </a:p>
        </p:txBody>
      </p:sp>
      <p:sp>
        <p:nvSpPr>
          <p:cNvPr id="8" name="Content Placeholder 7"/>
          <p:cNvSpPr>
            <a:spLocks noGrp="1"/>
          </p:cNvSpPr>
          <p:nvPr>
            <p:ph idx="1"/>
          </p:nvPr>
        </p:nvSpPr>
        <p:spPr/>
        <p:txBody>
          <a:bodyPr/>
          <a:lstStyle/>
          <a:p>
            <a:endParaRPr lang="en-GB" dirty="0"/>
          </a:p>
        </p:txBody>
      </p:sp>
      <p:pic>
        <p:nvPicPr>
          <p:cNvPr id="9" name="Picture 8"/>
          <p:cNvPicPr>
            <a:picLocks noChangeAspect="1"/>
          </p:cNvPicPr>
          <p:nvPr/>
        </p:nvPicPr>
        <p:blipFill>
          <a:blip r:embed="rId2"/>
          <a:stretch>
            <a:fillRect/>
          </a:stretch>
        </p:blipFill>
        <p:spPr>
          <a:xfrm>
            <a:off x="1666875" y="1600200"/>
            <a:ext cx="5810250" cy="3943350"/>
          </a:xfrm>
          <a:prstGeom prst="rect">
            <a:avLst/>
          </a:prstGeom>
        </p:spPr>
      </p:pic>
    </p:spTree>
    <p:extLst>
      <p:ext uri="{BB962C8B-B14F-4D97-AF65-F5344CB8AC3E}">
        <p14:creationId xmlns:p14="http://schemas.microsoft.com/office/powerpoint/2010/main" val="3723161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Spring Framework Architecture</a:t>
            </a:r>
          </a:p>
        </p:txBody>
      </p:sp>
      <p:sp>
        <p:nvSpPr>
          <p:cNvPr id="3" name="Content Placeholder 2"/>
          <p:cNvSpPr>
            <a:spLocks noGrp="1"/>
          </p:cNvSpPr>
          <p:nvPr>
            <p:ph idx="1"/>
          </p:nvPr>
        </p:nvSpPr>
        <p:spPr/>
        <p:txBody>
          <a:bodyPr/>
          <a:lstStyle/>
          <a:p>
            <a:endParaRPr lang="en-GB"/>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13</a:t>
            </a:fld>
            <a:endParaRPr lang="en-IE"/>
          </a:p>
        </p:txBody>
      </p:sp>
      <p:pic>
        <p:nvPicPr>
          <p:cNvPr id="6" name="Picture 5"/>
          <p:cNvPicPr>
            <a:picLocks noChangeAspect="1"/>
          </p:cNvPicPr>
          <p:nvPr/>
        </p:nvPicPr>
        <p:blipFill>
          <a:blip r:embed="rId2"/>
          <a:stretch>
            <a:fillRect/>
          </a:stretch>
        </p:blipFill>
        <p:spPr>
          <a:xfrm>
            <a:off x="1638300" y="1600200"/>
            <a:ext cx="5867400" cy="3933825"/>
          </a:xfrm>
          <a:prstGeom prst="rect">
            <a:avLst/>
          </a:prstGeom>
        </p:spPr>
      </p:pic>
    </p:spTree>
    <p:extLst>
      <p:ext uri="{BB962C8B-B14F-4D97-AF65-F5344CB8AC3E}">
        <p14:creationId xmlns:p14="http://schemas.microsoft.com/office/powerpoint/2010/main" val="1621332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Spring Framework Architecture</a:t>
            </a:r>
            <a:br>
              <a:rPr lang="en-GB" dirty="0"/>
            </a:br>
            <a:r>
              <a:rPr lang="en-GB" dirty="0"/>
              <a:t>Core Container</a:t>
            </a:r>
          </a:p>
        </p:txBody>
      </p:sp>
      <p:sp>
        <p:nvSpPr>
          <p:cNvPr id="3" name="Content Placeholder 2"/>
          <p:cNvSpPr>
            <a:spLocks noGrp="1"/>
          </p:cNvSpPr>
          <p:nvPr>
            <p:ph idx="1"/>
          </p:nvPr>
        </p:nvSpPr>
        <p:spPr/>
        <p:txBody>
          <a:bodyPr>
            <a:normAutofit fontScale="77500" lnSpcReduction="20000"/>
          </a:bodyPr>
          <a:lstStyle/>
          <a:p>
            <a:r>
              <a:rPr lang="en-GB" dirty="0"/>
              <a:t>The </a:t>
            </a:r>
            <a:r>
              <a:rPr lang="en-GB" i="1" dirty="0"/>
              <a:t>Core Container</a:t>
            </a:r>
            <a:r>
              <a:rPr lang="en-GB" dirty="0"/>
              <a:t> consists of the following main modules:</a:t>
            </a:r>
          </a:p>
          <a:p>
            <a:pPr lvl="1"/>
            <a:r>
              <a:rPr lang="en-GB" dirty="0"/>
              <a:t>spring-core</a:t>
            </a:r>
          </a:p>
          <a:p>
            <a:pPr lvl="1"/>
            <a:r>
              <a:rPr lang="en-GB" dirty="0"/>
              <a:t>spring-beans</a:t>
            </a:r>
          </a:p>
          <a:p>
            <a:pPr lvl="1"/>
            <a:r>
              <a:rPr lang="en-GB" dirty="0"/>
              <a:t>spring-context</a:t>
            </a:r>
          </a:p>
          <a:p>
            <a:endParaRPr lang="en-GB" dirty="0"/>
          </a:p>
          <a:p>
            <a:r>
              <a:rPr lang="en-GB" dirty="0"/>
              <a:t>spring-core and spring-beans are the most important modules and deal with Inversion of Control and Dependency Injection.</a:t>
            </a:r>
          </a:p>
          <a:p>
            <a:endParaRPr lang="en-GB" dirty="0"/>
          </a:p>
          <a:p>
            <a:r>
              <a:rPr lang="en-GB" dirty="0" err="1"/>
              <a:t>BeanFactory</a:t>
            </a:r>
            <a:r>
              <a:rPr lang="en-GB" dirty="0"/>
              <a:t> implements the Factory Pattern and allows the decoupling of the configuration and specification of dependencies from your actual program logic.</a:t>
            </a:r>
          </a:p>
          <a:p>
            <a:endParaRPr lang="en-GB"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14</a:t>
            </a:fld>
            <a:endParaRPr lang="en-IE"/>
          </a:p>
        </p:txBody>
      </p:sp>
    </p:spTree>
    <p:extLst>
      <p:ext uri="{BB962C8B-B14F-4D97-AF65-F5344CB8AC3E}">
        <p14:creationId xmlns:p14="http://schemas.microsoft.com/office/powerpoint/2010/main" val="787729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Spring Framework Architecture</a:t>
            </a:r>
            <a:br>
              <a:rPr lang="en-GB" dirty="0"/>
            </a:br>
            <a:r>
              <a:rPr lang="en-GB" dirty="0"/>
              <a:t>Context</a:t>
            </a:r>
          </a:p>
        </p:txBody>
      </p:sp>
      <p:sp>
        <p:nvSpPr>
          <p:cNvPr id="3" name="Content Placeholder 2"/>
          <p:cNvSpPr>
            <a:spLocks noGrp="1"/>
          </p:cNvSpPr>
          <p:nvPr>
            <p:ph idx="1"/>
          </p:nvPr>
        </p:nvSpPr>
        <p:spPr/>
        <p:txBody>
          <a:bodyPr>
            <a:normAutofit fontScale="92500"/>
          </a:bodyPr>
          <a:lstStyle/>
          <a:p>
            <a:r>
              <a:rPr lang="en-GB" dirty="0"/>
              <a:t>The </a:t>
            </a:r>
            <a:r>
              <a:rPr lang="en-GB" i="1" dirty="0"/>
              <a:t>Context </a:t>
            </a:r>
            <a:r>
              <a:rPr lang="en-GB" dirty="0"/>
              <a:t>module is built upon the spring-core and spring-beans modules and adds support for:</a:t>
            </a:r>
          </a:p>
          <a:p>
            <a:pPr lvl="1"/>
            <a:r>
              <a:rPr lang="en-GB" dirty="0"/>
              <a:t>Internationalisation</a:t>
            </a:r>
          </a:p>
          <a:p>
            <a:pPr lvl="1"/>
            <a:r>
              <a:rPr lang="en-GB" dirty="0"/>
              <a:t>Event Propagation</a:t>
            </a:r>
          </a:p>
          <a:p>
            <a:pPr lvl="1"/>
            <a:r>
              <a:rPr lang="en-GB" dirty="0"/>
              <a:t>Resource Loading</a:t>
            </a:r>
          </a:p>
          <a:p>
            <a:pPr lvl="1"/>
            <a:r>
              <a:rPr lang="en-GB" dirty="0"/>
              <a:t>EJB (Enterprise Java Beans)</a:t>
            </a:r>
          </a:p>
          <a:p>
            <a:pPr lvl="1"/>
            <a:r>
              <a:rPr lang="en-GB" dirty="0"/>
              <a:t>Integration of third-party libraries</a:t>
            </a:r>
          </a:p>
          <a:p>
            <a:pPr lvl="1"/>
            <a:r>
              <a:rPr lang="en-GB" dirty="0"/>
              <a:t>Spring Expression Language (</a:t>
            </a:r>
            <a:r>
              <a:rPr lang="en-GB" dirty="0" err="1"/>
              <a:t>SpEL</a:t>
            </a:r>
            <a:r>
              <a:rPr lang="en-GB" dirty="0"/>
              <a:t> – similar to JSF expression language)</a:t>
            </a:r>
          </a:p>
          <a:p>
            <a:pPr lvl="1"/>
            <a:endParaRPr lang="en-GB"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15</a:t>
            </a:fld>
            <a:endParaRPr lang="en-IE"/>
          </a:p>
        </p:txBody>
      </p:sp>
    </p:spTree>
    <p:extLst>
      <p:ext uri="{BB962C8B-B14F-4D97-AF65-F5344CB8AC3E}">
        <p14:creationId xmlns:p14="http://schemas.microsoft.com/office/powerpoint/2010/main" val="3793893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Spring Framework Architecture</a:t>
            </a:r>
            <a:br>
              <a:rPr lang="en-GB" dirty="0"/>
            </a:br>
            <a:r>
              <a:rPr lang="en-GB" dirty="0" err="1"/>
              <a:t>SpEL</a:t>
            </a:r>
            <a:endParaRPr lang="en-GB" dirty="0"/>
          </a:p>
        </p:txBody>
      </p:sp>
      <p:sp>
        <p:nvSpPr>
          <p:cNvPr id="3" name="Content Placeholder 2"/>
          <p:cNvSpPr>
            <a:spLocks noGrp="1"/>
          </p:cNvSpPr>
          <p:nvPr>
            <p:ph idx="1"/>
          </p:nvPr>
        </p:nvSpPr>
        <p:spPr/>
        <p:txBody>
          <a:bodyPr>
            <a:noAutofit/>
          </a:bodyPr>
          <a:lstStyle/>
          <a:p>
            <a:r>
              <a:rPr lang="en-GB" sz="2300" dirty="0"/>
              <a:t>The </a:t>
            </a:r>
            <a:r>
              <a:rPr lang="en-GB" sz="2300" i="1" dirty="0" err="1">
                <a:hlinkClick r:id="rId2"/>
              </a:rPr>
              <a:t>SpEL</a:t>
            </a:r>
            <a:r>
              <a:rPr lang="en-GB" sz="2300" i="1" dirty="0"/>
              <a:t> </a:t>
            </a:r>
            <a:r>
              <a:rPr lang="en-GB" sz="2300" dirty="0"/>
              <a:t>module provides a powerful Expression Language for querying and manipulating an object graph at runtime.</a:t>
            </a:r>
          </a:p>
          <a:p>
            <a:endParaRPr lang="en-GB" sz="2300" dirty="0"/>
          </a:p>
          <a:p>
            <a:r>
              <a:rPr lang="en-GB" sz="2300" dirty="0"/>
              <a:t>It is an extension of the unified expression language (unified EL) as specified in the JSP 2.1 specification. </a:t>
            </a:r>
          </a:p>
          <a:p>
            <a:endParaRPr lang="en-GB" sz="2300" dirty="0"/>
          </a:p>
          <a:p>
            <a:r>
              <a:rPr lang="en-GB" sz="2300" dirty="0"/>
              <a:t>The language supports setting and getting property values, property assignment, method invocation, accessing the content of arrays, collections and indexers, logical and arithmetic operators, named variables, and retrieval of objects by name from Spring’s </a:t>
            </a:r>
            <a:r>
              <a:rPr lang="en-GB" sz="2300" dirty="0" err="1"/>
              <a:t>IoC</a:t>
            </a:r>
            <a:r>
              <a:rPr lang="en-GB" sz="2300" dirty="0"/>
              <a:t> container. It also supports list projection and selection as well as common list aggregations.</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16</a:t>
            </a:fld>
            <a:endParaRPr lang="en-IE"/>
          </a:p>
        </p:txBody>
      </p:sp>
    </p:spTree>
    <p:extLst>
      <p:ext uri="{BB962C8B-B14F-4D97-AF65-F5344CB8AC3E}">
        <p14:creationId xmlns:p14="http://schemas.microsoft.com/office/powerpoint/2010/main" val="3875282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Spring Framework Architecture</a:t>
            </a:r>
          </a:p>
        </p:txBody>
      </p:sp>
      <p:sp>
        <p:nvSpPr>
          <p:cNvPr id="3" name="Content Placeholder 2"/>
          <p:cNvSpPr>
            <a:spLocks noGrp="1"/>
          </p:cNvSpPr>
          <p:nvPr>
            <p:ph idx="1"/>
          </p:nvPr>
        </p:nvSpPr>
        <p:spPr/>
        <p:txBody>
          <a:bodyPr/>
          <a:lstStyle/>
          <a:p>
            <a:endParaRPr lang="en-GB"/>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17</a:t>
            </a:fld>
            <a:endParaRPr lang="en-IE"/>
          </a:p>
        </p:txBody>
      </p:sp>
      <p:pic>
        <p:nvPicPr>
          <p:cNvPr id="6" name="Picture 5"/>
          <p:cNvPicPr>
            <a:picLocks noChangeAspect="1"/>
          </p:cNvPicPr>
          <p:nvPr/>
        </p:nvPicPr>
        <p:blipFill>
          <a:blip r:embed="rId2"/>
          <a:stretch>
            <a:fillRect/>
          </a:stretch>
        </p:blipFill>
        <p:spPr>
          <a:xfrm>
            <a:off x="1626384" y="1700808"/>
            <a:ext cx="6010275" cy="4000500"/>
          </a:xfrm>
          <a:prstGeom prst="rect">
            <a:avLst/>
          </a:prstGeom>
        </p:spPr>
      </p:pic>
    </p:spTree>
    <p:extLst>
      <p:ext uri="{BB962C8B-B14F-4D97-AF65-F5344CB8AC3E}">
        <p14:creationId xmlns:p14="http://schemas.microsoft.com/office/powerpoint/2010/main" val="744275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700" dirty="0"/>
              <a:t>Spring Framework Architecture</a:t>
            </a:r>
            <a:br>
              <a:rPr lang="en-GB" sz="3700" dirty="0"/>
            </a:br>
            <a:r>
              <a:rPr lang="en-GB" sz="3700" dirty="0"/>
              <a:t>AOP, Aspects, Instrumentation, Messaging</a:t>
            </a:r>
          </a:p>
        </p:txBody>
      </p:sp>
      <p:sp>
        <p:nvSpPr>
          <p:cNvPr id="3" name="Content Placeholder 2"/>
          <p:cNvSpPr>
            <a:spLocks noGrp="1"/>
          </p:cNvSpPr>
          <p:nvPr>
            <p:ph idx="1"/>
          </p:nvPr>
        </p:nvSpPr>
        <p:spPr/>
        <p:txBody>
          <a:bodyPr>
            <a:noAutofit/>
          </a:bodyPr>
          <a:lstStyle/>
          <a:p>
            <a:r>
              <a:rPr lang="en-GB" sz="2400" dirty="0"/>
              <a:t>The </a:t>
            </a:r>
            <a:r>
              <a:rPr lang="en-GB" sz="2400" i="1" dirty="0"/>
              <a:t>AOP</a:t>
            </a:r>
            <a:r>
              <a:rPr lang="en-GB" sz="2400" dirty="0"/>
              <a:t> module provides support for Aspect Oriented Programming.</a:t>
            </a:r>
          </a:p>
          <a:p>
            <a:endParaRPr lang="en-GB" sz="2400" dirty="0"/>
          </a:p>
          <a:p>
            <a:r>
              <a:rPr lang="en-GB" sz="2400" dirty="0"/>
              <a:t>The </a:t>
            </a:r>
            <a:r>
              <a:rPr lang="en-GB" sz="2400" i="1" dirty="0"/>
              <a:t>Aspects </a:t>
            </a:r>
            <a:r>
              <a:rPr lang="en-GB" sz="2400" dirty="0"/>
              <a:t>module provides integration with AspectJ.</a:t>
            </a:r>
          </a:p>
          <a:p>
            <a:endParaRPr lang="en-GB" sz="2400" dirty="0"/>
          </a:p>
          <a:p>
            <a:r>
              <a:rPr lang="en-GB" sz="2400" dirty="0"/>
              <a:t>The </a:t>
            </a:r>
            <a:r>
              <a:rPr lang="en-GB" sz="2400" i="1" dirty="0"/>
              <a:t>Instrumentation </a:t>
            </a:r>
            <a:r>
              <a:rPr lang="en-GB" sz="2400" dirty="0"/>
              <a:t>module provides class instrumentation support and </a:t>
            </a:r>
            <a:r>
              <a:rPr lang="en-GB" sz="2400" dirty="0" err="1"/>
              <a:t>classloader</a:t>
            </a:r>
            <a:r>
              <a:rPr lang="en-GB" sz="2400" dirty="0"/>
              <a:t> implementations to be used in certain application servers.</a:t>
            </a:r>
          </a:p>
          <a:p>
            <a:endParaRPr lang="en-GB" sz="2400" dirty="0"/>
          </a:p>
          <a:p>
            <a:r>
              <a:rPr lang="en-GB" sz="2400" dirty="0"/>
              <a:t>The </a:t>
            </a:r>
            <a:r>
              <a:rPr lang="en-GB" sz="2400" i="1" dirty="0"/>
              <a:t>Messaging</a:t>
            </a:r>
            <a:r>
              <a:rPr lang="en-GB" sz="2400" dirty="0"/>
              <a:t> module provides a set of annotations for mapping messages to methods.</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18</a:t>
            </a:fld>
            <a:endParaRPr lang="en-IE"/>
          </a:p>
        </p:txBody>
      </p:sp>
    </p:spTree>
    <p:extLst>
      <p:ext uri="{BB962C8B-B14F-4D97-AF65-F5344CB8AC3E}">
        <p14:creationId xmlns:p14="http://schemas.microsoft.com/office/powerpoint/2010/main" val="1263740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Spring Framework Architecture</a:t>
            </a:r>
          </a:p>
        </p:txBody>
      </p:sp>
      <p:sp>
        <p:nvSpPr>
          <p:cNvPr id="3" name="Content Placeholder 2"/>
          <p:cNvSpPr>
            <a:spLocks noGrp="1"/>
          </p:cNvSpPr>
          <p:nvPr>
            <p:ph idx="1"/>
          </p:nvPr>
        </p:nvSpPr>
        <p:spPr/>
        <p:txBody>
          <a:bodyPr/>
          <a:lstStyle/>
          <a:p>
            <a:endParaRPr lang="en-GB"/>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19</a:t>
            </a:fld>
            <a:endParaRPr lang="en-IE"/>
          </a:p>
        </p:txBody>
      </p:sp>
      <p:pic>
        <p:nvPicPr>
          <p:cNvPr id="6" name="Picture 5"/>
          <p:cNvPicPr>
            <a:picLocks noChangeAspect="1"/>
          </p:cNvPicPr>
          <p:nvPr/>
        </p:nvPicPr>
        <p:blipFill>
          <a:blip r:embed="rId2"/>
          <a:stretch>
            <a:fillRect/>
          </a:stretch>
        </p:blipFill>
        <p:spPr>
          <a:xfrm>
            <a:off x="1624012" y="1598353"/>
            <a:ext cx="5895975" cy="4057650"/>
          </a:xfrm>
          <a:prstGeom prst="rect">
            <a:avLst/>
          </a:prstGeom>
        </p:spPr>
      </p:pic>
    </p:spTree>
    <p:extLst>
      <p:ext uri="{BB962C8B-B14F-4D97-AF65-F5344CB8AC3E}">
        <p14:creationId xmlns:p14="http://schemas.microsoft.com/office/powerpoint/2010/main" val="491748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idx="1"/>
          </p:nvPr>
        </p:nvSpPr>
        <p:spPr/>
        <p:txBody>
          <a:bodyPr/>
          <a:lstStyle/>
          <a:p>
            <a:r>
              <a:rPr lang="en-IE" dirty="0"/>
              <a:t>Lecturer		Gerard Harrison</a:t>
            </a:r>
          </a:p>
          <a:p>
            <a:r>
              <a:rPr lang="en-IE" dirty="0"/>
              <a:t>Email		</a:t>
            </a:r>
            <a:r>
              <a:rPr lang="en-IE" dirty="0">
                <a:hlinkClick r:id="rId3"/>
              </a:rPr>
              <a:t>Gerard.Harrison@gmit.ie</a:t>
            </a:r>
            <a:endParaRPr lang="en-IE" dirty="0"/>
          </a:p>
          <a:p>
            <a:r>
              <a:rPr lang="en-IE" dirty="0"/>
              <a:t>Office		344A</a:t>
            </a:r>
          </a:p>
          <a:p>
            <a:r>
              <a:rPr lang="en-IE" dirty="0"/>
              <a:t>Lecture		1 hour per week</a:t>
            </a:r>
          </a:p>
          <a:p>
            <a:r>
              <a:rPr lang="en-IE" dirty="0"/>
              <a:t>Labs		2 hours per week</a:t>
            </a:r>
          </a:p>
          <a:p>
            <a:endParaRPr lang="en-IE"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2</a:t>
            </a:fld>
            <a:endParaRPr lang="en-IE"/>
          </a:p>
        </p:txBody>
      </p:sp>
    </p:spTree>
    <p:extLst>
      <p:ext uri="{BB962C8B-B14F-4D97-AF65-F5344CB8AC3E}">
        <p14:creationId xmlns:p14="http://schemas.microsoft.com/office/powerpoint/2010/main" val="213041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Spring Framework Architecture</a:t>
            </a:r>
            <a:br>
              <a:rPr lang="en-GB" dirty="0"/>
            </a:br>
            <a:r>
              <a:rPr lang="en-GB" dirty="0"/>
              <a:t>Data Access/Integration</a:t>
            </a:r>
          </a:p>
        </p:txBody>
      </p:sp>
      <p:sp>
        <p:nvSpPr>
          <p:cNvPr id="3" name="Content Placeholder 2"/>
          <p:cNvSpPr>
            <a:spLocks noGrp="1"/>
          </p:cNvSpPr>
          <p:nvPr>
            <p:ph idx="1"/>
          </p:nvPr>
        </p:nvSpPr>
        <p:spPr/>
        <p:txBody>
          <a:bodyPr>
            <a:noAutofit/>
          </a:bodyPr>
          <a:lstStyle/>
          <a:p>
            <a:r>
              <a:rPr lang="en-GB" sz="1900" dirty="0"/>
              <a:t>The </a:t>
            </a:r>
            <a:r>
              <a:rPr lang="en-GB" sz="1900" i="1" dirty="0"/>
              <a:t>JDBC </a:t>
            </a:r>
            <a:r>
              <a:rPr lang="en-GB" sz="1900" dirty="0"/>
              <a:t>module provides a JDBC abstraction layer </a:t>
            </a:r>
            <a:r>
              <a:rPr lang="en-GB" sz="1900"/>
              <a:t>to handle </a:t>
            </a:r>
            <a:r>
              <a:rPr lang="en-GB" sz="1900" dirty="0"/>
              <a:t>boilerplate code.</a:t>
            </a:r>
          </a:p>
          <a:p>
            <a:endParaRPr lang="en-GB" sz="1900" dirty="0"/>
          </a:p>
          <a:p>
            <a:r>
              <a:rPr lang="en-GB" sz="1900" dirty="0"/>
              <a:t>The </a:t>
            </a:r>
            <a:r>
              <a:rPr lang="en-GB" sz="1900" i="1" dirty="0"/>
              <a:t>Transactions</a:t>
            </a:r>
            <a:r>
              <a:rPr lang="en-GB" sz="1900" dirty="0"/>
              <a:t> module provides comprehensive transaction support across different transaction APIs such as Java Transaction API (JTA), JDBC, Hibernate, Java Persistence API (JPA), and Java Data Objects (JDO).</a:t>
            </a:r>
          </a:p>
          <a:p>
            <a:endParaRPr lang="en-GB" sz="1900" dirty="0"/>
          </a:p>
          <a:p>
            <a:r>
              <a:rPr lang="en-GB" sz="1900" dirty="0"/>
              <a:t>The </a:t>
            </a:r>
            <a:r>
              <a:rPr lang="en-GB" sz="1900" i="1" dirty="0"/>
              <a:t>ORM</a:t>
            </a:r>
            <a:r>
              <a:rPr lang="en-GB" sz="1900" dirty="0"/>
              <a:t> module provides integration layers for popular object-relational mapping APIs, including JPA, JDO, and Hibernate.</a:t>
            </a:r>
          </a:p>
          <a:p>
            <a:endParaRPr lang="en-GB" sz="1900" dirty="0"/>
          </a:p>
          <a:p>
            <a:r>
              <a:rPr lang="en-GB" sz="1900" dirty="0"/>
              <a:t>The </a:t>
            </a:r>
            <a:r>
              <a:rPr lang="en-GB" sz="1900" i="1" dirty="0"/>
              <a:t>OXM</a:t>
            </a:r>
            <a:r>
              <a:rPr lang="en-GB" sz="1900" dirty="0"/>
              <a:t> module provides an abstraction layer that supports Object/XML mapping implementations such as JAXB, Castor, </a:t>
            </a:r>
            <a:r>
              <a:rPr lang="en-GB" sz="1900" dirty="0" err="1"/>
              <a:t>XMLBeans</a:t>
            </a:r>
            <a:r>
              <a:rPr lang="en-GB" sz="1900" dirty="0"/>
              <a:t>, </a:t>
            </a:r>
            <a:r>
              <a:rPr lang="en-GB" sz="1900" dirty="0" err="1"/>
              <a:t>JiBX</a:t>
            </a:r>
            <a:r>
              <a:rPr lang="en-GB" sz="1900" dirty="0"/>
              <a:t> and </a:t>
            </a:r>
            <a:r>
              <a:rPr lang="en-GB" sz="1900" dirty="0" err="1"/>
              <a:t>XStream</a:t>
            </a:r>
            <a:r>
              <a:rPr lang="en-GB" sz="1900" dirty="0"/>
              <a:t>.</a:t>
            </a:r>
          </a:p>
          <a:p>
            <a:endParaRPr lang="en-GB" sz="1900" dirty="0"/>
          </a:p>
          <a:p>
            <a:r>
              <a:rPr lang="en-GB" sz="1900" dirty="0"/>
              <a:t>The </a:t>
            </a:r>
            <a:r>
              <a:rPr lang="en-GB" sz="1900" i="1" dirty="0"/>
              <a:t>JMS </a:t>
            </a:r>
            <a:r>
              <a:rPr lang="en-GB" sz="1900" dirty="0"/>
              <a:t>module contains features for producing and consuming messages.</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20</a:t>
            </a:fld>
            <a:endParaRPr lang="en-IE"/>
          </a:p>
        </p:txBody>
      </p:sp>
    </p:spTree>
    <p:extLst>
      <p:ext uri="{BB962C8B-B14F-4D97-AF65-F5344CB8AC3E}">
        <p14:creationId xmlns:p14="http://schemas.microsoft.com/office/powerpoint/2010/main" val="1452942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Spring Framework Architecture</a:t>
            </a:r>
          </a:p>
        </p:txBody>
      </p:sp>
      <p:sp>
        <p:nvSpPr>
          <p:cNvPr id="3" name="Content Placeholder 2"/>
          <p:cNvSpPr>
            <a:spLocks noGrp="1"/>
          </p:cNvSpPr>
          <p:nvPr>
            <p:ph idx="1"/>
          </p:nvPr>
        </p:nvSpPr>
        <p:spPr/>
        <p:txBody>
          <a:bodyPr/>
          <a:lstStyle/>
          <a:p>
            <a:endParaRPr lang="en-GB"/>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21</a:t>
            </a:fld>
            <a:endParaRPr lang="en-IE"/>
          </a:p>
        </p:txBody>
      </p:sp>
      <p:pic>
        <p:nvPicPr>
          <p:cNvPr id="7" name="Picture 6"/>
          <p:cNvPicPr>
            <a:picLocks noChangeAspect="1"/>
          </p:cNvPicPr>
          <p:nvPr/>
        </p:nvPicPr>
        <p:blipFill>
          <a:blip r:embed="rId2"/>
          <a:stretch>
            <a:fillRect/>
          </a:stretch>
        </p:blipFill>
        <p:spPr>
          <a:xfrm>
            <a:off x="1628775" y="1600200"/>
            <a:ext cx="5886450" cy="4076700"/>
          </a:xfrm>
          <a:prstGeom prst="rect">
            <a:avLst/>
          </a:prstGeom>
        </p:spPr>
      </p:pic>
    </p:spTree>
    <p:extLst>
      <p:ext uri="{BB962C8B-B14F-4D97-AF65-F5344CB8AC3E}">
        <p14:creationId xmlns:p14="http://schemas.microsoft.com/office/powerpoint/2010/main" val="3509144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Spring Framework Architecture</a:t>
            </a:r>
            <a:br>
              <a:rPr lang="en-GB" dirty="0"/>
            </a:br>
            <a:r>
              <a:rPr lang="en-GB" dirty="0"/>
              <a:t>Web</a:t>
            </a:r>
          </a:p>
        </p:txBody>
      </p:sp>
      <p:sp>
        <p:nvSpPr>
          <p:cNvPr id="3" name="Content Placeholder 2"/>
          <p:cNvSpPr>
            <a:spLocks noGrp="1"/>
          </p:cNvSpPr>
          <p:nvPr>
            <p:ph idx="1"/>
          </p:nvPr>
        </p:nvSpPr>
        <p:spPr/>
        <p:txBody>
          <a:bodyPr>
            <a:noAutofit/>
          </a:bodyPr>
          <a:lstStyle/>
          <a:p>
            <a:r>
              <a:rPr lang="en-GB" sz="2500" dirty="0"/>
              <a:t>The </a:t>
            </a:r>
            <a:r>
              <a:rPr lang="en-GB" sz="2500" i="1" dirty="0"/>
              <a:t>Web</a:t>
            </a:r>
            <a:r>
              <a:rPr lang="en-GB" sz="2500" dirty="0"/>
              <a:t> layer contains basic web-oriented features, for example, Servlet listeners and a web-oriented application context.</a:t>
            </a:r>
          </a:p>
          <a:p>
            <a:endParaRPr lang="en-GB" sz="2500" dirty="0"/>
          </a:p>
          <a:p>
            <a:r>
              <a:rPr lang="en-GB" sz="2500" dirty="0"/>
              <a:t>It also contains an HTTP client and the web-related parts of Spring’s remoting support.</a:t>
            </a:r>
          </a:p>
          <a:p>
            <a:endParaRPr lang="en-GB" sz="2500" dirty="0"/>
          </a:p>
          <a:p>
            <a:r>
              <a:rPr lang="en-GB" sz="2500" dirty="0"/>
              <a:t>This layer also contains the MVC and REST Web Services implementation for web applications.</a:t>
            </a:r>
          </a:p>
          <a:p>
            <a:endParaRPr lang="en-GB" sz="2500"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22</a:t>
            </a:fld>
            <a:endParaRPr lang="en-IE"/>
          </a:p>
        </p:txBody>
      </p:sp>
    </p:spTree>
    <p:extLst>
      <p:ext uri="{BB962C8B-B14F-4D97-AF65-F5344CB8AC3E}">
        <p14:creationId xmlns:p14="http://schemas.microsoft.com/office/powerpoint/2010/main" val="637914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Spring Framework Architecture</a:t>
            </a:r>
          </a:p>
        </p:txBody>
      </p:sp>
      <p:sp>
        <p:nvSpPr>
          <p:cNvPr id="3" name="Content Placeholder 2"/>
          <p:cNvSpPr>
            <a:spLocks noGrp="1"/>
          </p:cNvSpPr>
          <p:nvPr>
            <p:ph idx="1"/>
          </p:nvPr>
        </p:nvSpPr>
        <p:spPr/>
        <p:txBody>
          <a:bodyPr/>
          <a:lstStyle/>
          <a:p>
            <a:endParaRPr lang="en-GB"/>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23</a:t>
            </a:fld>
            <a:endParaRPr lang="en-IE"/>
          </a:p>
        </p:txBody>
      </p:sp>
      <p:pic>
        <p:nvPicPr>
          <p:cNvPr id="6" name="Picture 5"/>
          <p:cNvPicPr>
            <a:picLocks noChangeAspect="1"/>
          </p:cNvPicPr>
          <p:nvPr/>
        </p:nvPicPr>
        <p:blipFill>
          <a:blip r:embed="rId2"/>
          <a:stretch>
            <a:fillRect/>
          </a:stretch>
        </p:blipFill>
        <p:spPr>
          <a:xfrm>
            <a:off x="1643062" y="1700808"/>
            <a:ext cx="5857875" cy="4019550"/>
          </a:xfrm>
          <a:prstGeom prst="rect">
            <a:avLst/>
          </a:prstGeom>
        </p:spPr>
      </p:pic>
    </p:spTree>
    <p:extLst>
      <p:ext uri="{BB962C8B-B14F-4D97-AF65-F5344CB8AC3E}">
        <p14:creationId xmlns:p14="http://schemas.microsoft.com/office/powerpoint/2010/main" val="368590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Spring Framework Architecture</a:t>
            </a:r>
            <a:br>
              <a:rPr lang="en-GB" dirty="0"/>
            </a:br>
            <a:r>
              <a:rPr lang="en-GB" dirty="0"/>
              <a:t>Test</a:t>
            </a:r>
          </a:p>
        </p:txBody>
      </p:sp>
      <p:sp>
        <p:nvSpPr>
          <p:cNvPr id="3" name="Content Placeholder 2"/>
          <p:cNvSpPr>
            <a:spLocks noGrp="1"/>
          </p:cNvSpPr>
          <p:nvPr>
            <p:ph idx="1"/>
          </p:nvPr>
        </p:nvSpPr>
        <p:spPr/>
        <p:txBody>
          <a:bodyPr>
            <a:noAutofit/>
          </a:bodyPr>
          <a:lstStyle/>
          <a:p>
            <a:r>
              <a:rPr lang="en-GB" sz="2900" dirty="0"/>
              <a:t>The </a:t>
            </a:r>
            <a:r>
              <a:rPr lang="en-GB" sz="2900" i="1" dirty="0"/>
              <a:t>Test</a:t>
            </a:r>
            <a:r>
              <a:rPr lang="en-GB" sz="2900" dirty="0"/>
              <a:t> module supports the unit testing and integration testing of Spring components with unit testing frameworks such as JUnit.</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24</a:t>
            </a:fld>
            <a:endParaRPr lang="en-IE"/>
          </a:p>
        </p:txBody>
      </p:sp>
    </p:spTree>
    <p:extLst>
      <p:ext uri="{BB962C8B-B14F-4D97-AF65-F5344CB8AC3E}">
        <p14:creationId xmlns:p14="http://schemas.microsoft.com/office/powerpoint/2010/main" val="4178680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Request/Response Lifecycle</a:t>
            </a:r>
          </a:p>
        </p:txBody>
      </p:sp>
      <p:sp>
        <p:nvSpPr>
          <p:cNvPr id="3" name="Content Placeholder 2"/>
          <p:cNvSpPr>
            <a:spLocks noGrp="1"/>
          </p:cNvSpPr>
          <p:nvPr>
            <p:ph idx="1"/>
          </p:nvPr>
        </p:nvSpPr>
        <p:spPr/>
        <p:txBody>
          <a:bodyPr/>
          <a:lstStyle/>
          <a:p>
            <a:endParaRPr lang="en-GB"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25</a:t>
            </a:fld>
            <a:endParaRPr lang="en-IE"/>
          </a:p>
        </p:txBody>
      </p:sp>
      <p:pic>
        <p:nvPicPr>
          <p:cNvPr id="6" name="Picture 5"/>
          <p:cNvPicPr>
            <a:picLocks noChangeAspect="1"/>
          </p:cNvPicPr>
          <p:nvPr/>
        </p:nvPicPr>
        <p:blipFill>
          <a:blip r:embed="rId2"/>
          <a:stretch>
            <a:fillRect/>
          </a:stretch>
        </p:blipFill>
        <p:spPr>
          <a:xfrm>
            <a:off x="635316" y="1699700"/>
            <a:ext cx="2038350" cy="1095375"/>
          </a:xfrm>
          <a:prstGeom prst="rect">
            <a:avLst/>
          </a:prstGeom>
        </p:spPr>
      </p:pic>
      <p:pic>
        <p:nvPicPr>
          <p:cNvPr id="7" name="Picture 6"/>
          <p:cNvPicPr>
            <a:picLocks noChangeAspect="1"/>
          </p:cNvPicPr>
          <p:nvPr/>
        </p:nvPicPr>
        <p:blipFill>
          <a:blip r:embed="rId3"/>
          <a:stretch>
            <a:fillRect/>
          </a:stretch>
        </p:blipFill>
        <p:spPr>
          <a:xfrm>
            <a:off x="3675174" y="1733550"/>
            <a:ext cx="2076450" cy="1276350"/>
          </a:xfrm>
          <a:prstGeom prst="rect">
            <a:avLst/>
          </a:prstGeom>
        </p:spPr>
      </p:pic>
      <p:pic>
        <p:nvPicPr>
          <p:cNvPr id="8" name="Picture 7"/>
          <p:cNvPicPr>
            <a:picLocks noChangeAspect="1"/>
          </p:cNvPicPr>
          <p:nvPr/>
        </p:nvPicPr>
        <p:blipFill>
          <a:blip r:embed="rId4"/>
          <a:stretch>
            <a:fillRect/>
          </a:stretch>
        </p:blipFill>
        <p:spPr>
          <a:xfrm>
            <a:off x="6148561" y="1600200"/>
            <a:ext cx="2190750" cy="1409700"/>
          </a:xfrm>
          <a:prstGeom prst="rect">
            <a:avLst/>
          </a:prstGeom>
        </p:spPr>
      </p:pic>
      <p:pic>
        <p:nvPicPr>
          <p:cNvPr id="9" name="Picture 8"/>
          <p:cNvPicPr>
            <a:picLocks noChangeAspect="1"/>
          </p:cNvPicPr>
          <p:nvPr/>
        </p:nvPicPr>
        <p:blipFill>
          <a:blip r:embed="rId5"/>
          <a:stretch>
            <a:fillRect/>
          </a:stretch>
        </p:blipFill>
        <p:spPr>
          <a:xfrm>
            <a:off x="6148561" y="2602201"/>
            <a:ext cx="933450" cy="733425"/>
          </a:xfrm>
          <a:prstGeom prst="rect">
            <a:avLst/>
          </a:prstGeom>
        </p:spPr>
      </p:pic>
      <p:pic>
        <p:nvPicPr>
          <p:cNvPr id="11" name="Picture 10"/>
          <p:cNvPicPr>
            <a:picLocks noChangeAspect="1"/>
          </p:cNvPicPr>
          <p:nvPr/>
        </p:nvPicPr>
        <p:blipFill>
          <a:blip r:embed="rId6"/>
          <a:stretch>
            <a:fillRect/>
          </a:stretch>
        </p:blipFill>
        <p:spPr>
          <a:xfrm>
            <a:off x="3675174" y="2616899"/>
            <a:ext cx="923925" cy="790575"/>
          </a:xfrm>
          <a:prstGeom prst="rect">
            <a:avLst/>
          </a:prstGeom>
        </p:spPr>
      </p:pic>
      <p:pic>
        <p:nvPicPr>
          <p:cNvPr id="12" name="Picture 11"/>
          <p:cNvPicPr>
            <a:picLocks noChangeAspect="1"/>
          </p:cNvPicPr>
          <p:nvPr/>
        </p:nvPicPr>
        <p:blipFill>
          <a:blip r:embed="rId7"/>
          <a:stretch>
            <a:fillRect/>
          </a:stretch>
        </p:blipFill>
        <p:spPr>
          <a:xfrm>
            <a:off x="1699419" y="2795075"/>
            <a:ext cx="1847850" cy="1524000"/>
          </a:xfrm>
          <a:prstGeom prst="rect">
            <a:avLst/>
          </a:prstGeom>
        </p:spPr>
      </p:pic>
      <p:pic>
        <p:nvPicPr>
          <p:cNvPr id="13" name="Picture 12"/>
          <p:cNvPicPr>
            <a:picLocks noChangeAspect="1"/>
          </p:cNvPicPr>
          <p:nvPr/>
        </p:nvPicPr>
        <p:blipFill>
          <a:blip r:embed="rId8"/>
          <a:stretch>
            <a:fillRect/>
          </a:stretch>
        </p:blipFill>
        <p:spPr>
          <a:xfrm>
            <a:off x="1833717" y="2756831"/>
            <a:ext cx="171450" cy="885825"/>
          </a:xfrm>
          <a:prstGeom prst="rect">
            <a:avLst/>
          </a:prstGeom>
        </p:spPr>
      </p:pic>
      <p:pic>
        <p:nvPicPr>
          <p:cNvPr id="14" name="Picture 13"/>
          <p:cNvPicPr>
            <a:picLocks noChangeAspect="1"/>
          </p:cNvPicPr>
          <p:nvPr/>
        </p:nvPicPr>
        <p:blipFill>
          <a:blip r:embed="rId9"/>
          <a:stretch>
            <a:fillRect/>
          </a:stretch>
        </p:blipFill>
        <p:spPr>
          <a:xfrm>
            <a:off x="1153627" y="3180836"/>
            <a:ext cx="638175" cy="419100"/>
          </a:xfrm>
          <a:prstGeom prst="rect">
            <a:avLst/>
          </a:prstGeom>
        </p:spPr>
      </p:pic>
      <p:pic>
        <p:nvPicPr>
          <p:cNvPr id="15" name="Picture 14"/>
          <p:cNvPicPr>
            <a:picLocks noChangeAspect="1"/>
          </p:cNvPicPr>
          <p:nvPr/>
        </p:nvPicPr>
        <p:blipFill>
          <a:blip r:embed="rId10"/>
          <a:stretch>
            <a:fillRect/>
          </a:stretch>
        </p:blipFill>
        <p:spPr>
          <a:xfrm>
            <a:off x="620387" y="2371725"/>
            <a:ext cx="971550" cy="723900"/>
          </a:xfrm>
          <a:prstGeom prst="rect">
            <a:avLst/>
          </a:prstGeom>
        </p:spPr>
      </p:pic>
    </p:spTree>
    <p:extLst>
      <p:ext uri="{BB962C8B-B14F-4D97-AF65-F5344CB8AC3E}">
        <p14:creationId xmlns:p14="http://schemas.microsoft.com/office/powerpoint/2010/main" val="3281127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par>
                          <p:cTn id="8" fill="hold">
                            <p:stCondLst>
                              <p:cond delay="500"/>
                            </p:stCondLst>
                            <p:childTnLst>
                              <p:par>
                                <p:cTn id="9" presetID="14" presetClass="entr" presetSubtype="10" fill="hold" nodeType="after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2000"/>
                                        <p:tgtEl>
                                          <p:spTgt spid="7"/>
                                        </p:tgtEl>
                                      </p:cBhvr>
                                    </p:animEffect>
                                  </p:childTnLst>
                                </p:cTn>
                              </p:par>
                            </p:childTnLst>
                          </p:cTn>
                        </p:par>
                        <p:par>
                          <p:cTn id="12" fill="hold">
                            <p:stCondLst>
                              <p:cond delay="3500"/>
                            </p:stCondLst>
                            <p:childTnLst>
                              <p:par>
                                <p:cTn id="13" presetID="14" presetClass="entr" presetSubtype="10" fill="hold" nodeType="afterEffect">
                                  <p:stCondLst>
                                    <p:cond delay="100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2000"/>
                                        <p:tgtEl>
                                          <p:spTgt spid="8"/>
                                        </p:tgtEl>
                                      </p:cBhvr>
                                    </p:animEffect>
                                  </p:childTnLst>
                                </p:cTn>
                              </p:par>
                            </p:childTnLst>
                          </p:cTn>
                        </p:par>
                        <p:par>
                          <p:cTn id="16" fill="hold">
                            <p:stCondLst>
                              <p:cond delay="6500"/>
                            </p:stCondLst>
                            <p:childTnLst>
                              <p:par>
                                <p:cTn id="17" presetID="14" presetClass="entr" presetSubtype="10" fill="hold" nodeType="afterEffect">
                                  <p:stCondLst>
                                    <p:cond delay="100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2000"/>
                                        <p:tgtEl>
                                          <p:spTgt spid="9"/>
                                        </p:tgtEl>
                                      </p:cBhvr>
                                    </p:animEffect>
                                  </p:childTnLst>
                                </p:cTn>
                              </p:par>
                            </p:childTnLst>
                          </p:cTn>
                        </p:par>
                        <p:par>
                          <p:cTn id="20" fill="hold">
                            <p:stCondLst>
                              <p:cond delay="9500"/>
                            </p:stCondLst>
                            <p:childTnLst>
                              <p:par>
                                <p:cTn id="21" presetID="14" presetClass="entr" presetSubtype="10" fill="hold" nodeType="afterEffect">
                                  <p:stCondLst>
                                    <p:cond delay="1000"/>
                                  </p:stCondLst>
                                  <p:childTnLst>
                                    <p:set>
                                      <p:cBhvr>
                                        <p:cTn id="22" dur="1" fill="hold">
                                          <p:stCondLst>
                                            <p:cond delay="0"/>
                                          </p:stCondLst>
                                        </p:cTn>
                                        <p:tgtEl>
                                          <p:spTgt spid="11"/>
                                        </p:tgtEl>
                                        <p:attrNameLst>
                                          <p:attrName>style.visibility</p:attrName>
                                        </p:attrNameLst>
                                      </p:cBhvr>
                                      <p:to>
                                        <p:strVal val="visible"/>
                                      </p:to>
                                    </p:set>
                                    <p:animEffect transition="in" filter="randombar(horizontal)">
                                      <p:cBhvr>
                                        <p:cTn id="23" dur="2000"/>
                                        <p:tgtEl>
                                          <p:spTgt spid="11"/>
                                        </p:tgtEl>
                                      </p:cBhvr>
                                    </p:animEffect>
                                  </p:childTnLst>
                                </p:cTn>
                              </p:par>
                            </p:childTnLst>
                          </p:cTn>
                        </p:par>
                        <p:par>
                          <p:cTn id="24" fill="hold">
                            <p:stCondLst>
                              <p:cond delay="12500"/>
                            </p:stCondLst>
                            <p:childTnLst>
                              <p:par>
                                <p:cTn id="25" presetID="14" presetClass="entr" presetSubtype="10" fill="hold" nodeType="afterEffect">
                                  <p:stCondLst>
                                    <p:cond delay="100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2000"/>
                                        <p:tgtEl>
                                          <p:spTgt spid="12"/>
                                        </p:tgtEl>
                                      </p:cBhvr>
                                    </p:animEffect>
                                  </p:childTnLst>
                                </p:cTn>
                              </p:par>
                            </p:childTnLst>
                          </p:cTn>
                        </p:par>
                        <p:par>
                          <p:cTn id="28" fill="hold">
                            <p:stCondLst>
                              <p:cond delay="15500"/>
                            </p:stCondLst>
                            <p:childTnLst>
                              <p:par>
                                <p:cTn id="29" presetID="14" presetClass="entr" presetSubtype="10" fill="hold" nodeType="afterEffect">
                                  <p:stCondLst>
                                    <p:cond delay="1000"/>
                                  </p:stCondLst>
                                  <p:childTnLst>
                                    <p:set>
                                      <p:cBhvr>
                                        <p:cTn id="30" dur="1" fill="hold">
                                          <p:stCondLst>
                                            <p:cond delay="0"/>
                                          </p:stCondLst>
                                        </p:cTn>
                                        <p:tgtEl>
                                          <p:spTgt spid="14"/>
                                        </p:tgtEl>
                                        <p:attrNameLst>
                                          <p:attrName>style.visibility</p:attrName>
                                        </p:attrNameLst>
                                      </p:cBhvr>
                                      <p:to>
                                        <p:strVal val="visible"/>
                                      </p:to>
                                    </p:set>
                                    <p:animEffect transition="in" filter="randombar(horizontal)">
                                      <p:cBhvr>
                                        <p:cTn id="31" dur="2000"/>
                                        <p:tgtEl>
                                          <p:spTgt spid="14"/>
                                        </p:tgtEl>
                                      </p:cBhvr>
                                    </p:animEffect>
                                  </p:childTnLst>
                                </p:cTn>
                              </p:par>
                              <p:par>
                                <p:cTn id="32" presetID="14" presetClass="entr" presetSubtype="10" fill="hold" nodeType="withEffect">
                                  <p:stCondLst>
                                    <p:cond delay="100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2000"/>
                                        <p:tgtEl>
                                          <p:spTgt spid="13"/>
                                        </p:tgtEl>
                                      </p:cBhvr>
                                    </p:animEffect>
                                  </p:childTnLst>
                                </p:cTn>
                              </p:par>
                            </p:childTnLst>
                          </p:cTn>
                        </p:par>
                        <p:par>
                          <p:cTn id="35" fill="hold">
                            <p:stCondLst>
                              <p:cond delay="18500"/>
                            </p:stCondLst>
                            <p:childTnLst>
                              <p:par>
                                <p:cTn id="36" presetID="14" presetClass="entr" presetSubtype="10" fill="hold" nodeType="afterEffect">
                                  <p:stCondLst>
                                    <p:cond delay="1000"/>
                                  </p:stCondLst>
                                  <p:childTnLst>
                                    <p:set>
                                      <p:cBhvr>
                                        <p:cTn id="37" dur="1" fill="hold">
                                          <p:stCondLst>
                                            <p:cond delay="0"/>
                                          </p:stCondLst>
                                        </p:cTn>
                                        <p:tgtEl>
                                          <p:spTgt spid="15"/>
                                        </p:tgtEl>
                                        <p:attrNameLst>
                                          <p:attrName>style.visibility</p:attrName>
                                        </p:attrNameLst>
                                      </p:cBhvr>
                                      <p:to>
                                        <p:strVal val="visible"/>
                                      </p:to>
                                    </p:set>
                                    <p:animEffect transition="in" filter="randombar(horizontal)">
                                      <p:cBhvr>
                                        <p:cTn id="38"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Marking Scheme</a:t>
            </a:r>
          </a:p>
        </p:txBody>
      </p:sp>
      <p:sp>
        <p:nvSpPr>
          <p:cNvPr id="3" name="Content Placeholder 2"/>
          <p:cNvSpPr>
            <a:spLocks noGrp="1"/>
          </p:cNvSpPr>
          <p:nvPr>
            <p:ph idx="1"/>
          </p:nvPr>
        </p:nvSpPr>
        <p:spPr/>
        <p:txBody>
          <a:bodyPr>
            <a:normAutofit/>
          </a:bodyPr>
          <a:lstStyle/>
          <a:p>
            <a:r>
              <a:rPr lang="en-IE" dirty="0"/>
              <a:t>Assessment 						30%</a:t>
            </a:r>
          </a:p>
          <a:p>
            <a:pPr marL="0" indent="0">
              <a:buNone/>
            </a:pPr>
            <a:endParaRPr lang="en-IE" dirty="0"/>
          </a:p>
          <a:p>
            <a:r>
              <a:rPr lang="en-IE" dirty="0"/>
              <a:t>Theory exam						20%</a:t>
            </a:r>
          </a:p>
          <a:p>
            <a:endParaRPr lang="en-IE" dirty="0"/>
          </a:p>
          <a:p>
            <a:r>
              <a:rPr lang="en-IE" dirty="0"/>
              <a:t>Project 1							50%</a:t>
            </a:r>
          </a:p>
          <a:p>
            <a:pPr marL="0" indent="0">
              <a:buNone/>
            </a:pPr>
            <a:endParaRPr lang="en-IE" dirty="0"/>
          </a:p>
          <a:p>
            <a:r>
              <a:rPr lang="en-IE" dirty="0"/>
              <a:t>100% CA – No end of semester exam.</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3</a:t>
            </a:fld>
            <a:endParaRPr lang="en-IE"/>
          </a:p>
        </p:txBody>
      </p:sp>
    </p:spTree>
    <p:extLst>
      <p:ext uri="{BB962C8B-B14F-4D97-AF65-F5344CB8AC3E}">
        <p14:creationId xmlns:p14="http://schemas.microsoft.com/office/powerpoint/2010/main" val="1003236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03D2D-E497-47A2-B38B-12FE35C01B08}"/>
              </a:ext>
            </a:extLst>
          </p:cNvPr>
          <p:cNvSpPr>
            <a:spLocks noGrp="1"/>
          </p:cNvSpPr>
          <p:nvPr>
            <p:ph type="title"/>
          </p:nvPr>
        </p:nvSpPr>
        <p:spPr/>
        <p:txBody>
          <a:bodyPr/>
          <a:lstStyle/>
          <a:p>
            <a:r>
              <a:rPr lang="en-GB" dirty="0"/>
              <a:t>Topics</a:t>
            </a:r>
          </a:p>
        </p:txBody>
      </p:sp>
      <p:sp>
        <p:nvSpPr>
          <p:cNvPr id="3" name="Content Placeholder 2">
            <a:extLst>
              <a:ext uri="{FF2B5EF4-FFF2-40B4-BE49-F238E27FC236}">
                <a16:creationId xmlns:a16="http://schemas.microsoft.com/office/drawing/2014/main" id="{F3D56DEE-0885-4BDB-AD95-E21D1FDB8BC2}"/>
              </a:ext>
            </a:extLst>
          </p:cNvPr>
          <p:cNvSpPr>
            <a:spLocks noGrp="1"/>
          </p:cNvSpPr>
          <p:nvPr>
            <p:ph idx="1"/>
          </p:nvPr>
        </p:nvSpPr>
        <p:spPr/>
        <p:txBody>
          <a:bodyPr>
            <a:normAutofit fontScale="92500" lnSpcReduction="20000"/>
          </a:bodyPr>
          <a:lstStyle/>
          <a:p>
            <a:r>
              <a:rPr lang="en-GB" dirty="0"/>
              <a:t>Spring</a:t>
            </a:r>
          </a:p>
          <a:p>
            <a:pPr lvl="1"/>
            <a:r>
              <a:rPr lang="en-GB" dirty="0"/>
              <a:t>A framework for the Java Platform.</a:t>
            </a:r>
          </a:p>
          <a:p>
            <a:pPr lvl="1"/>
            <a:r>
              <a:rPr lang="en-GB" dirty="0"/>
              <a:t>Core Features can be used by any Java Application.</a:t>
            </a:r>
          </a:p>
          <a:p>
            <a:pPr lvl="1"/>
            <a:r>
              <a:rPr lang="en-GB" dirty="0"/>
              <a:t>Extensions for building web applications on top of Java EE.</a:t>
            </a:r>
          </a:p>
          <a:p>
            <a:r>
              <a:rPr lang="en-GB" dirty="0"/>
              <a:t>Spring MVC</a:t>
            </a:r>
          </a:p>
          <a:p>
            <a:pPr lvl="1"/>
            <a:r>
              <a:rPr lang="en-GB" dirty="0"/>
              <a:t>Part of Spring and provides MVC architecture to develop flexible and loosely coupled web apps.</a:t>
            </a:r>
          </a:p>
          <a:p>
            <a:r>
              <a:rPr lang="en-GB" dirty="0"/>
              <a:t>Spring Boot</a:t>
            </a:r>
          </a:p>
          <a:p>
            <a:pPr lvl="1"/>
            <a:r>
              <a:rPr lang="en-GB" dirty="0"/>
              <a:t>A lightweight framework that takes most of the configuration work out of Spring applications.</a:t>
            </a:r>
          </a:p>
        </p:txBody>
      </p:sp>
      <p:sp>
        <p:nvSpPr>
          <p:cNvPr id="4" name="Footer Placeholder 3">
            <a:extLst>
              <a:ext uri="{FF2B5EF4-FFF2-40B4-BE49-F238E27FC236}">
                <a16:creationId xmlns:a16="http://schemas.microsoft.com/office/drawing/2014/main" id="{DB978C2A-02EE-4AC0-9F3E-B8762E29080D}"/>
              </a:ext>
            </a:extLst>
          </p:cNvPr>
          <p:cNvSpPr>
            <a:spLocks noGrp="1"/>
          </p:cNvSpPr>
          <p:nvPr>
            <p:ph type="ftr" sz="quarter" idx="11"/>
          </p:nvPr>
        </p:nvSpPr>
        <p:spPr/>
        <p:txBody>
          <a:bodyPr/>
          <a:lstStyle/>
          <a:p>
            <a:r>
              <a:rPr lang="en-IE"/>
              <a:t>Gerard Harrison</a:t>
            </a:r>
          </a:p>
        </p:txBody>
      </p:sp>
      <p:sp>
        <p:nvSpPr>
          <p:cNvPr id="5" name="Slide Number Placeholder 4">
            <a:extLst>
              <a:ext uri="{FF2B5EF4-FFF2-40B4-BE49-F238E27FC236}">
                <a16:creationId xmlns:a16="http://schemas.microsoft.com/office/drawing/2014/main" id="{9FF6E191-138C-4A2D-9EF4-DF981E51D892}"/>
              </a:ext>
            </a:extLst>
          </p:cNvPr>
          <p:cNvSpPr>
            <a:spLocks noGrp="1"/>
          </p:cNvSpPr>
          <p:nvPr>
            <p:ph type="sldNum" sz="quarter" idx="12"/>
          </p:nvPr>
        </p:nvSpPr>
        <p:spPr/>
        <p:txBody>
          <a:bodyPr/>
          <a:lstStyle/>
          <a:p>
            <a:fld id="{981FCA3D-EC7B-4ADA-89D4-8431BFF2CF65}" type="slidenum">
              <a:rPr lang="en-IE" smtClean="0"/>
              <a:pPr/>
              <a:t>4</a:t>
            </a:fld>
            <a:endParaRPr lang="en-IE"/>
          </a:p>
        </p:txBody>
      </p:sp>
    </p:spTree>
    <p:extLst>
      <p:ext uri="{BB962C8B-B14F-4D97-AF65-F5344CB8AC3E}">
        <p14:creationId xmlns:p14="http://schemas.microsoft.com/office/powerpoint/2010/main" val="2492247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1" dur="500"/>
                                        <p:tgtEl>
                                          <p:spTgt spid="3">
                                            <p:txEl>
                                              <p:pRg st="4" end="4"/>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9" dur="500"/>
                                        <p:tgtEl>
                                          <p:spTgt spid="3">
                                            <p:txEl>
                                              <p:pRg st="6" end="6"/>
                                            </p:txEl>
                                          </p:spTgt>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EB81D-93E2-4DAF-8401-E56EF5414B0C}"/>
              </a:ext>
            </a:extLst>
          </p:cNvPr>
          <p:cNvSpPr>
            <a:spLocks noGrp="1"/>
          </p:cNvSpPr>
          <p:nvPr>
            <p:ph type="title"/>
          </p:nvPr>
        </p:nvSpPr>
        <p:spPr/>
        <p:txBody>
          <a:bodyPr/>
          <a:lstStyle/>
          <a:p>
            <a:r>
              <a:rPr lang="en-GB" dirty="0"/>
              <a:t>Web Frameworks</a:t>
            </a:r>
          </a:p>
        </p:txBody>
      </p:sp>
      <p:sp>
        <p:nvSpPr>
          <p:cNvPr id="3" name="Content Placeholder 2">
            <a:extLst>
              <a:ext uri="{FF2B5EF4-FFF2-40B4-BE49-F238E27FC236}">
                <a16:creationId xmlns:a16="http://schemas.microsoft.com/office/drawing/2014/main" id="{A8F2BEAF-5D7E-4DE3-8CBC-381EEBD6C0FC}"/>
              </a:ext>
            </a:extLst>
          </p:cNvPr>
          <p:cNvSpPr>
            <a:spLocks noGrp="1"/>
          </p:cNvSpPr>
          <p:nvPr>
            <p:ph idx="1"/>
          </p:nvPr>
        </p:nvSpPr>
        <p:spPr/>
        <p:txBody>
          <a:bodyPr>
            <a:normAutofit fontScale="85000" lnSpcReduction="20000"/>
          </a:bodyPr>
          <a:lstStyle/>
          <a:p>
            <a:r>
              <a:rPr lang="en-GB" dirty="0"/>
              <a:t>Action/Request-based frameworks</a:t>
            </a:r>
          </a:p>
          <a:p>
            <a:pPr lvl="1" fontAlgn="base"/>
            <a:r>
              <a:rPr lang="en-GB" dirty="0"/>
              <a:t>Action/Request-based frameworks emphasise the request-response nature of HTTP.</a:t>
            </a:r>
          </a:p>
          <a:p>
            <a:pPr lvl="1" fontAlgn="base"/>
            <a:r>
              <a:rPr lang="en-GB" dirty="0"/>
              <a:t>Action/Request-based frameworks generally make it clear through their APIs that they're working with parsing an HTML request / generating an HTML response, </a:t>
            </a:r>
          </a:p>
          <a:p>
            <a:endParaRPr lang="en-GB" dirty="0"/>
          </a:p>
          <a:p>
            <a:r>
              <a:rPr lang="en-GB" dirty="0"/>
              <a:t>Component-based frameworks</a:t>
            </a:r>
          </a:p>
          <a:p>
            <a:pPr lvl="1"/>
            <a:r>
              <a:rPr lang="en-GB" dirty="0"/>
              <a:t>Actions related to the same type of data are grouped into a Controller.</a:t>
            </a:r>
          </a:p>
          <a:p>
            <a:pPr lvl="1"/>
            <a:r>
              <a:rPr lang="en-GB" dirty="0"/>
              <a:t>Component-based frameworks attempt to abstract the HTTP and treat the application as collections of components with renderers and actions to do things.</a:t>
            </a:r>
          </a:p>
        </p:txBody>
      </p:sp>
      <p:sp>
        <p:nvSpPr>
          <p:cNvPr id="4" name="Footer Placeholder 3">
            <a:extLst>
              <a:ext uri="{FF2B5EF4-FFF2-40B4-BE49-F238E27FC236}">
                <a16:creationId xmlns:a16="http://schemas.microsoft.com/office/drawing/2014/main" id="{4EAA8D34-61CF-44EF-AD4A-DC31D64798B5}"/>
              </a:ext>
            </a:extLst>
          </p:cNvPr>
          <p:cNvSpPr>
            <a:spLocks noGrp="1"/>
          </p:cNvSpPr>
          <p:nvPr>
            <p:ph type="ftr" sz="quarter" idx="11"/>
          </p:nvPr>
        </p:nvSpPr>
        <p:spPr/>
        <p:txBody>
          <a:bodyPr/>
          <a:lstStyle/>
          <a:p>
            <a:r>
              <a:rPr lang="en-IE"/>
              <a:t>Gerard Harrison</a:t>
            </a:r>
          </a:p>
        </p:txBody>
      </p:sp>
      <p:sp>
        <p:nvSpPr>
          <p:cNvPr id="5" name="Slide Number Placeholder 4">
            <a:extLst>
              <a:ext uri="{FF2B5EF4-FFF2-40B4-BE49-F238E27FC236}">
                <a16:creationId xmlns:a16="http://schemas.microsoft.com/office/drawing/2014/main" id="{36DF4A6C-ECFB-4164-8081-6ADC57491252}"/>
              </a:ext>
            </a:extLst>
          </p:cNvPr>
          <p:cNvSpPr>
            <a:spLocks noGrp="1"/>
          </p:cNvSpPr>
          <p:nvPr>
            <p:ph type="sldNum" sz="quarter" idx="12"/>
          </p:nvPr>
        </p:nvSpPr>
        <p:spPr/>
        <p:txBody>
          <a:bodyPr/>
          <a:lstStyle/>
          <a:p>
            <a:fld id="{981FCA3D-EC7B-4ADA-89D4-8431BFF2CF65}" type="slidenum">
              <a:rPr lang="en-IE" smtClean="0"/>
              <a:pPr/>
              <a:t>5</a:t>
            </a:fld>
            <a:endParaRPr lang="en-IE"/>
          </a:p>
        </p:txBody>
      </p:sp>
    </p:spTree>
    <p:extLst>
      <p:ext uri="{BB962C8B-B14F-4D97-AF65-F5344CB8AC3E}">
        <p14:creationId xmlns:p14="http://schemas.microsoft.com/office/powerpoint/2010/main" val="4150536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Spring Framework</a:t>
            </a:r>
          </a:p>
        </p:txBody>
      </p:sp>
      <p:sp>
        <p:nvSpPr>
          <p:cNvPr id="3" name="Content Placeholder 2"/>
          <p:cNvSpPr>
            <a:spLocks noGrp="1"/>
          </p:cNvSpPr>
          <p:nvPr>
            <p:ph idx="1"/>
          </p:nvPr>
        </p:nvSpPr>
        <p:spPr/>
        <p:txBody>
          <a:bodyPr>
            <a:normAutofit fontScale="92500" lnSpcReduction="20000"/>
          </a:bodyPr>
          <a:lstStyle/>
          <a:p>
            <a:r>
              <a:rPr lang="en-GB" dirty="0"/>
              <a:t>The </a:t>
            </a:r>
            <a:r>
              <a:rPr lang="en-GB" dirty="0">
                <a:hlinkClick r:id="rId2"/>
              </a:rPr>
              <a:t>Spring Framework</a:t>
            </a:r>
            <a:r>
              <a:rPr lang="en-GB" dirty="0"/>
              <a:t> is a Java platform that provides comprehensive infrastructure support for developing Java applications. </a:t>
            </a:r>
          </a:p>
          <a:p>
            <a:endParaRPr lang="en-GB" dirty="0"/>
          </a:p>
          <a:p>
            <a:r>
              <a:rPr lang="en-GB" dirty="0"/>
              <a:t>Spring handles the infrastructure so you can focus on your application.</a:t>
            </a:r>
          </a:p>
          <a:p>
            <a:endParaRPr lang="en-GB" dirty="0"/>
          </a:p>
          <a:p>
            <a:r>
              <a:rPr lang="en-GB" dirty="0"/>
              <a:t>Spring enables you to build applications from "plain old Java objects" (POJOs) and to apply enterprise services non-invasively to POJOs.</a:t>
            </a:r>
            <a:br>
              <a:rPr lang="en-GB" dirty="0"/>
            </a:br>
            <a:endParaRPr lang="en-GB"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6</a:t>
            </a:fld>
            <a:endParaRPr lang="en-IE"/>
          </a:p>
        </p:txBody>
      </p:sp>
    </p:spTree>
    <p:extLst>
      <p:ext uri="{BB962C8B-B14F-4D97-AF65-F5344CB8AC3E}">
        <p14:creationId xmlns:p14="http://schemas.microsoft.com/office/powerpoint/2010/main" val="4159548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Spring Framework</a:t>
            </a:r>
          </a:p>
        </p:txBody>
      </p:sp>
      <p:sp>
        <p:nvSpPr>
          <p:cNvPr id="3" name="Content Placeholder 2"/>
          <p:cNvSpPr>
            <a:spLocks noGrp="1"/>
          </p:cNvSpPr>
          <p:nvPr>
            <p:ph idx="1"/>
          </p:nvPr>
        </p:nvSpPr>
        <p:spPr/>
        <p:txBody>
          <a:bodyPr>
            <a:noAutofit/>
          </a:bodyPr>
          <a:lstStyle/>
          <a:p>
            <a:r>
              <a:rPr lang="en-GB" sz="2500" dirty="0"/>
              <a:t>A Java application typically consists of objects that collaborate to form the application proper. Thus the objects in an application have </a:t>
            </a:r>
            <a:r>
              <a:rPr lang="en-GB" sz="2500" i="1" dirty="0"/>
              <a:t>dependencies</a:t>
            </a:r>
            <a:r>
              <a:rPr lang="en-GB" sz="2500" dirty="0"/>
              <a:t> on each other.</a:t>
            </a:r>
          </a:p>
          <a:p>
            <a:endParaRPr lang="en-GB" sz="2500" dirty="0"/>
          </a:p>
          <a:p>
            <a:r>
              <a:rPr lang="en-GB" sz="2500" dirty="0"/>
              <a:t>Although the Java platform provides a wealth of application development functionality, it lacks the means to organize the basic building blocks into a coherent whole, leaving that task to architects and developers.</a:t>
            </a:r>
          </a:p>
          <a:p>
            <a:endParaRPr lang="en-GB" sz="2500" dirty="0"/>
          </a:p>
          <a:p>
            <a:r>
              <a:rPr lang="en-GB" sz="2500" dirty="0"/>
              <a:t>Design Patterns such as </a:t>
            </a:r>
            <a:r>
              <a:rPr lang="en-GB" sz="2500" i="1" dirty="0"/>
              <a:t>Factory</a:t>
            </a:r>
            <a:r>
              <a:rPr lang="en-GB" sz="2500" dirty="0"/>
              <a:t>, </a:t>
            </a:r>
            <a:r>
              <a:rPr lang="en-GB" sz="2500" i="1" dirty="0"/>
              <a:t>Singleton </a:t>
            </a:r>
            <a:r>
              <a:rPr lang="en-GB" sz="2500" dirty="0"/>
              <a:t>etc. can be used but </a:t>
            </a:r>
            <a:r>
              <a:rPr lang="en-GB" sz="2500" b="1" dirty="0"/>
              <a:t>must be still be implemented </a:t>
            </a:r>
            <a:r>
              <a:rPr lang="en-GB" sz="2500" dirty="0"/>
              <a:t>in your application.</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7</a:t>
            </a:fld>
            <a:endParaRPr lang="en-IE"/>
          </a:p>
        </p:txBody>
      </p:sp>
    </p:spTree>
    <p:extLst>
      <p:ext uri="{BB962C8B-B14F-4D97-AF65-F5344CB8AC3E}">
        <p14:creationId xmlns:p14="http://schemas.microsoft.com/office/powerpoint/2010/main" val="151852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Spring Framework</a:t>
            </a:r>
          </a:p>
        </p:txBody>
      </p:sp>
      <p:sp>
        <p:nvSpPr>
          <p:cNvPr id="3" name="Content Placeholder 2"/>
          <p:cNvSpPr>
            <a:spLocks noGrp="1"/>
          </p:cNvSpPr>
          <p:nvPr>
            <p:ph idx="1"/>
          </p:nvPr>
        </p:nvSpPr>
        <p:spPr/>
        <p:txBody>
          <a:bodyPr>
            <a:normAutofit/>
          </a:bodyPr>
          <a:lstStyle/>
          <a:p>
            <a:r>
              <a:rPr lang="en-GB" dirty="0"/>
              <a:t>The Spring Framework uses </a:t>
            </a:r>
            <a:r>
              <a:rPr lang="en-GB" i="1" dirty="0"/>
              <a:t>Inversion of Control</a:t>
            </a:r>
            <a:r>
              <a:rPr lang="en-GB" dirty="0"/>
              <a:t> (</a:t>
            </a:r>
            <a:r>
              <a:rPr lang="en-GB" dirty="0" err="1"/>
              <a:t>IoC</a:t>
            </a:r>
            <a:r>
              <a:rPr lang="en-GB" dirty="0"/>
              <a:t>) to formalise a means of composing disparate components into a fully working application.</a:t>
            </a:r>
          </a:p>
          <a:p>
            <a:endParaRPr lang="en-GB" dirty="0"/>
          </a:p>
          <a:p>
            <a:r>
              <a:rPr lang="en-GB" dirty="0"/>
              <a:t>The Spring Framework codifies formalized design patterns that you can integrate into your own application(s). </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8</a:t>
            </a:fld>
            <a:endParaRPr lang="en-IE"/>
          </a:p>
        </p:txBody>
      </p:sp>
    </p:spTree>
    <p:extLst>
      <p:ext uri="{BB962C8B-B14F-4D97-AF65-F5344CB8AC3E}">
        <p14:creationId xmlns:p14="http://schemas.microsoft.com/office/powerpoint/2010/main" val="286974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Spring Framework History</a:t>
            </a:r>
          </a:p>
        </p:txBody>
      </p:sp>
      <p:sp>
        <p:nvSpPr>
          <p:cNvPr id="3" name="Content Placeholder 2"/>
          <p:cNvSpPr>
            <a:spLocks noGrp="1"/>
          </p:cNvSpPr>
          <p:nvPr>
            <p:ph idx="1"/>
          </p:nvPr>
        </p:nvSpPr>
        <p:spPr>
          <a:xfrm>
            <a:off x="457200" y="1196752"/>
            <a:ext cx="8229600" cy="4929411"/>
          </a:xfrm>
        </p:spPr>
        <p:txBody>
          <a:bodyPr>
            <a:normAutofit/>
          </a:bodyPr>
          <a:lstStyle/>
          <a:p>
            <a:r>
              <a:rPr lang="en-GB" sz="2000" dirty="0"/>
              <a:t>Created by Rod Johnson who released Spring in conjunction with his book </a:t>
            </a:r>
            <a:r>
              <a:rPr lang="en-GB" sz="2000" i="1" dirty="0"/>
              <a:t>Expert One-on-One J2EE Design and Development</a:t>
            </a:r>
            <a:r>
              <a:rPr lang="en-GB" sz="2000" dirty="0"/>
              <a:t> in October 2002.</a:t>
            </a:r>
          </a:p>
          <a:p>
            <a:endParaRPr lang="en-GB" sz="2800"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9</a:t>
            </a:fld>
            <a:endParaRPr lang="en-IE"/>
          </a:p>
        </p:txBody>
      </p:sp>
      <p:graphicFrame>
        <p:nvGraphicFramePr>
          <p:cNvPr id="6" name="Table 5"/>
          <p:cNvGraphicFramePr>
            <a:graphicFrameLocks noGrp="1"/>
          </p:cNvGraphicFramePr>
          <p:nvPr>
            <p:extLst>
              <p:ext uri="{D42A27DB-BD31-4B8C-83A1-F6EECF244321}">
                <p14:modId xmlns:p14="http://schemas.microsoft.com/office/powerpoint/2010/main" val="57276392"/>
              </p:ext>
            </p:extLst>
          </p:nvPr>
        </p:nvGraphicFramePr>
        <p:xfrm>
          <a:off x="433188" y="1875200"/>
          <a:ext cx="8259688" cy="4754880"/>
        </p:xfrm>
        <a:graphic>
          <a:graphicData uri="http://schemas.openxmlformats.org/drawingml/2006/table">
            <a:tbl>
              <a:tblPr firstRow="1" bandRow="1">
                <a:tableStyleId>{5C22544A-7EE6-4342-B048-85BDC9FD1C3A}</a:tableStyleId>
              </a:tblPr>
              <a:tblGrid>
                <a:gridCol w="3208784">
                  <a:extLst>
                    <a:ext uri="{9D8B030D-6E8A-4147-A177-3AD203B41FA5}">
                      <a16:colId xmlns:a16="http://schemas.microsoft.com/office/drawing/2014/main" val="3537663616"/>
                    </a:ext>
                  </a:extLst>
                </a:gridCol>
                <a:gridCol w="5050904">
                  <a:extLst>
                    <a:ext uri="{9D8B030D-6E8A-4147-A177-3AD203B41FA5}">
                      <a16:colId xmlns:a16="http://schemas.microsoft.com/office/drawing/2014/main" val="202162402"/>
                    </a:ext>
                  </a:extLst>
                </a:gridCol>
              </a:tblGrid>
              <a:tr h="323820">
                <a:tc>
                  <a:txBody>
                    <a:bodyPr/>
                    <a:lstStyle/>
                    <a:p>
                      <a:r>
                        <a:rPr lang="en-GB" dirty="0"/>
                        <a:t>Date</a:t>
                      </a:r>
                    </a:p>
                  </a:txBody>
                  <a:tcPr/>
                </a:tc>
                <a:tc>
                  <a:txBody>
                    <a:bodyPr/>
                    <a:lstStyle/>
                    <a:p>
                      <a:r>
                        <a:rPr lang="en-GB" dirty="0"/>
                        <a:t>Spring Version</a:t>
                      </a:r>
                    </a:p>
                  </a:txBody>
                  <a:tcPr/>
                </a:tc>
                <a:extLst>
                  <a:ext uri="{0D108BD9-81ED-4DB2-BD59-A6C34878D82A}">
                    <a16:rowId xmlns:a16="http://schemas.microsoft.com/office/drawing/2014/main" val="3384686769"/>
                  </a:ext>
                </a:extLst>
              </a:tr>
              <a:tr h="323820">
                <a:tc>
                  <a:txBody>
                    <a:bodyPr/>
                    <a:lstStyle/>
                    <a:p>
                      <a:r>
                        <a:rPr lang="en-GB" dirty="0"/>
                        <a:t>October 2002</a:t>
                      </a:r>
                    </a:p>
                  </a:txBody>
                  <a:tcPr/>
                </a:tc>
                <a:tc>
                  <a:txBody>
                    <a:bodyPr/>
                    <a:lstStyle/>
                    <a:p>
                      <a:r>
                        <a:rPr lang="en-GB" dirty="0"/>
                        <a:t>First Version</a:t>
                      </a:r>
                    </a:p>
                  </a:txBody>
                  <a:tcPr/>
                </a:tc>
                <a:extLst>
                  <a:ext uri="{0D108BD9-81ED-4DB2-BD59-A6C34878D82A}">
                    <a16:rowId xmlns:a16="http://schemas.microsoft.com/office/drawing/2014/main" val="3945893867"/>
                  </a:ext>
                </a:extLst>
              </a:tr>
              <a:tr h="323820">
                <a:tc>
                  <a:txBody>
                    <a:bodyPr/>
                    <a:lstStyle/>
                    <a:p>
                      <a:r>
                        <a:rPr lang="en-GB" dirty="0"/>
                        <a:t>June 2003</a:t>
                      </a:r>
                    </a:p>
                  </a:txBody>
                  <a:tcPr/>
                </a:tc>
                <a:tc>
                  <a:txBody>
                    <a:bodyPr/>
                    <a:lstStyle/>
                    <a:p>
                      <a:r>
                        <a:rPr lang="en-GB" sz="1800" b="0" i="0" kern="1200" dirty="0">
                          <a:solidFill>
                            <a:schemeClr val="dk1"/>
                          </a:solidFill>
                          <a:effectLst/>
                          <a:latin typeface="+mn-lt"/>
                          <a:ea typeface="+mn-ea"/>
                          <a:cs typeface="+mn-cs"/>
                        </a:rPr>
                        <a:t>first released under the </a:t>
                      </a:r>
                      <a:r>
                        <a:rPr lang="en-GB" sz="1800" b="0" i="0" u="none" strike="noStrike" kern="1200" dirty="0">
                          <a:solidFill>
                            <a:schemeClr val="dk1"/>
                          </a:solidFill>
                          <a:effectLst/>
                          <a:latin typeface="+mn-lt"/>
                          <a:ea typeface="+mn-ea"/>
                          <a:cs typeface="+mn-cs"/>
                        </a:rPr>
                        <a:t>Apache 2.0 license</a:t>
                      </a:r>
                      <a:endParaRPr lang="en-GB" dirty="0"/>
                    </a:p>
                  </a:txBody>
                  <a:tcPr/>
                </a:tc>
                <a:extLst>
                  <a:ext uri="{0D108BD9-81ED-4DB2-BD59-A6C34878D82A}">
                    <a16:rowId xmlns:a16="http://schemas.microsoft.com/office/drawing/2014/main" val="1488935902"/>
                  </a:ext>
                </a:extLst>
              </a:tr>
              <a:tr h="323820">
                <a:tc>
                  <a:txBody>
                    <a:bodyPr/>
                    <a:lstStyle/>
                    <a:p>
                      <a:r>
                        <a:rPr lang="en-GB" dirty="0"/>
                        <a:t>March 2004</a:t>
                      </a:r>
                    </a:p>
                  </a:txBody>
                  <a:tcPr/>
                </a:tc>
                <a:tc>
                  <a:txBody>
                    <a:bodyPr/>
                    <a:lstStyle/>
                    <a:p>
                      <a:r>
                        <a:rPr lang="en-GB" dirty="0"/>
                        <a:t>First Milestone release – 1.0</a:t>
                      </a:r>
                    </a:p>
                  </a:txBody>
                  <a:tcPr/>
                </a:tc>
                <a:extLst>
                  <a:ext uri="{0D108BD9-81ED-4DB2-BD59-A6C34878D82A}">
                    <a16:rowId xmlns:a16="http://schemas.microsoft.com/office/drawing/2014/main" val="2737296950"/>
                  </a:ext>
                </a:extLst>
              </a:tr>
              <a:tr h="323820">
                <a:tc>
                  <a:txBody>
                    <a:bodyPr/>
                    <a:lstStyle/>
                    <a:p>
                      <a:pPr algn="l" fontAlgn="base"/>
                      <a:r>
                        <a:rPr lang="en-GB" dirty="0">
                          <a:effectLst/>
                          <a:latin typeface="inherit"/>
                        </a:rPr>
                        <a:t>October 2006</a:t>
                      </a:r>
                    </a:p>
                  </a:txBody>
                  <a:tcPr anchor="ctr"/>
                </a:tc>
                <a:tc>
                  <a:txBody>
                    <a:bodyPr/>
                    <a:lstStyle/>
                    <a:p>
                      <a:pPr algn="l" fontAlgn="base"/>
                      <a:r>
                        <a:rPr lang="en-GB">
                          <a:effectLst/>
                          <a:latin typeface="inherit"/>
                        </a:rPr>
                        <a:t>Spring 2.0</a:t>
                      </a:r>
                    </a:p>
                  </a:txBody>
                  <a:tcPr anchor="ctr"/>
                </a:tc>
                <a:extLst>
                  <a:ext uri="{0D108BD9-81ED-4DB2-BD59-A6C34878D82A}">
                    <a16:rowId xmlns:a16="http://schemas.microsoft.com/office/drawing/2014/main" val="757311857"/>
                  </a:ext>
                </a:extLst>
              </a:tr>
              <a:tr h="323820">
                <a:tc>
                  <a:txBody>
                    <a:bodyPr/>
                    <a:lstStyle/>
                    <a:p>
                      <a:pPr algn="l" fontAlgn="base"/>
                      <a:r>
                        <a:rPr lang="en-GB">
                          <a:effectLst/>
                          <a:latin typeface="inherit"/>
                        </a:rPr>
                        <a:t>November 2007</a:t>
                      </a:r>
                    </a:p>
                  </a:txBody>
                  <a:tcPr anchor="ctr"/>
                </a:tc>
                <a:tc>
                  <a:txBody>
                    <a:bodyPr/>
                    <a:lstStyle/>
                    <a:p>
                      <a:pPr algn="l" fontAlgn="base"/>
                      <a:r>
                        <a:rPr lang="en-GB">
                          <a:effectLst/>
                          <a:latin typeface="inherit"/>
                        </a:rPr>
                        <a:t>Spring 2.5</a:t>
                      </a:r>
                    </a:p>
                  </a:txBody>
                  <a:tcPr anchor="ctr"/>
                </a:tc>
                <a:extLst>
                  <a:ext uri="{0D108BD9-81ED-4DB2-BD59-A6C34878D82A}">
                    <a16:rowId xmlns:a16="http://schemas.microsoft.com/office/drawing/2014/main" val="3038167628"/>
                  </a:ext>
                </a:extLst>
              </a:tr>
              <a:tr h="323820">
                <a:tc>
                  <a:txBody>
                    <a:bodyPr/>
                    <a:lstStyle/>
                    <a:p>
                      <a:pPr algn="l" fontAlgn="base"/>
                      <a:r>
                        <a:rPr lang="en-GB">
                          <a:effectLst/>
                          <a:latin typeface="inherit"/>
                        </a:rPr>
                        <a:t>December 2009</a:t>
                      </a:r>
                    </a:p>
                  </a:txBody>
                  <a:tcPr anchor="ctr"/>
                </a:tc>
                <a:tc>
                  <a:txBody>
                    <a:bodyPr/>
                    <a:lstStyle/>
                    <a:p>
                      <a:pPr algn="l" fontAlgn="base"/>
                      <a:r>
                        <a:rPr lang="en-GB">
                          <a:effectLst/>
                          <a:latin typeface="inherit"/>
                        </a:rPr>
                        <a:t>Spring 3.0</a:t>
                      </a:r>
                    </a:p>
                  </a:txBody>
                  <a:tcPr anchor="ctr"/>
                </a:tc>
                <a:extLst>
                  <a:ext uri="{0D108BD9-81ED-4DB2-BD59-A6C34878D82A}">
                    <a16:rowId xmlns:a16="http://schemas.microsoft.com/office/drawing/2014/main" val="2258332145"/>
                  </a:ext>
                </a:extLst>
              </a:tr>
              <a:tr h="323820">
                <a:tc>
                  <a:txBody>
                    <a:bodyPr/>
                    <a:lstStyle/>
                    <a:p>
                      <a:pPr algn="l" fontAlgn="base"/>
                      <a:r>
                        <a:rPr lang="en-GB">
                          <a:effectLst/>
                          <a:latin typeface="inherit"/>
                        </a:rPr>
                        <a:t>December 2011</a:t>
                      </a:r>
                    </a:p>
                  </a:txBody>
                  <a:tcPr anchor="ctr"/>
                </a:tc>
                <a:tc>
                  <a:txBody>
                    <a:bodyPr/>
                    <a:lstStyle/>
                    <a:p>
                      <a:pPr algn="l" fontAlgn="base"/>
                      <a:r>
                        <a:rPr lang="en-GB" dirty="0">
                          <a:effectLst/>
                          <a:latin typeface="inherit"/>
                        </a:rPr>
                        <a:t>Spring 3.1</a:t>
                      </a:r>
                    </a:p>
                  </a:txBody>
                  <a:tcPr anchor="ctr"/>
                </a:tc>
                <a:extLst>
                  <a:ext uri="{0D108BD9-81ED-4DB2-BD59-A6C34878D82A}">
                    <a16:rowId xmlns:a16="http://schemas.microsoft.com/office/drawing/2014/main" val="938658664"/>
                  </a:ext>
                </a:extLst>
              </a:tr>
              <a:tr h="323820">
                <a:tc>
                  <a:txBody>
                    <a:bodyPr/>
                    <a:lstStyle/>
                    <a:p>
                      <a:pPr algn="l" fontAlgn="base"/>
                      <a:r>
                        <a:rPr lang="en-GB">
                          <a:effectLst/>
                          <a:latin typeface="inherit"/>
                        </a:rPr>
                        <a:t>December 2012</a:t>
                      </a:r>
                    </a:p>
                  </a:txBody>
                  <a:tcPr anchor="ctr"/>
                </a:tc>
                <a:tc>
                  <a:txBody>
                    <a:bodyPr/>
                    <a:lstStyle/>
                    <a:p>
                      <a:pPr algn="l" fontAlgn="base"/>
                      <a:r>
                        <a:rPr lang="en-GB" dirty="0">
                          <a:effectLst/>
                          <a:latin typeface="inherit"/>
                        </a:rPr>
                        <a:t>Spring 3.2</a:t>
                      </a:r>
                    </a:p>
                  </a:txBody>
                  <a:tcPr anchor="ctr"/>
                </a:tc>
                <a:extLst>
                  <a:ext uri="{0D108BD9-81ED-4DB2-BD59-A6C34878D82A}">
                    <a16:rowId xmlns:a16="http://schemas.microsoft.com/office/drawing/2014/main" val="2918767368"/>
                  </a:ext>
                </a:extLst>
              </a:tr>
              <a:tr h="323820">
                <a:tc>
                  <a:txBody>
                    <a:bodyPr/>
                    <a:lstStyle/>
                    <a:p>
                      <a:pPr algn="l" fontAlgn="base"/>
                      <a:r>
                        <a:rPr lang="en-GB" dirty="0">
                          <a:effectLst/>
                          <a:latin typeface="inherit"/>
                        </a:rPr>
                        <a:t>December 2013</a:t>
                      </a:r>
                    </a:p>
                  </a:txBody>
                  <a:tcPr anchor="ctr"/>
                </a:tc>
                <a:tc>
                  <a:txBody>
                    <a:bodyPr/>
                    <a:lstStyle/>
                    <a:p>
                      <a:pPr algn="l" fontAlgn="base"/>
                      <a:r>
                        <a:rPr lang="en-GB" dirty="0">
                          <a:effectLst/>
                          <a:latin typeface="inherit"/>
                        </a:rPr>
                        <a:t>Spring 4.0</a:t>
                      </a:r>
                    </a:p>
                  </a:txBody>
                  <a:tcPr anchor="ctr"/>
                </a:tc>
                <a:extLst>
                  <a:ext uri="{0D108BD9-81ED-4DB2-BD59-A6C34878D82A}">
                    <a16:rowId xmlns:a16="http://schemas.microsoft.com/office/drawing/2014/main" val="839699556"/>
                  </a:ext>
                </a:extLst>
              </a:tr>
              <a:tr h="323820">
                <a:tc>
                  <a:txBody>
                    <a:bodyPr/>
                    <a:lstStyle/>
                    <a:p>
                      <a:pPr algn="l" fontAlgn="base"/>
                      <a:r>
                        <a:rPr lang="en-GB" dirty="0">
                          <a:effectLst/>
                          <a:latin typeface="inherit"/>
                        </a:rPr>
                        <a:t>July 2015</a:t>
                      </a:r>
                    </a:p>
                  </a:txBody>
                  <a:tcPr anchor="ctr"/>
                </a:tc>
                <a:tc>
                  <a:txBody>
                    <a:bodyPr/>
                    <a:lstStyle/>
                    <a:p>
                      <a:pPr algn="l" fontAlgn="base"/>
                      <a:r>
                        <a:rPr lang="en-GB" dirty="0">
                          <a:effectLst/>
                          <a:latin typeface="inherit"/>
                        </a:rPr>
                        <a:t>Spring 4.2</a:t>
                      </a:r>
                    </a:p>
                  </a:txBody>
                  <a:tcPr anchor="ctr"/>
                </a:tc>
                <a:extLst>
                  <a:ext uri="{0D108BD9-81ED-4DB2-BD59-A6C34878D82A}">
                    <a16:rowId xmlns:a16="http://schemas.microsoft.com/office/drawing/2014/main" val="691460015"/>
                  </a:ext>
                </a:extLst>
              </a:tr>
              <a:tr h="323820">
                <a:tc>
                  <a:txBody>
                    <a:bodyPr/>
                    <a:lstStyle/>
                    <a:p>
                      <a:pPr algn="l" fontAlgn="base"/>
                      <a:r>
                        <a:rPr lang="en-GB" dirty="0">
                          <a:effectLst/>
                          <a:latin typeface="inherit"/>
                        </a:rPr>
                        <a:t>June 2016</a:t>
                      </a:r>
                    </a:p>
                  </a:txBody>
                  <a:tcPr anchor="ctr"/>
                </a:tc>
                <a:tc>
                  <a:txBody>
                    <a:bodyPr/>
                    <a:lstStyle/>
                    <a:p>
                      <a:pPr algn="l" fontAlgn="base"/>
                      <a:r>
                        <a:rPr lang="en-GB" dirty="0">
                          <a:effectLst/>
                          <a:latin typeface="inherit"/>
                        </a:rPr>
                        <a:t>Spring 4.3</a:t>
                      </a:r>
                    </a:p>
                  </a:txBody>
                  <a:tcPr anchor="ctr"/>
                </a:tc>
                <a:extLst>
                  <a:ext uri="{0D108BD9-81ED-4DB2-BD59-A6C34878D82A}">
                    <a16:rowId xmlns:a16="http://schemas.microsoft.com/office/drawing/2014/main" val="2592653544"/>
                  </a:ext>
                </a:extLst>
              </a:tr>
              <a:tr h="323820">
                <a:tc>
                  <a:txBody>
                    <a:bodyPr/>
                    <a:lstStyle/>
                    <a:p>
                      <a:pPr algn="l" fontAlgn="base"/>
                      <a:r>
                        <a:rPr lang="en-GB" dirty="0">
                          <a:effectLst/>
                          <a:latin typeface="inherit"/>
                        </a:rPr>
                        <a:t>September 2017</a:t>
                      </a:r>
                    </a:p>
                  </a:txBody>
                  <a:tcPr anchor="ctr"/>
                </a:tc>
                <a:tc>
                  <a:txBody>
                    <a:bodyPr/>
                    <a:lstStyle/>
                    <a:p>
                      <a:pPr algn="l" fontAlgn="base"/>
                      <a:r>
                        <a:rPr lang="en-GB" dirty="0">
                          <a:effectLst/>
                          <a:latin typeface="inherit"/>
                        </a:rPr>
                        <a:t>Spring 5.0</a:t>
                      </a:r>
                    </a:p>
                  </a:txBody>
                  <a:tcPr anchor="ctr"/>
                </a:tc>
                <a:extLst>
                  <a:ext uri="{0D108BD9-81ED-4DB2-BD59-A6C34878D82A}">
                    <a16:rowId xmlns:a16="http://schemas.microsoft.com/office/drawing/2014/main" val="2309204320"/>
                  </a:ext>
                </a:extLst>
              </a:tr>
            </a:tbl>
          </a:graphicData>
        </a:graphic>
      </p:graphicFrame>
    </p:spTree>
    <p:extLst>
      <p:ext uri="{BB962C8B-B14F-4D97-AF65-F5344CB8AC3E}">
        <p14:creationId xmlns:p14="http://schemas.microsoft.com/office/powerpoint/2010/main" val="1358700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5755</TotalTime>
  <Words>832</Words>
  <Application>Microsoft Office PowerPoint</Application>
  <PresentationFormat>On-screen Show (4:3)</PresentationFormat>
  <Paragraphs>197</Paragraphs>
  <Slides>25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inherit</vt:lpstr>
      <vt:lpstr>Office Theme</vt:lpstr>
      <vt:lpstr>Server Side RAD</vt:lpstr>
      <vt:lpstr>PowerPoint Presentation</vt:lpstr>
      <vt:lpstr>Marking Scheme</vt:lpstr>
      <vt:lpstr>Topics</vt:lpstr>
      <vt:lpstr>Web Frameworks</vt:lpstr>
      <vt:lpstr>Spring Framework</vt:lpstr>
      <vt:lpstr>Spring Framework</vt:lpstr>
      <vt:lpstr>Spring Framework</vt:lpstr>
      <vt:lpstr>Spring Framework History</vt:lpstr>
      <vt:lpstr>Spring Framework Features</vt:lpstr>
      <vt:lpstr>Spring Framework Features</vt:lpstr>
      <vt:lpstr>Spring Framework Architecture</vt:lpstr>
      <vt:lpstr>Spring Framework Architecture</vt:lpstr>
      <vt:lpstr>Spring Framework Architecture Core Container</vt:lpstr>
      <vt:lpstr>Spring Framework Architecture Context</vt:lpstr>
      <vt:lpstr>Spring Framework Architecture SpEL</vt:lpstr>
      <vt:lpstr>Spring Framework Architecture</vt:lpstr>
      <vt:lpstr>Spring Framework Architecture AOP, Aspects, Instrumentation, Messaging</vt:lpstr>
      <vt:lpstr>Spring Framework Architecture</vt:lpstr>
      <vt:lpstr>Spring Framework Architecture Data Access/Integration</vt:lpstr>
      <vt:lpstr>Spring Framework Architecture</vt:lpstr>
      <vt:lpstr>Spring Framework Architecture Web</vt:lpstr>
      <vt:lpstr>Spring Framework Architecture</vt:lpstr>
      <vt:lpstr>Spring Framework Architecture Test</vt:lpstr>
      <vt:lpstr>Request/Response Lifecycle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Gerard</dc:creator>
  <cp:lastModifiedBy>Gerard Harrison</cp:lastModifiedBy>
  <cp:revision>220</cp:revision>
  <dcterms:created xsi:type="dcterms:W3CDTF">2015-12-18T17:06:24Z</dcterms:created>
  <dcterms:modified xsi:type="dcterms:W3CDTF">2018-01-16T16:28:04Z</dcterms:modified>
</cp:coreProperties>
</file>