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76" r:id="rId7"/>
    <p:sldId id="277" r:id="rId8"/>
    <p:sldId id="278" r:id="rId9"/>
    <p:sldId id="279" r:id="rId10"/>
    <p:sldId id="280" r:id="rId11"/>
    <p:sldId id="281" r:id="rId12"/>
    <p:sldId id="282" r:id="rId13"/>
    <p:sldId id="283" r:id="rId14"/>
    <p:sldId id="284" r:id="rId15"/>
    <p:sldId id="286" r:id="rId16"/>
    <p:sldId id="285" r:id="rId17"/>
    <p:sldId id="287" r:id="rId18"/>
    <p:sldId id="288" r:id="rId19"/>
    <p:sldId id="289" r:id="rId20"/>
    <p:sldId id="290" r:id="rId21"/>
    <p:sldId id="292" r:id="rId22"/>
    <p:sldId id="291" r:id="rId23"/>
    <p:sldId id="294" r:id="rId24"/>
    <p:sldId id="293"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4676"/>
  </p:normalViewPr>
  <p:slideViewPr>
    <p:cSldViewPr snapToGrid="0" snapToObjects="1">
      <p:cViewPr varScale="1">
        <p:scale>
          <a:sx n="94" d="100"/>
          <a:sy n="94" d="100"/>
        </p:scale>
        <p:origin x="208"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3B2A5-4420-B34A-9C6C-6CACD3FA679A}"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70868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3B2A5-4420-B34A-9C6C-6CACD3FA679A}"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52997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3B2A5-4420-B34A-9C6C-6CACD3FA679A}"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67302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3B2A5-4420-B34A-9C6C-6CACD3FA679A}"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88958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B2A5-4420-B34A-9C6C-6CACD3FA679A}"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53239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3B2A5-4420-B34A-9C6C-6CACD3FA679A}"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61869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3B2A5-4420-B34A-9C6C-6CACD3FA679A}" type="datetimeFigureOut">
              <a:rPr lang="en-US" smtClean="0"/>
              <a:t>4/27/16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16002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3B2A5-4420-B34A-9C6C-6CACD3FA679A}" type="datetimeFigureOut">
              <a:rPr lang="en-US" smtClean="0"/>
              <a:t>4/27/16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70140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3B2A5-4420-B34A-9C6C-6CACD3FA679A}" type="datetimeFigureOut">
              <a:rPr lang="en-US" smtClean="0"/>
              <a:t>4/27/16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84201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3B2A5-4420-B34A-9C6C-6CACD3FA679A}"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66512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3B2A5-4420-B34A-9C6C-6CACD3FA679A}"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D646-058C-294E-8DA8-782A99E32E2C}" type="slidenum">
              <a:rPr lang="en-US" smtClean="0"/>
              <a:t>‹#›</a:t>
            </a:fld>
            <a:endParaRPr lang="en-US"/>
          </a:p>
        </p:txBody>
      </p:sp>
    </p:spTree>
    <p:extLst>
      <p:ext uri="{BB962C8B-B14F-4D97-AF65-F5344CB8AC3E}">
        <p14:creationId xmlns:p14="http://schemas.microsoft.com/office/powerpoint/2010/main" val="1151778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3B2A5-4420-B34A-9C6C-6CACD3FA679A}" type="datetimeFigureOut">
              <a:rPr lang="en-US" smtClean="0"/>
              <a:t>4/27/16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D646-058C-294E-8DA8-782A99E32E2C}" type="slidenum">
              <a:rPr lang="en-US" smtClean="0"/>
              <a:t>‹#›</a:t>
            </a:fld>
            <a:endParaRPr lang="en-US"/>
          </a:p>
        </p:txBody>
      </p:sp>
    </p:spTree>
    <p:extLst>
      <p:ext uri="{BB962C8B-B14F-4D97-AF65-F5344CB8AC3E}">
        <p14:creationId xmlns:p14="http://schemas.microsoft.com/office/powerpoint/2010/main" val="66643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utomateAds.com"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122363"/>
            <a:ext cx="9144000" cy="12604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smtClean="0">
                <a:solidFill>
                  <a:srgbClr val="00B0F0"/>
                </a:solidFill>
              </a:rPr>
              <a:t>AutomateAds</a:t>
            </a:r>
            <a:r>
              <a:rPr lang="en-US" b="1" dirty="0" smtClean="0">
                <a:solidFill>
                  <a:srgbClr val="00B0F0"/>
                </a:solidFill>
              </a:rPr>
              <a:t> Analytics</a:t>
            </a:r>
            <a:endParaRPr lang="en-US" dirty="0"/>
          </a:p>
        </p:txBody>
      </p:sp>
      <p:sp>
        <p:nvSpPr>
          <p:cNvPr id="5" name="Subtitle 2"/>
          <p:cNvSpPr txBox="1">
            <a:spLocks/>
          </p:cNvSpPr>
          <p:nvPr/>
        </p:nvSpPr>
        <p:spPr>
          <a:xfrm>
            <a:off x="1549400" y="2738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Eddie Farah</a:t>
            </a:r>
          </a:p>
          <a:p>
            <a:r>
              <a:rPr lang="en-US" dirty="0" smtClean="0"/>
              <a:t>Full Stack Software, Data Engineer.</a:t>
            </a:r>
          </a:p>
          <a:p>
            <a:r>
              <a:rPr lang="en-US" sz="3200" u="sng" baseline="30000" dirty="0" smtClean="0">
                <a:hlinkClick r:id="rId2"/>
              </a:rPr>
              <a:t>AutomateAds.com</a:t>
            </a:r>
            <a:endParaRPr lang="en-US" sz="3200" dirty="0" smtClean="0"/>
          </a:p>
          <a:p>
            <a:endParaRPr lang="en-US" dirty="0"/>
          </a:p>
        </p:txBody>
      </p:sp>
      <p:pic>
        <p:nvPicPr>
          <p:cNvPr id="6" name="Picture 5"/>
          <p:cNvPicPr>
            <a:picLocks noChangeAspect="1"/>
          </p:cNvPicPr>
          <p:nvPr/>
        </p:nvPicPr>
        <p:blipFill>
          <a:blip r:embed="rId3"/>
          <a:stretch>
            <a:fillRect/>
          </a:stretch>
        </p:blipFill>
        <p:spPr>
          <a:xfrm>
            <a:off x="5486400" y="4572000"/>
            <a:ext cx="1219200" cy="1219200"/>
          </a:xfrm>
          <a:prstGeom prst="rect">
            <a:avLst/>
          </a:prstGeom>
        </p:spPr>
      </p:pic>
    </p:spTree>
    <p:extLst>
      <p:ext uri="{BB962C8B-B14F-4D97-AF65-F5344CB8AC3E}">
        <p14:creationId xmlns:p14="http://schemas.microsoft.com/office/powerpoint/2010/main" val="170192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534"/>
            <a:ext cx="10515600" cy="904117"/>
          </a:xfrm>
        </p:spPr>
        <p:txBody>
          <a:bodyPr/>
          <a:lstStyle/>
          <a:p>
            <a:r>
              <a:rPr lang="en-US" b="1" dirty="0" smtClean="0">
                <a:solidFill>
                  <a:srgbClr val="00B0F0"/>
                </a:solidFill>
              </a:rPr>
              <a:t>Features</a:t>
            </a:r>
            <a:endParaRPr lang="en-US" b="1" dirty="0">
              <a:solidFill>
                <a:srgbClr val="00B0F0"/>
              </a:solidFill>
            </a:endParaRPr>
          </a:p>
        </p:txBody>
      </p:sp>
      <p:sp>
        <p:nvSpPr>
          <p:cNvPr id="3" name="Content Placeholder 2"/>
          <p:cNvSpPr>
            <a:spLocks noGrp="1"/>
          </p:cNvSpPr>
          <p:nvPr>
            <p:ph idx="1"/>
          </p:nvPr>
        </p:nvSpPr>
        <p:spPr>
          <a:xfrm>
            <a:off x="838200" y="1064525"/>
            <a:ext cx="10515600" cy="5112438"/>
          </a:xfrm>
        </p:spPr>
        <p:txBody>
          <a:bodyPr>
            <a:noAutofit/>
          </a:bodyPr>
          <a:lstStyle/>
          <a:p>
            <a:r>
              <a:rPr lang="en-US" sz="2400" dirty="0"/>
              <a:t>Used the following </a:t>
            </a:r>
            <a:r>
              <a:rPr lang="en-US" sz="2400" dirty="0" smtClean="0"/>
              <a:t>campaign features </a:t>
            </a:r>
            <a:r>
              <a:rPr lang="en-US" sz="2400" dirty="0"/>
              <a:t>to attempt to predict </a:t>
            </a:r>
            <a:r>
              <a:rPr lang="en-US" sz="2400" dirty="0" err="1" smtClean="0"/>
              <a:t>cost_per_conversion</a:t>
            </a:r>
            <a:r>
              <a:rPr lang="en-US" sz="2400" dirty="0" smtClean="0"/>
              <a:t>: </a:t>
            </a:r>
          </a:p>
          <a:p>
            <a:pPr lvl="1">
              <a:buFont typeface="Courier New" charset="0"/>
              <a:buChar char="o"/>
            </a:pPr>
            <a:r>
              <a:rPr lang="en-US" sz="2000" b="1" dirty="0" smtClean="0"/>
              <a:t>      </a:t>
            </a:r>
            <a:r>
              <a:rPr lang="en-US" sz="2000" b="1" dirty="0" err="1" smtClean="0"/>
              <a:t>cpa_median</a:t>
            </a:r>
            <a:r>
              <a:rPr lang="en-US" sz="2000" dirty="0" smtClean="0"/>
              <a:t>: Cost per action </a:t>
            </a:r>
            <a:r>
              <a:rPr lang="en-US" sz="2000" dirty="0"/>
              <a:t>Median </a:t>
            </a:r>
            <a:endParaRPr lang="en-US" sz="2000" dirty="0" smtClean="0"/>
          </a:p>
          <a:p>
            <a:pPr lvl="1">
              <a:buFont typeface="Courier New" charset="0"/>
              <a:buChar char="o"/>
            </a:pPr>
            <a:r>
              <a:rPr lang="en-US" sz="2000" b="1" dirty="0" smtClean="0"/>
              <a:t>      </a:t>
            </a:r>
            <a:r>
              <a:rPr lang="en-US" sz="2000" b="1" dirty="0" err="1" smtClean="0"/>
              <a:t>cpc_median</a:t>
            </a:r>
            <a:r>
              <a:rPr lang="en-US" sz="2000" dirty="0" smtClean="0"/>
              <a:t>: Cost per click </a:t>
            </a:r>
            <a:r>
              <a:rPr lang="en-US" sz="2000" dirty="0"/>
              <a:t>Median </a:t>
            </a:r>
            <a:endParaRPr lang="en-US" sz="2000" dirty="0" smtClean="0"/>
          </a:p>
          <a:p>
            <a:pPr lvl="1">
              <a:buFont typeface="Courier New" charset="0"/>
              <a:buChar char="o"/>
            </a:pPr>
            <a:r>
              <a:rPr lang="en-US" sz="2000" b="1" dirty="0" smtClean="0"/>
              <a:t>      </a:t>
            </a:r>
            <a:r>
              <a:rPr lang="en-US" sz="2000" b="1" dirty="0" err="1" smtClean="0"/>
              <a:t>cpm_median</a:t>
            </a:r>
            <a:r>
              <a:rPr lang="en-US" sz="2000" dirty="0" smtClean="0"/>
              <a:t>: Cost per 1000 Impression </a:t>
            </a:r>
            <a:r>
              <a:rPr lang="en-US" sz="2000" dirty="0"/>
              <a:t>Median </a:t>
            </a:r>
            <a:endParaRPr lang="en-US" sz="2000" dirty="0" smtClean="0"/>
          </a:p>
          <a:p>
            <a:pPr lvl="1">
              <a:buFont typeface="Courier New" charset="0"/>
              <a:buChar char="o"/>
            </a:pPr>
            <a:r>
              <a:rPr lang="en-US" sz="2000" b="1" dirty="0" smtClean="0"/>
              <a:t>      Spent</a:t>
            </a:r>
            <a:r>
              <a:rPr lang="en-US" sz="2000" dirty="0" smtClean="0"/>
              <a:t>: Spent per campaign</a:t>
            </a:r>
            <a:br>
              <a:rPr lang="en-US" sz="2000" dirty="0" smtClean="0"/>
            </a:br>
            <a:endParaRPr lang="en-US" sz="2000" dirty="0" smtClean="0"/>
          </a:p>
          <a:p>
            <a:pPr lvl="1">
              <a:buFont typeface="Courier New" charset="0"/>
              <a:buChar char="o"/>
            </a:pPr>
            <a:r>
              <a:rPr lang="en-US" sz="2000" b="1" dirty="0" smtClean="0"/>
              <a:t>      Objective</a:t>
            </a:r>
            <a:r>
              <a:rPr lang="en-US" sz="2000" dirty="0" smtClean="0"/>
              <a:t>: Campaign Objective	</a:t>
            </a:r>
          </a:p>
          <a:p>
            <a:pPr lvl="3">
              <a:buFont typeface="Wingdings" charset="2"/>
              <a:buChar char="§"/>
            </a:pPr>
            <a:r>
              <a:rPr lang="en-US" sz="1600" dirty="0" err="1" smtClean="0"/>
              <a:t>Objective_MOBILE_APP_INSTALLS</a:t>
            </a:r>
            <a:r>
              <a:rPr lang="en-US" sz="1600" dirty="0" smtClean="0"/>
              <a:t> </a:t>
            </a:r>
          </a:p>
          <a:p>
            <a:pPr lvl="3">
              <a:buFont typeface="Wingdings" charset="2"/>
              <a:buChar char="§"/>
            </a:pPr>
            <a:r>
              <a:rPr lang="en-US" sz="1600" dirty="0" err="1" smtClean="0"/>
              <a:t>Objective_WEBSITE_CLICKS</a:t>
            </a:r>
            <a:r>
              <a:rPr lang="en-US" sz="1600" dirty="0" smtClean="0"/>
              <a:t> </a:t>
            </a:r>
          </a:p>
          <a:p>
            <a:pPr lvl="3">
              <a:buFont typeface="Wingdings" charset="2"/>
              <a:buChar char="§"/>
            </a:pPr>
            <a:r>
              <a:rPr lang="en-US" sz="1600" dirty="0" err="1" smtClean="0"/>
              <a:t>Objective_WEBSITE_CONVERSIONS</a:t>
            </a:r>
            <a:r>
              <a:rPr lang="en-US" sz="1600" dirty="0" smtClean="0"/>
              <a:t> ….</a:t>
            </a:r>
            <a:br>
              <a:rPr lang="en-US" sz="1600" dirty="0" smtClean="0"/>
            </a:br>
            <a:endParaRPr lang="en-US" sz="1600" dirty="0" smtClean="0"/>
          </a:p>
          <a:p>
            <a:pPr lvl="1">
              <a:buFont typeface="Courier New" charset="0"/>
              <a:buChar char="o"/>
            </a:pPr>
            <a:r>
              <a:rPr lang="en-US" sz="2000" b="1" dirty="0" smtClean="0"/>
              <a:t>      </a:t>
            </a:r>
            <a:r>
              <a:rPr lang="en-US" sz="2000" b="1" dirty="0" err="1" smtClean="0"/>
              <a:t>BidStrategy</a:t>
            </a:r>
            <a:endParaRPr lang="en-US" sz="2000" b="1" dirty="0"/>
          </a:p>
          <a:p>
            <a:pPr lvl="3">
              <a:buFont typeface="Wingdings" charset="2"/>
              <a:buChar char="§"/>
            </a:pPr>
            <a:r>
              <a:rPr lang="en-US" sz="1600" dirty="0" smtClean="0"/>
              <a:t>Automated</a:t>
            </a:r>
          </a:p>
          <a:p>
            <a:pPr lvl="3">
              <a:buFont typeface="Wingdings" charset="2"/>
              <a:buChar char="§"/>
            </a:pPr>
            <a:r>
              <a:rPr lang="en-US" sz="1600" dirty="0" smtClean="0"/>
              <a:t>CPC</a:t>
            </a:r>
          </a:p>
          <a:p>
            <a:pPr lvl="3">
              <a:buFont typeface="Wingdings" charset="2"/>
              <a:buChar char="§"/>
            </a:pPr>
            <a:r>
              <a:rPr lang="en-US" sz="1600" dirty="0" err="1" smtClean="0"/>
              <a:t>ocpm</a:t>
            </a:r>
            <a:endParaRPr lang="en-US" sz="1600" dirty="0" smtClean="0"/>
          </a:p>
          <a:p>
            <a:pPr lvl="1">
              <a:buFont typeface="Courier New" charset="0"/>
              <a:buChar char="o"/>
            </a:pPr>
            <a:r>
              <a:rPr lang="en-US" sz="2000" b="1" dirty="0" smtClean="0"/>
              <a:t>      </a:t>
            </a:r>
            <a:r>
              <a:rPr lang="en-US" sz="2000" b="1" dirty="0" err="1" smtClean="0"/>
              <a:t>maxBid_CPC</a:t>
            </a:r>
            <a:endParaRPr lang="en-US" sz="2000" b="1" dirty="0" smtClean="0"/>
          </a:p>
          <a:p>
            <a:pPr lvl="1">
              <a:buFont typeface="Courier New" charset="0"/>
              <a:buChar char="o"/>
            </a:pPr>
            <a:r>
              <a:rPr lang="en-US" sz="2000" b="1" dirty="0" smtClean="0"/>
              <a:t>      </a:t>
            </a:r>
            <a:r>
              <a:rPr lang="en-US" sz="2000" b="1" dirty="0" err="1" smtClean="0"/>
              <a:t>maxBid_ocpm</a:t>
            </a:r>
            <a:endParaRPr lang="en-US" sz="2000" b="1" dirty="0"/>
          </a:p>
          <a:p>
            <a:pPr lvl="1">
              <a:buFont typeface="Wingdings" charset="2"/>
              <a:buChar char="§"/>
            </a:pPr>
            <a:endParaRPr lang="en-US" sz="2000" dirty="0" smtClean="0"/>
          </a:p>
          <a:p>
            <a:endParaRPr lang="en-US" sz="2400" dirty="0"/>
          </a:p>
        </p:txBody>
      </p:sp>
    </p:spTree>
    <p:extLst>
      <p:ext uri="{BB962C8B-B14F-4D97-AF65-F5344CB8AC3E}">
        <p14:creationId xmlns:p14="http://schemas.microsoft.com/office/powerpoint/2010/main" val="510660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r>
              <a:rPr lang="en-US" b="1" dirty="0" smtClean="0">
                <a:solidFill>
                  <a:srgbClr val="00B0F0"/>
                </a:solidFill>
              </a:rPr>
              <a:t>Data Frame Sample</a:t>
            </a:r>
            <a:endParaRPr lang="en-US" b="1" dirty="0">
              <a:solidFill>
                <a:srgbClr val="00B0F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952" y="1225124"/>
            <a:ext cx="9142096" cy="4351338"/>
          </a:xfrm>
        </p:spPr>
      </p:pic>
    </p:spTree>
    <p:extLst>
      <p:ext uri="{BB962C8B-B14F-4D97-AF65-F5344CB8AC3E}">
        <p14:creationId xmlns:p14="http://schemas.microsoft.com/office/powerpoint/2010/main" val="93518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b="1" dirty="0" smtClean="0">
                <a:solidFill>
                  <a:srgbClr val="00B0F0"/>
                </a:solidFill>
              </a:rPr>
              <a:t>Linear Regression</a:t>
            </a:r>
            <a:endParaRPr lang="en-US" b="1" dirty="0">
              <a:solidFill>
                <a:srgbClr val="00B0F0"/>
              </a:solidFill>
            </a:endParaRPr>
          </a:p>
        </p:txBody>
      </p:sp>
      <p:sp>
        <p:nvSpPr>
          <p:cNvPr id="3" name="Content Placeholder 2"/>
          <p:cNvSpPr>
            <a:spLocks noGrp="1"/>
          </p:cNvSpPr>
          <p:nvPr>
            <p:ph idx="1"/>
          </p:nvPr>
        </p:nvSpPr>
        <p:spPr>
          <a:xfrm>
            <a:off x="838200" y="1228300"/>
            <a:ext cx="10515600" cy="4948663"/>
          </a:xfrm>
        </p:spPr>
        <p:txBody>
          <a:bodyPr/>
          <a:lstStyle/>
          <a:p>
            <a:r>
              <a:rPr lang="en-US" dirty="0"/>
              <a:t>Used </a:t>
            </a:r>
            <a:r>
              <a:rPr lang="en-US" dirty="0" err="1"/>
              <a:t>ols</a:t>
            </a:r>
            <a:r>
              <a:rPr lang="en-US" dirty="0"/>
              <a:t> </a:t>
            </a:r>
            <a:r>
              <a:rPr lang="en-US" dirty="0"/>
              <a:t>from </a:t>
            </a:r>
            <a:r>
              <a:rPr lang="en-US" dirty="0" err="1"/>
              <a:t>statsmodels</a:t>
            </a:r>
            <a:r>
              <a:rPr lang="en-US" dirty="0"/>
              <a:t>. </a:t>
            </a:r>
            <a:r>
              <a:rPr lang="en-US" dirty="0" smtClean="0"/>
              <a:t>Formula</a:t>
            </a:r>
          </a:p>
          <a:p>
            <a:r>
              <a:rPr lang="en-US" dirty="0"/>
              <a:t>Split data into training set (</a:t>
            </a:r>
            <a:r>
              <a:rPr lang="en-US" dirty="0" smtClean="0"/>
              <a:t>60%) </a:t>
            </a:r>
            <a:r>
              <a:rPr lang="en-US" dirty="0"/>
              <a:t>and test set (</a:t>
            </a:r>
            <a:r>
              <a:rPr lang="en-US" dirty="0" smtClean="0"/>
              <a:t>30%) </a:t>
            </a:r>
          </a:p>
          <a:p>
            <a:r>
              <a:rPr lang="en-US" dirty="0"/>
              <a:t>Linear regression is prone to outliers, so let’s make sure </a:t>
            </a:r>
            <a:r>
              <a:rPr lang="en-US" dirty="0" smtClean="0"/>
              <a:t>we remove outliers</a:t>
            </a:r>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0" y="2760663"/>
            <a:ext cx="4914900" cy="3416300"/>
          </a:xfrm>
          <a:prstGeom prst="rect">
            <a:avLst/>
          </a:prstGeom>
        </p:spPr>
      </p:pic>
    </p:spTree>
    <p:extLst>
      <p:ext uri="{BB962C8B-B14F-4D97-AF65-F5344CB8AC3E}">
        <p14:creationId xmlns:p14="http://schemas.microsoft.com/office/powerpoint/2010/main" val="198938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Linear </a:t>
            </a:r>
            <a:r>
              <a:rPr lang="en-US" b="1" dirty="0" smtClean="0">
                <a:solidFill>
                  <a:srgbClr val="00B0F0"/>
                </a:solidFill>
              </a:rPr>
              <a:t>Regression – Model 1</a:t>
            </a:r>
            <a:endParaRPr lang="en-US" dirty="0"/>
          </a:p>
        </p:txBody>
      </p:sp>
      <p:sp>
        <p:nvSpPr>
          <p:cNvPr id="3" name="Content Placeholder 2"/>
          <p:cNvSpPr>
            <a:spLocks noGrp="1"/>
          </p:cNvSpPr>
          <p:nvPr>
            <p:ph idx="1"/>
          </p:nvPr>
        </p:nvSpPr>
        <p:spPr>
          <a:xfrm>
            <a:off x="838200" y="1511726"/>
            <a:ext cx="10515600" cy="4902722"/>
          </a:xfrm>
        </p:spPr>
        <p:txBody>
          <a:bodyPr>
            <a:normAutofit/>
          </a:bodyPr>
          <a:lstStyle/>
          <a:p>
            <a:r>
              <a:rPr lang="en-US" sz="2000" dirty="0"/>
              <a:t>Used Linear Regression on </a:t>
            </a:r>
            <a:r>
              <a:rPr lang="en-US" sz="2000" b="1" dirty="0" smtClean="0"/>
              <a:t>all features </a:t>
            </a:r>
            <a:r>
              <a:rPr lang="en-US" sz="2000" dirty="0" smtClean="0"/>
              <a:t>at the beginning with to </a:t>
            </a:r>
            <a:r>
              <a:rPr lang="en-US" sz="2000" dirty="0"/>
              <a:t>predict the </a:t>
            </a:r>
            <a:r>
              <a:rPr lang="en-US" sz="2000" dirty="0" smtClean="0"/>
              <a:t>cost per conversion for every campaign:</a:t>
            </a:r>
          </a:p>
          <a:p>
            <a:r>
              <a:rPr lang="en-US" sz="2000" dirty="0"/>
              <a:t>Used the </a:t>
            </a:r>
            <a:r>
              <a:rPr lang="en-US" sz="2000" dirty="0" err="1" smtClean="0"/>
              <a:t>Statsmodel</a:t>
            </a:r>
            <a:r>
              <a:rPr lang="en-US" sz="2000" dirty="0" smtClean="0"/>
              <a:t> </a:t>
            </a:r>
            <a:r>
              <a:rPr lang="en-US" sz="2000" dirty="0"/>
              <a:t>python package to get p-values, R^2, and coefficients: </a:t>
            </a:r>
            <a:endParaRPr lang="en-US" sz="2000" dirty="0" smtClean="0"/>
          </a:p>
          <a:p>
            <a:r>
              <a:rPr lang="en-US" sz="2000" dirty="0"/>
              <a:t>R^2 is low </a:t>
            </a:r>
            <a:r>
              <a:rPr lang="en-US" sz="2000" dirty="0" smtClean="0"/>
              <a:t>(~ </a:t>
            </a:r>
            <a:r>
              <a:rPr lang="en-US" sz="2000" b="1" dirty="0" smtClean="0"/>
              <a:t>0.37</a:t>
            </a:r>
            <a:r>
              <a:rPr lang="en-US" sz="2000" dirty="0" smtClean="0"/>
              <a:t>)</a:t>
            </a:r>
          </a:p>
          <a:p>
            <a:r>
              <a:rPr lang="en-US" sz="2000" dirty="0" smtClean="0"/>
              <a:t>Some coefficient </a:t>
            </a:r>
            <a:br>
              <a:rPr lang="en-US" sz="2000" dirty="0" smtClean="0"/>
            </a:br>
            <a:r>
              <a:rPr lang="en-US" sz="2000" dirty="0" smtClean="0"/>
              <a:t>P-values </a:t>
            </a:r>
            <a:r>
              <a:rPr lang="en-US" sz="2000" dirty="0"/>
              <a:t>are </a:t>
            </a:r>
            <a:r>
              <a:rPr lang="en-US" sz="2000" dirty="0" smtClean="0"/>
              <a:t/>
            </a:r>
            <a:br>
              <a:rPr lang="en-US" sz="2000" dirty="0" smtClean="0"/>
            </a:br>
            <a:r>
              <a:rPr lang="en-US" sz="2000" dirty="0" smtClean="0"/>
              <a:t>significant</a:t>
            </a:r>
            <a:r>
              <a:rPr lang="en-US" sz="2000" dirty="0"/>
              <a:t>! </a:t>
            </a:r>
            <a:endParaRPr lang="en-US" sz="2000" dirty="0" smtClean="0"/>
          </a:p>
          <a:p>
            <a:r>
              <a:rPr lang="en-US" sz="2000" dirty="0"/>
              <a:t>Model may not </a:t>
            </a:r>
            <a:r>
              <a:rPr lang="en-US" sz="2000" dirty="0" smtClean="0"/>
              <a:t>capture</a:t>
            </a:r>
            <a:br>
              <a:rPr lang="en-US" sz="2000" dirty="0" smtClean="0"/>
            </a:br>
            <a:r>
              <a:rPr lang="en-US" sz="2000" dirty="0" smtClean="0"/>
              <a:t>much variability</a:t>
            </a:r>
            <a:r>
              <a:rPr lang="en-US" sz="2000" dirty="0"/>
              <a:t>, but results </a:t>
            </a:r>
            <a:r>
              <a:rPr lang="en-US" sz="2000" dirty="0" smtClean="0"/>
              <a:t/>
            </a:r>
            <a:br>
              <a:rPr lang="en-US" sz="2000" dirty="0" smtClean="0"/>
            </a:br>
            <a:r>
              <a:rPr lang="en-US" sz="2000" dirty="0" smtClean="0"/>
              <a:t>are </a:t>
            </a:r>
            <a:r>
              <a:rPr lang="en-US" sz="2000" dirty="0"/>
              <a:t>significant </a:t>
            </a:r>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75" y="2927204"/>
            <a:ext cx="4443104" cy="36032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141" y="3818286"/>
            <a:ext cx="3034834" cy="1763835"/>
          </a:xfrm>
          <a:prstGeom prst="rect">
            <a:avLst/>
          </a:prstGeom>
        </p:spPr>
      </p:pic>
    </p:spTree>
    <p:extLst>
      <p:ext uri="{BB962C8B-B14F-4D97-AF65-F5344CB8AC3E}">
        <p14:creationId xmlns:p14="http://schemas.microsoft.com/office/powerpoint/2010/main" val="1366464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Linear </a:t>
            </a:r>
            <a:r>
              <a:rPr lang="en-US" b="1" dirty="0" smtClean="0">
                <a:solidFill>
                  <a:srgbClr val="00B0F0"/>
                </a:solidFill>
              </a:rPr>
              <a:t>Regression – Model 2</a:t>
            </a:r>
            <a:endParaRPr lang="en-US" dirty="0"/>
          </a:p>
        </p:txBody>
      </p:sp>
      <p:sp>
        <p:nvSpPr>
          <p:cNvPr id="3" name="Content Placeholder 2"/>
          <p:cNvSpPr>
            <a:spLocks noGrp="1"/>
          </p:cNvSpPr>
          <p:nvPr>
            <p:ph idx="1"/>
          </p:nvPr>
        </p:nvSpPr>
        <p:spPr>
          <a:xfrm>
            <a:off x="838200" y="1511726"/>
            <a:ext cx="10515600" cy="4902722"/>
          </a:xfrm>
        </p:spPr>
        <p:txBody>
          <a:bodyPr>
            <a:normAutofit/>
          </a:bodyPr>
          <a:lstStyle/>
          <a:p>
            <a:r>
              <a:rPr lang="en-US" sz="2000" dirty="0"/>
              <a:t>Used Linear Regression on </a:t>
            </a:r>
            <a:r>
              <a:rPr lang="en-US" sz="2000" dirty="0" smtClean="0"/>
              <a:t>all features with </a:t>
            </a:r>
            <a:r>
              <a:rPr lang="en-US" sz="2000" b="1" dirty="0" smtClean="0"/>
              <a:t>significant p-values only </a:t>
            </a:r>
            <a:r>
              <a:rPr lang="en-US" sz="2000" dirty="0" smtClean="0"/>
              <a:t>to </a:t>
            </a:r>
            <a:r>
              <a:rPr lang="en-US" sz="2000" dirty="0"/>
              <a:t>predict the </a:t>
            </a:r>
            <a:r>
              <a:rPr lang="en-US" sz="2000" dirty="0" smtClean="0"/>
              <a:t>cost per conversion for every campaign:</a:t>
            </a:r>
          </a:p>
          <a:p>
            <a:r>
              <a:rPr lang="en-US" sz="2000" dirty="0"/>
              <a:t>Used the </a:t>
            </a:r>
            <a:r>
              <a:rPr lang="en-US" sz="2000" dirty="0" err="1" smtClean="0"/>
              <a:t>Statsmodel</a:t>
            </a:r>
            <a:r>
              <a:rPr lang="en-US" sz="2000" dirty="0" smtClean="0"/>
              <a:t> </a:t>
            </a:r>
            <a:r>
              <a:rPr lang="en-US" sz="2000" dirty="0"/>
              <a:t>python package to get p-values, R^2, and coefficients: </a:t>
            </a:r>
            <a:endParaRPr lang="en-US" sz="2000" dirty="0" smtClean="0"/>
          </a:p>
          <a:p>
            <a:r>
              <a:rPr lang="en-US" sz="2000" dirty="0"/>
              <a:t>R^2 is low </a:t>
            </a:r>
            <a:r>
              <a:rPr lang="en-US" sz="2000" dirty="0" smtClean="0"/>
              <a:t>(~ </a:t>
            </a:r>
            <a:r>
              <a:rPr lang="en-US" sz="2000" b="1" dirty="0" smtClean="0"/>
              <a:t>0.36</a:t>
            </a:r>
            <a:r>
              <a:rPr lang="en-US" sz="2000" dirty="0" smtClean="0"/>
              <a:t>)</a:t>
            </a:r>
          </a:p>
          <a:p>
            <a:r>
              <a:rPr lang="en-US" sz="2000" dirty="0" smtClean="0"/>
              <a:t>coefficient </a:t>
            </a:r>
            <a:r>
              <a:rPr lang="en-US" sz="2000" dirty="0"/>
              <a:t> </a:t>
            </a:r>
            <a:r>
              <a:rPr lang="en-US" sz="2000" dirty="0" smtClean="0"/>
              <a:t>P-values </a:t>
            </a:r>
            <a:r>
              <a:rPr lang="en-US" sz="2000" dirty="0"/>
              <a:t>are </a:t>
            </a:r>
            <a:r>
              <a:rPr lang="en-US" sz="2000" dirty="0" smtClean="0"/>
              <a:t>significant</a:t>
            </a:r>
            <a:r>
              <a:rPr lang="en-US" sz="2000" dirty="0"/>
              <a:t>! </a:t>
            </a:r>
            <a:endParaRPr lang="en-US" sz="2000" dirty="0" smtClean="0"/>
          </a:p>
          <a:p>
            <a:r>
              <a:rPr lang="en-US" sz="2000" dirty="0"/>
              <a:t>Model may not </a:t>
            </a:r>
            <a:r>
              <a:rPr lang="en-US" sz="2000" dirty="0" smtClean="0"/>
              <a:t>capture</a:t>
            </a:r>
            <a:br>
              <a:rPr lang="en-US" sz="2000" dirty="0" smtClean="0"/>
            </a:br>
            <a:r>
              <a:rPr lang="en-US" sz="2000" dirty="0" smtClean="0"/>
              <a:t>much variability</a:t>
            </a:r>
            <a:r>
              <a:rPr lang="en-US" sz="2000" dirty="0"/>
              <a:t>, but results </a:t>
            </a:r>
            <a:r>
              <a:rPr lang="en-US" sz="2000" dirty="0" smtClean="0"/>
              <a:t/>
            </a:r>
            <a:br>
              <a:rPr lang="en-US" sz="2000" dirty="0" smtClean="0"/>
            </a:br>
            <a:r>
              <a:rPr lang="en-US" sz="2000" dirty="0" smtClean="0"/>
              <a:t>are significant.</a:t>
            </a:r>
            <a:endParaRPr lang="en-US" sz="2000" dirty="0"/>
          </a:p>
          <a:p>
            <a:endParaRPr lang="en-US" sz="2000" dirty="0"/>
          </a:p>
          <a:p>
            <a:endParaRPr lang="en-US" sz="2000" dirty="0"/>
          </a:p>
          <a:p>
            <a:endParaRPr lang="en-US" sz="2000" dirty="0"/>
          </a:p>
          <a:p>
            <a:endParaRPr lang="en-US" sz="2000" dirty="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551" y="3342884"/>
            <a:ext cx="6228449" cy="30715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302" y="4148919"/>
            <a:ext cx="2977249" cy="2265529"/>
          </a:xfrm>
          <a:prstGeom prst="rect">
            <a:avLst/>
          </a:prstGeom>
        </p:spPr>
      </p:pic>
    </p:spTree>
    <p:extLst>
      <p:ext uri="{BB962C8B-B14F-4D97-AF65-F5344CB8AC3E}">
        <p14:creationId xmlns:p14="http://schemas.microsoft.com/office/powerpoint/2010/main" val="360128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Linear </a:t>
            </a:r>
            <a:r>
              <a:rPr lang="en-US" b="1" dirty="0" smtClean="0">
                <a:solidFill>
                  <a:srgbClr val="00B0F0"/>
                </a:solidFill>
              </a:rPr>
              <a:t>Regression – </a:t>
            </a:r>
            <a:r>
              <a:rPr lang="en-US" b="1" dirty="0">
                <a:solidFill>
                  <a:srgbClr val="00B0F0"/>
                </a:solidFill>
              </a:rPr>
              <a:t>Model </a:t>
            </a:r>
            <a:r>
              <a:rPr lang="en-US" b="1" dirty="0" smtClean="0">
                <a:solidFill>
                  <a:srgbClr val="00B0F0"/>
                </a:solidFill>
              </a:rPr>
              <a:t>3</a:t>
            </a:r>
            <a:endParaRPr lang="en-US" dirty="0"/>
          </a:p>
        </p:txBody>
      </p:sp>
      <p:sp>
        <p:nvSpPr>
          <p:cNvPr id="3" name="Content Placeholder 2"/>
          <p:cNvSpPr>
            <a:spLocks noGrp="1"/>
          </p:cNvSpPr>
          <p:nvPr>
            <p:ph idx="1"/>
          </p:nvPr>
        </p:nvSpPr>
        <p:spPr/>
        <p:txBody>
          <a:bodyPr/>
          <a:lstStyle/>
          <a:p>
            <a:r>
              <a:rPr lang="en-US" dirty="0"/>
              <a:t>R-squared will always increase as you add more features to the </a:t>
            </a:r>
            <a:r>
              <a:rPr lang="en-US" dirty="0" smtClean="0"/>
              <a:t>model</a:t>
            </a:r>
          </a:p>
          <a:p>
            <a:r>
              <a:rPr lang="en-US" dirty="0"/>
              <a:t>E</a:t>
            </a:r>
            <a:r>
              <a:rPr lang="en-US" dirty="0" smtClean="0"/>
              <a:t>ven </a:t>
            </a:r>
            <a:r>
              <a:rPr lang="en-US" dirty="0"/>
              <a:t>if they are unrelated to the response. Thus, selecting the model with the highest R-squared is not a reliable approach for choosing the best linear model</a:t>
            </a:r>
            <a:r>
              <a:rPr lang="en-US" dirty="0" smtClean="0"/>
              <a:t>.</a:t>
            </a:r>
          </a:p>
          <a:p>
            <a:r>
              <a:rPr lang="en-US" dirty="0" smtClean="0"/>
              <a:t>So we use Cross-validation</a:t>
            </a:r>
            <a:r>
              <a:rPr lang="en-US" dirty="0"/>
              <a:t>. It provides a more reliable estimate of out-of-sample error, and thus is a better way to choose which of your models will best generalize to out-of-sample data.</a:t>
            </a:r>
            <a:endParaRPr lang="en-US" dirty="0"/>
          </a:p>
        </p:txBody>
      </p:sp>
    </p:spTree>
    <p:extLst>
      <p:ext uri="{BB962C8B-B14F-4D97-AF65-F5344CB8AC3E}">
        <p14:creationId xmlns:p14="http://schemas.microsoft.com/office/powerpoint/2010/main" val="189196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Linear </a:t>
            </a:r>
            <a:r>
              <a:rPr lang="en-US" b="1" dirty="0" smtClean="0">
                <a:solidFill>
                  <a:srgbClr val="00B0F0"/>
                </a:solidFill>
              </a:rPr>
              <a:t>Regression – </a:t>
            </a:r>
            <a:r>
              <a:rPr lang="en-US" b="1" dirty="0">
                <a:solidFill>
                  <a:srgbClr val="00B0F0"/>
                </a:solidFill>
              </a:rPr>
              <a:t>Model 4</a:t>
            </a:r>
            <a:endParaRPr lang="en-US" dirty="0"/>
          </a:p>
        </p:txBody>
      </p:sp>
      <p:sp>
        <p:nvSpPr>
          <p:cNvPr id="3" name="Content Placeholder 2"/>
          <p:cNvSpPr>
            <a:spLocks noGrp="1"/>
          </p:cNvSpPr>
          <p:nvPr>
            <p:ph idx="1"/>
          </p:nvPr>
        </p:nvSpPr>
        <p:spPr>
          <a:xfrm>
            <a:off x="838200" y="1487606"/>
            <a:ext cx="10515600" cy="4689357"/>
          </a:xfrm>
        </p:spPr>
        <p:txBody>
          <a:bodyPr>
            <a:normAutofit/>
          </a:bodyPr>
          <a:lstStyle/>
          <a:p>
            <a:r>
              <a:rPr lang="en-US" sz="2000" dirty="0"/>
              <a:t>We used </a:t>
            </a:r>
            <a:r>
              <a:rPr lang="en-US" sz="2000" b="1" dirty="0" err="1"/>
              <a:t>scikit</a:t>
            </a:r>
            <a:r>
              <a:rPr lang="en-US" sz="2000" b="1" dirty="0"/>
              <a:t>-learn</a:t>
            </a:r>
            <a:r>
              <a:rPr lang="en-US" sz="2000" dirty="0"/>
              <a:t> with K=10 Fold cross </a:t>
            </a:r>
            <a:r>
              <a:rPr lang="en-US" sz="2000" dirty="0" smtClean="0"/>
              <a:t>validation</a:t>
            </a:r>
          </a:p>
          <a:p>
            <a:r>
              <a:rPr lang="en-US" sz="2000" dirty="0" smtClean="0"/>
              <a:t>We have used </a:t>
            </a:r>
            <a:r>
              <a:rPr lang="en-US" sz="2000" dirty="0"/>
              <a:t>cross validation to compare between models and choose the model with the best cross validation value. Once we discover that we need to create a final model and then predict using </a:t>
            </a:r>
            <a:r>
              <a:rPr lang="en-US" sz="2000" dirty="0" smtClean="0"/>
              <a:t>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0" y="3011416"/>
            <a:ext cx="12192000" cy="12348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84" y="4580503"/>
            <a:ext cx="12192000" cy="1262254"/>
          </a:xfrm>
          <a:prstGeom prst="rect">
            <a:avLst/>
          </a:prstGeom>
        </p:spPr>
      </p:pic>
    </p:spTree>
    <p:extLst>
      <p:ext uri="{BB962C8B-B14F-4D97-AF65-F5344CB8AC3E}">
        <p14:creationId xmlns:p14="http://schemas.microsoft.com/office/powerpoint/2010/main" val="1426355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Normality assumption – Histogram/</a:t>
            </a:r>
            <a:r>
              <a:rPr lang="en-US" b="1" dirty="0">
                <a:solidFill>
                  <a:srgbClr val="00B0F0"/>
                </a:solidFill>
              </a:rPr>
              <a:t>q-q </a:t>
            </a:r>
            <a:r>
              <a:rPr lang="en-US" b="1" dirty="0" smtClean="0">
                <a:solidFill>
                  <a:srgbClr val="00B0F0"/>
                </a:solidFill>
              </a:rPr>
              <a:t>Plot</a:t>
            </a:r>
            <a:endParaRPr lang="en-US" b="1"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606" y="1825625"/>
            <a:ext cx="493813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40744"/>
            <a:ext cx="5676900" cy="3721100"/>
          </a:xfrm>
          <a:prstGeom prst="rect">
            <a:avLst/>
          </a:prstGeom>
        </p:spPr>
      </p:pic>
    </p:spTree>
    <p:extLst>
      <p:ext uri="{BB962C8B-B14F-4D97-AF65-F5344CB8AC3E}">
        <p14:creationId xmlns:p14="http://schemas.microsoft.com/office/powerpoint/2010/main" val="184082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a:t>
            </a:r>
            <a:r>
              <a:rPr lang="en-US" b="1" dirty="0" smtClean="0">
                <a:solidFill>
                  <a:srgbClr val="00B0F0"/>
                </a:solidFill>
              </a:rPr>
              <a:t>hecking </a:t>
            </a:r>
            <a:r>
              <a:rPr lang="en-US" b="1" dirty="0">
                <a:solidFill>
                  <a:srgbClr val="00B0F0"/>
                </a:solidFill>
              </a:rPr>
              <a:t>modeling </a:t>
            </a:r>
            <a:r>
              <a:rPr lang="en-US" b="1" dirty="0" smtClean="0">
                <a:solidFill>
                  <a:srgbClr val="00B0F0"/>
                </a:solidFill>
              </a:rPr>
              <a:t>assumptions</a:t>
            </a:r>
            <a:endParaRPr lang="en-US" b="1"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498" y="1581505"/>
            <a:ext cx="7119866" cy="4761889"/>
          </a:xfrm>
        </p:spPr>
      </p:pic>
    </p:spTree>
    <p:extLst>
      <p:ext uri="{BB962C8B-B14F-4D97-AF65-F5344CB8AC3E}">
        <p14:creationId xmlns:p14="http://schemas.microsoft.com/office/powerpoint/2010/main" val="1719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Linear Regression – Final Model</a:t>
            </a:r>
            <a:endParaRPr lang="en-US" b="1" dirty="0">
              <a:solidFill>
                <a:srgbClr val="00B0F0"/>
              </a:solidFill>
            </a:endParaRPr>
          </a:p>
        </p:txBody>
      </p:sp>
      <p:sp>
        <p:nvSpPr>
          <p:cNvPr id="3" name="Content Placeholder 2"/>
          <p:cNvSpPr>
            <a:spLocks noGrp="1"/>
          </p:cNvSpPr>
          <p:nvPr>
            <p:ph idx="1"/>
          </p:nvPr>
        </p:nvSpPr>
        <p:spPr/>
        <p:txBody>
          <a:bodyPr/>
          <a:lstStyle/>
          <a:p>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551" y="1825625"/>
            <a:ext cx="5729717" cy="20012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42" y="3961851"/>
            <a:ext cx="4566313" cy="2667739"/>
          </a:xfrm>
          <a:prstGeom prst="rect">
            <a:avLst/>
          </a:prstGeom>
        </p:spPr>
      </p:pic>
    </p:spTree>
    <p:extLst>
      <p:ext uri="{BB962C8B-B14F-4D97-AF65-F5344CB8AC3E}">
        <p14:creationId xmlns:p14="http://schemas.microsoft.com/office/powerpoint/2010/main" val="57655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4"/>
            <a:ext cx="10515600" cy="1325563"/>
          </a:xfrm>
        </p:spPr>
        <p:txBody>
          <a:bodyPr/>
          <a:lstStyle/>
          <a:p>
            <a:r>
              <a:rPr lang="en-US" b="1" dirty="0" smtClean="0">
                <a:solidFill>
                  <a:srgbClr val="00B0F0"/>
                </a:solidFill>
              </a:rPr>
              <a:t>Background </a:t>
            </a:r>
            <a:endParaRPr lang="en-US" b="1" dirty="0">
              <a:solidFill>
                <a:srgbClr val="00B0F0"/>
              </a:solidFill>
            </a:endParaRPr>
          </a:p>
        </p:txBody>
      </p:sp>
      <p:sp>
        <p:nvSpPr>
          <p:cNvPr id="3" name="Content Placeholder 2"/>
          <p:cNvSpPr>
            <a:spLocks noGrp="1"/>
          </p:cNvSpPr>
          <p:nvPr>
            <p:ph idx="1"/>
          </p:nvPr>
        </p:nvSpPr>
        <p:spPr>
          <a:xfrm>
            <a:off x="838200" y="1349123"/>
            <a:ext cx="10515600" cy="5228139"/>
          </a:xfrm>
        </p:spPr>
        <p:txBody>
          <a:bodyPr/>
          <a:lstStyle/>
          <a:p>
            <a:r>
              <a:rPr lang="en-US" dirty="0" smtClean="0"/>
              <a:t>Advertisers have no way of knowing how their campaigns are going to perform until they actually run the campaign and start loosing money.</a:t>
            </a:r>
          </a:p>
          <a:p>
            <a:endParaRPr lang="en-US" dirty="0" smtClean="0"/>
          </a:p>
          <a:p>
            <a:r>
              <a:rPr lang="en-US" dirty="0" smtClean="0"/>
              <a:t>Advertisers have a problem trying to select the best target audience, campaign objective to run their campaigns against.</a:t>
            </a:r>
          </a:p>
          <a:p>
            <a:endParaRPr lang="en-US" dirty="0" smtClean="0"/>
          </a:p>
          <a:p>
            <a:r>
              <a:rPr lang="en-US" dirty="0" smtClean="0"/>
              <a:t>Some insights data but no predictive model available.</a:t>
            </a:r>
          </a:p>
          <a:p>
            <a:endParaRPr lang="en-US" dirty="0" smtClean="0"/>
          </a:p>
          <a:p>
            <a:r>
              <a:rPr lang="en-US" dirty="0" smtClean="0"/>
              <a:t>Trial and Error, User interaction and lots of manual configuration.</a:t>
            </a:r>
          </a:p>
          <a:p>
            <a:endParaRPr lang="en-US" dirty="0"/>
          </a:p>
          <a:p>
            <a:endParaRPr lang="en-US" dirty="0"/>
          </a:p>
        </p:txBody>
      </p:sp>
    </p:spTree>
    <p:extLst>
      <p:ext uri="{BB962C8B-B14F-4D97-AF65-F5344CB8AC3E}">
        <p14:creationId xmlns:p14="http://schemas.microsoft.com/office/powerpoint/2010/main" val="196446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Interpreting Linear Regression Result </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Spent coefficient </a:t>
            </a:r>
            <a:r>
              <a:rPr lang="en-US" dirty="0"/>
              <a:t>is </a:t>
            </a:r>
            <a:r>
              <a:rPr lang="en-US" dirty="0" smtClean="0"/>
              <a:t>0.0015</a:t>
            </a:r>
            <a:r>
              <a:rPr lang="en-US" dirty="0"/>
              <a:t/>
            </a:r>
            <a:br>
              <a:rPr lang="en-US" dirty="0"/>
            </a:br>
            <a:r>
              <a:rPr lang="en-US" dirty="0"/>
              <a:t>○ </a:t>
            </a:r>
            <a:r>
              <a:rPr lang="en-US" dirty="0" smtClean="0"/>
              <a:t>Spent </a:t>
            </a:r>
            <a:r>
              <a:rPr lang="en-US" dirty="0"/>
              <a:t>= how much </a:t>
            </a:r>
            <a:r>
              <a:rPr lang="en-US" dirty="0" smtClean="0"/>
              <a:t>the actual spent over the campaign life-cycle</a:t>
            </a:r>
          </a:p>
          <a:p>
            <a:r>
              <a:rPr lang="en-US" dirty="0" err="1" smtClean="0"/>
              <a:t>Cpm_median</a:t>
            </a:r>
            <a:r>
              <a:rPr lang="en-US" dirty="0" smtClean="0"/>
              <a:t> coefficient is 0.02</a:t>
            </a:r>
          </a:p>
          <a:p>
            <a:r>
              <a:rPr lang="en-US" dirty="0" smtClean="0"/>
              <a:t>Interpretation: holding all other variables fixed... </a:t>
            </a:r>
          </a:p>
          <a:p>
            <a:pPr lvl="1"/>
            <a:r>
              <a:rPr lang="en-US" dirty="0" smtClean="0"/>
              <a:t> For every increase of 0.1 in spent metric, the campaign cost per conversion increases by $0.0015</a:t>
            </a:r>
          </a:p>
          <a:p>
            <a:pPr lvl="1"/>
            <a:r>
              <a:rPr lang="en-US" dirty="0" smtClean="0"/>
              <a:t>For every increase of 0.1 in cost per impression, the campaign cost per conversion increases by $0.02</a:t>
            </a:r>
            <a:endParaRPr lang="en-US" dirty="0"/>
          </a:p>
          <a:p>
            <a:endParaRPr lang="en-US" dirty="0"/>
          </a:p>
        </p:txBody>
      </p:sp>
    </p:spTree>
    <p:extLst>
      <p:ext uri="{BB962C8B-B14F-4D97-AF65-F5344CB8AC3E}">
        <p14:creationId xmlns:p14="http://schemas.microsoft.com/office/powerpoint/2010/main" val="122242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Linear Model Limitation</a:t>
            </a:r>
            <a:endParaRPr lang="en-US" b="1" dirty="0">
              <a:solidFill>
                <a:srgbClr val="00B0F0"/>
              </a:solidFill>
            </a:endParaRPr>
          </a:p>
        </p:txBody>
      </p:sp>
      <p:sp>
        <p:nvSpPr>
          <p:cNvPr id="3" name="Content Placeholder 2"/>
          <p:cNvSpPr>
            <a:spLocks noGrp="1"/>
          </p:cNvSpPr>
          <p:nvPr>
            <p:ph idx="1"/>
          </p:nvPr>
        </p:nvSpPr>
        <p:spPr/>
        <p:txBody>
          <a:bodyPr/>
          <a:lstStyle/>
          <a:p>
            <a:r>
              <a:rPr lang="en-US" dirty="0"/>
              <a:t>Interpretation from Linear Regression is based on the assumption that the data is linear </a:t>
            </a:r>
            <a:endParaRPr lang="en-US" dirty="0"/>
          </a:p>
          <a:p>
            <a:pPr lvl="1">
              <a:buFont typeface="Courier New" charset="0"/>
              <a:buChar char="o"/>
            </a:pPr>
            <a:r>
              <a:rPr lang="en-US" dirty="0" smtClean="0"/>
              <a:t>This </a:t>
            </a:r>
            <a:r>
              <a:rPr lang="en-US" dirty="0"/>
              <a:t>may not be true - low R^2 value suggests that linear model doesn’t capture much variability </a:t>
            </a:r>
            <a:endParaRPr lang="en-US" dirty="0"/>
          </a:p>
          <a:p>
            <a:r>
              <a:rPr lang="en-US" dirty="0"/>
              <a:t>Did not include some variables that may explain additional variability </a:t>
            </a:r>
            <a:endParaRPr lang="en-US" dirty="0" smtClean="0"/>
          </a:p>
          <a:p>
            <a:pPr lvl="1">
              <a:buFont typeface="Courier New" charset="0"/>
              <a:buChar char="o"/>
            </a:pPr>
            <a:r>
              <a:rPr lang="en-US" dirty="0" smtClean="0"/>
              <a:t>Targeting Info for every campaign (Demographics, interests,</a:t>
            </a:r>
            <a:r>
              <a:rPr lang="en-US" dirty="0" err="1" smtClean="0"/>
              <a:t>GeoLocation</a:t>
            </a:r>
            <a:r>
              <a:rPr lang="en-US" dirty="0" smtClean="0"/>
              <a:t>..</a:t>
            </a:r>
            <a:r>
              <a:rPr lang="en-US" dirty="0" err="1" smtClean="0"/>
              <a:t>etc</a:t>
            </a:r>
            <a:r>
              <a:rPr lang="en-US" dirty="0" smtClean="0"/>
              <a:t>)</a:t>
            </a:r>
          </a:p>
          <a:p>
            <a:pPr lvl="1">
              <a:buFont typeface="Courier New" charset="0"/>
              <a:buChar char="o"/>
            </a:pPr>
            <a:r>
              <a:rPr lang="en-US" dirty="0" smtClean="0"/>
              <a:t>Business Category for every advertiser (Food, Homes, …</a:t>
            </a:r>
            <a:r>
              <a:rPr lang="en-US" dirty="0" err="1" smtClean="0"/>
              <a:t>etc</a:t>
            </a:r>
            <a:r>
              <a:rPr lang="en-US" dirty="0" smtClean="0"/>
              <a:t> )</a:t>
            </a:r>
          </a:p>
          <a:p>
            <a:pPr lvl="1">
              <a:buFont typeface="Courier New" charset="0"/>
              <a:buChar char="o"/>
            </a:pPr>
            <a:endParaRPr lang="en-US" dirty="0"/>
          </a:p>
          <a:p>
            <a:endParaRPr lang="en-US" dirty="0"/>
          </a:p>
        </p:txBody>
      </p:sp>
    </p:spTree>
    <p:extLst>
      <p:ext uri="{BB962C8B-B14F-4D97-AF65-F5344CB8AC3E}">
        <p14:creationId xmlns:p14="http://schemas.microsoft.com/office/powerpoint/2010/main" val="138610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Data Limitations</a:t>
            </a:r>
            <a:endParaRPr lang="en-US" b="1" dirty="0">
              <a:solidFill>
                <a:srgbClr val="00B0F0"/>
              </a:solidFill>
            </a:endParaRPr>
          </a:p>
        </p:txBody>
      </p:sp>
      <p:sp>
        <p:nvSpPr>
          <p:cNvPr id="3" name="Content Placeholder 2"/>
          <p:cNvSpPr>
            <a:spLocks noGrp="1"/>
          </p:cNvSpPr>
          <p:nvPr>
            <p:ph idx="1"/>
          </p:nvPr>
        </p:nvSpPr>
        <p:spPr/>
        <p:txBody>
          <a:bodyPr/>
          <a:lstStyle/>
          <a:p>
            <a:r>
              <a:rPr lang="en-US" dirty="0"/>
              <a:t>Only looked at </a:t>
            </a:r>
            <a:r>
              <a:rPr lang="en-US" b="1" dirty="0" smtClean="0"/>
              <a:t>median </a:t>
            </a:r>
            <a:r>
              <a:rPr lang="en-US" dirty="0" smtClean="0"/>
              <a:t>of </a:t>
            </a:r>
            <a:r>
              <a:rPr lang="en-US" dirty="0" err="1" smtClean="0"/>
              <a:t>cpm</a:t>
            </a:r>
            <a:r>
              <a:rPr lang="en-US" dirty="0" smtClean="0"/>
              <a:t>, </a:t>
            </a:r>
            <a:r>
              <a:rPr lang="en-US" dirty="0" err="1" smtClean="0"/>
              <a:t>cpc</a:t>
            </a:r>
            <a:r>
              <a:rPr lang="en-US" dirty="0" smtClean="0"/>
              <a:t>, </a:t>
            </a:r>
            <a:r>
              <a:rPr lang="en-US" dirty="0" err="1" smtClean="0"/>
              <a:t>cpa</a:t>
            </a:r>
            <a:r>
              <a:rPr lang="en-US" dirty="0" smtClean="0"/>
              <a:t> to </a:t>
            </a:r>
            <a:r>
              <a:rPr lang="en-US" dirty="0"/>
              <a:t>compute </a:t>
            </a:r>
            <a:r>
              <a:rPr lang="en-US" dirty="0" err="1" smtClean="0"/>
              <a:t>cost_per_conversion</a:t>
            </a:r>
            <a:endParaRPr lang="en-US" dirty="0" smtClean="0"/>
          </a:p>
          <a:p>
            <a:r>
              <a:rPr lang="en-US" dirty="0"/>
              <a:t>Data came from </a:t>
            </a:r>
            <a:r>
              <a:rPr lang="en-US" dirty="0" smtClean="0"/>
              <a:t>~ 500 advertisers, </a:t>
            </a:r>
            <a:r>
              <a:rPr lang="en-US" dirty="0"/>
              <a:t>so conclusions are limited to </a:t>
            </a:r>
            <a:r>
              <a:rPr lang="en-US" dirty="0" smtClean="0"/>
              <a:t>campaigns running within their ads accounts.</a:t>
            </a:r>
          </a:p>
          <a:p>
            <a:pPr lvl="1"/>
            <a:r>
              <a:rPr lang="en-US" dirty="0" smtClean="0"/>
              <a:t>Future work: would be gather more data from different sources, agencies.</a:t>
            </a: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607406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lstStyle/>
          <a:p>
            <a:r>
              <a:rPr lang="en-US" b="1" dirty="0">
                <a:solidFill>
                  <a:srgbClr val="00B0F0"/>
                </a:solidFill>
              </a:rPr>
              <a:t>Regression Decision </a:t>
            </a:r>
            <a:r>
              <a:rPr lang="en-US" b="1" dirty="0" smtClean="0">
                <a:solidFill>
                  <a:srgbClr val="00B0F0"/>
                </a:solidFill>
              </a:rPr>
              <a:t>Trees</a:t>
            </a:r>
            <a:endParaRPr lang="en-US" dirty="0">
              <a:solidFill>
                <a:srgbClr val="00B0F0"/>
              </a:solidFill>
            </a:endParaRPr>
          </a:p>
        </p:txBody>
      </p:sp>
      <p:sp>
        <p:nvSpPr>
          <p:cNvPr id="3" name="Content Placeholder 2"/>
          <p:cNvSpPr>
            <a:spLocks noGrp="1"/>
          </p:cNvSpPr>
          <p:nvPr>
            <p:ph idx="1"/>
          </p:nvPr>
        </p:nvSpPr>
        <p:spPr>
          <a:xfrm>
            <a:off x="838200" y="1282890"/>
            <a:ext cx="10515600" cy="4844955"/>
          </a:xfrm>
        </p:spPr>
        <p:txBody>
          <a:bodyPr>
            <a:normAutofit/>
          </a:bodyPr>
          <a:lstStyle/>
          <a:p>
            <a:r>
              <a:rPr lang="en-US" sz="2000" dirty="0"/>
              <a:t>Used </a:t>
            </a:r>
            <a:r>
              <a:rPr lang="en-US" sz="2000" dirty="0" err="1" smtClean="0"/>
              <a:t>DecisionTreeRegressor</a:t>
            </a:r>
            <a:r>
              <a:rPr lang="en-US" sz="2000" dirty="0" smtClean="0"/>
              <a:t> from </a:t>
            </a:r>
            <a:r>
              <a:rPr lang="en-US" sz="2000" dirty="0" err="1"/>
              <a:t>sklearn</a:t>
            </a:r>
            <a:r>
              <a:rPr lang="en-US" sz="2000" dirty="0"/>
              <a:t>. </a:t>
            </a:r>
            <a:r>
              <a:rPr lang="en-US" sz="2000" dirty="0" smtClean="0"/>
              <a:t>tree</a:t>
            </a:r>
            <a:endParaRPr lang="en-US" sz="2000" dirty="0"/>
          </a:p>
          <a:p>
            <a:r>
              <a:rPr lang="en-US" sz="2000" dirty="0" smtClean="0"/>
              <a:t>Split </a:t>
            </a:r>
            <a:r>
              <a:rPr lang="en-US" sz="2000" dirty="0"/>
              <a:t>data into training set (</a:t>
            </a:r>
            <a:r>
              <a:rPr lang="en-US" sz="2000" dirty="0" smtClean="0"/>
              <a:t>60%) </a:t>
            </a:r>
            <a:r>
              <a:rPr lang="en-US" sz="2000" dirty="0"/>
              <a:t>and test set (</a:t>
            </a:r>
            <a:r>
              <a:rPr lang="en-US" sz="2000" dirty="0" smtClean="0"/>
              <a:t>30%) </a:t>
            </a:r>
            <a:endParaRPr lang="en-US" sz="2000" dirty="0"/>
          </a:p>
          <a:p>
            <a:r>
              <a:rPr lang="en-US" sz="2000" dirty="0" smtClean="0"/>
              <a:t>Tuned </a:t>
            </a:r>
            <a:r>
              <a:rPr lang="en-US" sz="2000" dirty="0"/>
              <a:t>model and found best results with </a:t>
            </a:r>
            <a:r>
              <a:rPr lang="en-US" sz="2000" dirty="0" smtClean="0"/>
              <a:t>4 </a:t>
            </a:r>
            <a:r>
              <a:rPr lang="en-US" sz="2000" dirty="0" err="1" smtClean="0"/>
              <a:t>max_depth</a:t>
            </a:r>
            <a:endParaRPr lang="en-US" sz="2000" dirty="0"/>
          </a:p>
          <a:p>
            <a:r>
              <a:rPr lang="en-US" sz="2000" dirty="0" smtClean="0"/>
              <a:t>Model </a:t>
            </a:r>
            <a:r>
              <a:rPr lang="en-US" sz="2000" dirty="0"/>
              <a:t>with these parameters produced MSE of </a:t>
            </a:r>
            <a:r>
              <a:rPr lang="en-US" sz="2000" dirty="0"/>
              <a:t>~</a:t>
            </a:r>
            <a:r>
              <a:rPr lang="en-US" sz="2000" b="1" dirty="0" smtClean="0"/>
              <a:t>0.913</a:t>
            </a:r>
            <a:r>
              <a:rPr lang="en-US" sz="2000" dirty="0" smtClean="0"/>
              <a:t> when </a:t>
            </a:r>
            <a:r>
              <a:rPr lang="en-US" sz="2000" dirty="0"/>
              <a:t>run with test data </a:t>
            </a:r>
            <a:endParaRPr lang="en-US" sz="2000" dirty="0" smtClean="0"/>
          </a:p>
          <a:p>
            <a:r>
              <a:rPr lang="en-US" sz="2000" dirty="0" smtClean="0"/>
              <a:t>This MSE means, how much the model’s prediction was off on average when run on test data </a:t>
            </a:r>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83" y="3705367"/>
            <a:ext cx="6810234" cy="2413000"/>
          </a:xfrm>
          <a:prstGeom prst="rect">
            <a:avLst/>
          </a:prstGeom>
        </p:spPr>
      </p:pic>
    </p:spTree>
    <p:extLst>
      <p:ext uri="{BB962C8B-B14F-4D97-AF65-F5344CB8AC3E}">
        <p14:creationId xmlns:p14="http://schemas.microsoft.com/office/powerpoint/2010/main" val="191600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r>
              <a:rPr lang="en-US" sz="3600" b="1" dirty="0" smtClean="0">
                <a:solidFill>
                  <a:srgbClr val="00B0F0"/>
                </a:solidFill>
              </a:rPr>
              <a:t>Random Forest </a:t>
            </a:r>
            <a:r>
              <a:rPr lang="en-US" sz="3600" b="1" dirty="0" err="1" smtClean="0">
                <a:solidFill>
                  <a:srgbClr val="00B0F0"/>
                </a:solidFill>
              </a:rPr>
              <a:t>Regressor</a:t>
            </a:r>
            <a:r>
              <a:rPr lang="en-US" sz="3600" b="1" dirty="0" smtClean="0">
                <a:solidFill>
                  <a:srgbClr val="00B0F0"/>
                </a:solidFill>
              </a:rPr>
              <a:t> </a:t>
            </a:r>
            <a:r>
              <a:rPr lang="en-US" sz="3600" b="1" dirty="0">
                <a:solidFill>
                  <a:srgbClr val="00B0F0"/>
                </a:solidFill>
              </a:rPr>
              <a:t>+ </a:t>
            </a:r>
            <a:r>
              <a:rPr lang="en-US" sz="3600" b="1" dirty="0" smtClean="0">
                <a:solidFill>
                  <a:srgbClr val="00B0F0"/>
                </a:solidFill>
              </a:rPr>
              <a:t>Gradient Boosting </a:t>
            </a:r>
            <a:r>
              <a:rPr lang="en-US" sz="3600" b="1" dirty="0" err="1" smtClean="0">
                <a:solidFill>
                  <a:srgbClr val="00B0F0"/>
                </a:solidFill>
              </a:rPr>
              <a:t>Regressor</a:t>
            </a:r>
            <a:endParaRPr lang="en-US" sz="3600" b="1" dirty="0">
              <a:solidFill>
                <a:srgbClr val="00B0F0"/>
              </a:solidFill>
            </a:endParaRPr>
          </a:p>
        </p:txBody>
      </p:sp>
      <p:sp>
        <p:nvSpPr>
          <p:cNvPr id="3" name="Content Placeholder 2"/>
          <p:cNvSpPr>
            <a:spLocks noGrp="1"/>
          </p:cNvSpPr>
          <p:nvPr>
            <p:ph idx="1"/>
          </p:nvPr>
        </p:nvSpPr>
        <p:spPr>
          <a:xfrm>
            <a:off x="838200" y="1282890"/>
            <a:ext cx="10515600" cy="4894073"/>
          </a:xfrm>
        </p:spPr>
        <p:txBody>
          <a:bodyPr>
            <a:normAutofit fontScale="77500" lnSpcReduction="20000"/>
          </a:bodyPr>
          <a:lstStyle/>
          <a:p>
            <a:r>
              <a:rPr lang="en-US" dirty="0" err="1" smtClean="0"/>
              <a:t>RandomForestRegressor</a:t>
            </a:r>
            <a:r>
              <a:rPr lang="en-US" dirty="0" smtClean="0"/>
              <a:t> yielded </a:t>
            </a:r>
            <a:r>
              <a:rPr lang="en-US" dirty="0"/>
              <a:t>best results with </a:t>
            </a:r>
            <a:r>
              <a:rPr lang="en-US" dirty="0" err="1"/>
              <a:t>max_features</a:t>
            </a:r>
            <a:r>
              <a:rPr lang="en-US" dirty="0"/>
              <a:t> value of 4 </a:t>
            </a:r>
            <a:r>
              <a:rPr lang="en-US" dirty="0"/>
              <a:t>	</a:t>
            </a:r>
            <a:endParaRPr lang="en-US" dirty="0" smtClean="0"/>
          </a:p>
          <a:p>
            <a:pPr lvl="1">
              <a:buFont typeface="Courier New" charset="0"/>
              <a:buChar char="o"/>
            </a:pPr>
            <a:r>
              <a:rPr lang="en-US" dirty="0" err="1"/>
              <a:t>cross_validation.cross_val_score</a:t>
            </a:r>
            <a:r>
              <a:rPr lang="en-US" dirty="0"/>
              <a:t>(model, </a:t>
            </a:r>
            <a:r>
              <a:rPr lang="en-US" dirty="0" err="1"/>
              <a:t>train_X</a:t>
            </a:r>
            <a:r>
              <a:rPr lang="en-US" dirty="0"/>
              <a:t>, </a:t>
            </a:r>
            <a:r>
              <a:rPr lang="en-US" dirty="0" err="1"/>
              <a:t>train_y</a:t>
            </a:r>
            <a:r>
              <a:rPr lang="en-US" dirty="0"/>
              <a:t>, cv = 10).mean</a:t>
            </a:r>
            <a:r>
              <a:rPr lang="en-US" dirty="0" smtClean="0"/>
              <a:t>()</a:t>
            </a:r>
          </a:p>
          <a:p>
            <a:pPr lvl="2">
              <a:buFont typeface="Courier New" charset="0"/>
              <a:buChar char="o"/>
            </a:pPr>
            <a:r>
              <a:rPr lang="en-US" b="1" dirty="0" smtClean="0"/>
              <a:t>0.175</a:t>
            </a:r>
          </a:p>
          <a:p>
            <a:pPr lvl="1">
              <a:buFont typeface="Courier New" charset="0"/>
              <a:buChar char="o"/>
            </a:pPr>
            <a:r>
              <a:rPr lang="en-US" dirty="0" err="1" smtClean="0"/>
              <a:t>Regressor</a:t>
            </a:r>
            <a:r>
              <a:rPr lang="en-US" dirty="0" smtClean="0"/>
              <a:t> made </a:t>
            </a:r>
            <a:r>
              <a:rPr lang="en-US" dirty="0"/>
              <a:t>correct predictions </a:t>
            </a:r>
            <a:r>
              <a:rPr lang="en-US" b="1" dirty="0" smtClean="0"/>
              <a:t>~17.5% </a:t>
            </a:r>
            <a:r>
              <a:rPr lang="en-US" dirty="0"/>
              <a:t>of the time </a:t>
            </a:r>
            <a:endParaRPr lang="en-US" sz="3600" dirty="0"/>
          </a:p>
          <a:p>
            <a:r>
              <a:rPr lang="en-US" b="1" dirty="0" smtClean="0"/>
              <a:t>Let’s </a:t>
            </a:r>
            <a:r>
              <a:rPr lang="en-US" b="1" dirty="0"/>
              <a:t>try Boosting </a:t>
            </a:r>
            <a:endParaRPr lang="en-US" b="1" dirty="0"/>
          </a:p>
          <a:p>
            <a:r>
              <a:rPr lang="en-US" dirty="0" smtClean="0"/>
              <a:t>Ideal </a:t>
            </a:r>
            <a:r>
              <a:rPr lang="en-US" dirty="0"/>
              <a:t>parameters for </a:t>
            </a:r>
            <a:r>
              <a:rPr lang="en-US" dirty="0" err="1"/>
              <a:t>GradientBoostingClassifier</a:t>
            </a:r>
            <a:r>
              <a:rPr lang="en-US" dirty="0"/>
              <a:t>: </a:t>
            </a:r>
            <a:endParaRPr lang="en-US" dirty="0" smtClean="0"/>
          </a:p>
          <a:p>
            <a:pPr lvl="1">
              <a:buFont typeface="Courier New" charset="0"/>
              <a:buChar char="o"/>
            </a:pPr>
            <a:r>
              <a:rPr lang="en-US" dirty="0" smtClean="0"/>
              <a:t>Number </a:t>
            </a:r>
            <a:r>
              <a:rPr lang="en-US" dirty="0"/>
              <a:t>of trees: </a:t>
            </a:r>
            <a:r>
              <a:rPr lang="en-US" b="1" dirty="0"/>
              <a:t>5</a:t>
            </a:r>
            <a:r>
              <a:rPr lang="en-US" b="1" dirty="0" smtClean="0"/>
              <a:t>00 </a:t>
            </a:r>
            <a:endParaRPr lang="en-US" dirty="0" smtClean="0"/>
          </a:p>
          <a:p>
            <a:pPr lvl="1">
              <a:buFont typeface="Courier New" charset="0"/>
              <a:buChar char="o"/>
            </a:pPr>
            <a:r>
              <a:rPr lang="en-US" dirty="0" smtClean="0"/>
              <a:t>Max depth: </a:t>
            </a:r>
            <a:r>
              <a:rPr lang="en-US" b="1" dirty="0" smtClean="0"/>
              <a:t>6</a:t>
            </a:r>
          </a:p>
          <a:p>
            <a:pPr lvl="1">
              <a:buFont typeface="Courier New" charset="0"/>
              <a:buChar char="o"/>
            </a:pPr>
            <a:r>
              <a:rPr lang="en-US" dirty="0" smtClean="0"/>
              <a:t>Loss : </a:t>
            </a:r>
            <a:r>
              <a:rPr lang="en-US" dirty="0" err="1" smtClean="0"/>
              <a:t>huber</a:t>
            </a:r>
            <a:r>
              <a:rPr lang="en-US" dirty="0" smtClean="0"/>
              <a:t> </a:t>
            </a:r>
          </a:p>
          <a:p>
            <a:pPr lvl="1">
              <a:buFont typeface="Courier New" charset="0"/>
              <a:buChar char="o"/>
            </a:pPr>
            <a:r>
              <a:rPr lang="en-US" dirty="0" smtClean="0"/>
              <a:t>Alpha: 0.95</a:t>
            </a:r>
          </a:p>
          <a:p>
            <a:pPr>
              <a:buFont typeface="Arial" charset="0"/>
              <a:buChar char="•"/>
            </a:pPr>
            <a:r>
              <a:rPr lang="en-US" dirty="0" smtClean="0"/>
              <a:t>The </a:t>
            </a:r>
            <a:r>
              <a:rPr lang="en-US" dirty="0"/>
              <a:t>Mean Squared Error wasn’t much informative and used instead the R2 coefficient of determination</a:t>
            </a:r>
            <a:r>
              <a:rPr lang="en-US" dirty="0" smtClean="0"/>
              <a:t>.</a:t>
            </a:r>
          </a:p>
          <a:p>
            <a:pPr>
              <a:buFont typeface="Arial" charset="0"/>
              <a:buChar char="•"/>
            </a:pPr>
            <a:r>
              <a:rPr lang="en-US" dirty="0" smtClean="0"/>
              <a:t>This </a:t>
            </a:r>
            <a:r>
              <a:rPr lang="en-US" dirty="0"/>
              <a:t>measure is a number indicating how well a variable is able to predict the other. Values close to 0 means poor prediction and values close to 1 means perfect prediction. within our model we got </a:t>
            </a:r>
            <a:r>
              <a:rPr lang="en-US" dirty="0" smtClean="0"/>
              <a:t>0.38.</a:t>
            </a:r>
          </a:p>
          <a:p>
            <a:pPr>
              <a:buFont typeface="Arial" charset="0"/>
              <a:buChar char="•"/>
            </a:pPr>
            <a:r>
              <a:rPr lang="en-US" dirty="0" smtClean="0"/>
              <a:t>Better </a:t>
            </a:r>
            <a:r>
              <a:rPr lang="en-US" dirty="0"/>
              <a:t>than nothing, but still not great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40" y="2445161"/>
            <a:ext cx="5094405" cy="1669414"/>
          </a:xfrm>
          <a:prstGeom prst="rect">
            <a:avLst/>
          </a:prstGeom>
        </p:spPr>
      </p:pic>
    </p:spTree>
    <p:extLst>
      <p:ext uri="{BB962C8B-B14F-4D97-AF65-F5344CB8AC3E}">
        <p14:creationId xmlns:p14="http://schemas.microsoft.com/office/powerpoint/2010/main" val="1381720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r>
              <a:rPr lang="en-US" b="1" dirty="0">
                <a:solidFill>
                  <a:srgbClr val="00B0F0"/>
                </a:solidFill>
              </a:rPr>
              <a:t>Gradient Boosting </a:t>
            </a:r>
            <a:r>
              <a:rPr lang="en-US" b="1" dirty="0" err="1">
                <a:solidFill>
                  <a:srgbClr val="00B0F0"/>
                </a:solidFill>
              </a:rPr>
              <a:t>Regressor</a:t>
            </a:r>
            <a:endParaRPr lang="en-US" dirty="0"/>
          </a:p>
        </p:txBody>
      </p:sp>
      <p:sp>
        <p:nvSpPr>
          <p:cNvPr id="3" name="Content Placeholder 2"/>
          <p:cNvSpPr>
            <a:spLocks noGrp="1"/>
          </p:cNvSpPr>
          <p:nvPr>
            <p:ph idx="1"/>
          </p:nvPr>
        </p:nvSpPr>
        <p:spPr>
          <a:xfrm>
            <a:off x="838200" y="1351128"/>
            <a:ext cx="5194110" cy="4825835"/>
          </a:xfrm>
        </p:spPr>
        <p:txBody>
          <a:bodyPr>
            <a:normAutofit/>
          </a:bodyPr>
          <a:lstStyle/>
          <a:p>
            <a:r>
              <a:rPr lang="en-US" dirty="0" smtClean="0"/>
              <a:t>As </a:t>
            </a:r>
            <a:r>
              <a:rPr lang="en-US" dirty="0"/>
              <a:t>you can see in the </a:t>
            </a:r>
            <a:r>
              <a:rPr lang="en-US" dirty="0" smtClean="0"/>
              <a:t>graph</a:t>
            </a:r>
            <a:r>
              <a:rPr lang="en-US" dirty="0"/>
              <a:t>, although the train error keeps going down as we add more trees to our model, the test error remains more or less constant and doesn’t incur in overfitting. This is mainly due to the shrinkage parameter and one of the good features of this algorithm.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185" y="1937981"/>
            <a:ext cx="6012815" cy="3057099"/>
          </a:xfrm>
          <a:prstGeom prst="rect">
            <a:avLst/>
          </a:prstGeom>
        </p:spPr>
      </p:pic>
    </p:spTree>
    <p:extLst>
      <p:ext uri="{BB962C8B-B14F-4D97-AF65-F5344CB8AC3E}">
        <p14:creationId xmlns:p14="http://schemas.microsoft.com/office/powerpoint/2010/main" val="1484959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r>
              <a:rPr lang="en-US" b="1" dirty="0">
                <a:solidFill>
                  <a:srgbClr val="00B0F0"/>
                </a:solidFill>
              </a:rPr>
              <a:t>Gradient Boosting </a:t>
            </a:r>
            <a:r>
              <a:rPr lang="en-US" b="1" dirty="0" err="1">
                <a:solidFill>
                  <a:srgbClr val="00B0F0"/>
                </a:solidFill>
              </a:rPr>
              <a:t>Regressor</a:t>
            </a:r>
            <a:endParaRPr lang="en-US" dirty="0"/>
          </a:p>
        </p:txBody>
      </p:sp>
      <p:sp>
        <p:nvSpPr>
          <p:cNvPr id="3" name="Content Placeholder 2"/>
          <p:cNvSpPr>
            <a:spLocks noGrp="1"/>
          </p:cNvSpPr>
          <p:nvPr>
            <p:ph idx="1"/>
          </p:nvPr>
        </p:nvSpPr>
        <p:spPr>
          <a:xfrm>
            <a:off x="838200" y="1078173"/>
            <a:ext cx="10515600" cy="5281683"/>
          </a:xfrm>
        </p:spPr>
        <p:txBody>
          <a:bodyPr>
            <a:normAutofit/>
          </a:bodyPr>
          <a:lstStyle/>
          <a:p>
            <a:r>
              <a:rPr lang="en-US" sz="2400" dirty="0"/>
              <a:t>Although base trees are easily interpretable when you are adding several of those trees interpretation is more difficult. You usually rely on some measures of the predictive power of each feature. Let’s plot feature importance in predicting the </a:t>
            </a:r>
            <a:r>
              <a:rPr lang="en-US" sz="2400" dirty="0" err="1" smtClean="0"/>
              <a:t>cost_per_conversion</a:t>
            </a:r>
            <a:r>
              <a:rPr lang="en-US" sz="2400" dirty="0" smtClean="0"/>
              <a:t> Value</a:t>
            </a:r>
            <a:r>
              <a:rPr lang="en-US" sz="2400" dirty="0"/>
              <a: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797" y="2601793"/>
            <a:ext cx="7990870" cy="3539699"/>
          </a:xfrm>
          <a:prstGeom prst="rect">
            <a:avLst/>
          </a:prstGeom>
        </p:spPr>
      </p:pic>
    </p:spTree>
    <p:extLst>
      <p:ext uri="{BB962C8B-B14F-4D97-AF65-F5344CB8AC3E}">
        <p14:creationId xmlns:p14="http://schemas.microsoft.com/office/powerpoint/2010/main" val="88011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Suggested Solution</a:t>
            </a:r>
            <a:endParaRPr lang="en-US" b="1" dirty="0">
              <a:solidFill>
                <a:srgbClr val="00B0F0"/>
              </a:solidFill>
            </a:endParaRPr>
          </a:p>
        </p:txBody>
      </p:sp>
      <p:sp>
        <p:nvSpPr>
          <p:cNvPr id="3" name="Content Placeholder 2"/>
          <p:cNvSpPr>
            <a:spLocks noGrp="1"/>
          </p:cNvSpPr>
          <p:nvPr>
            <p:ph idx="1"/>
          </p:nvPr>
        </p:nvSpPr>
        <p:spPr>
          <a:xfrm>
            <a:off x="838200" y="1504783"/>
            <a:ext cx="10515600" cy="4351338"/>
          </a:xfrm>
        </p:spPr>
        <p:txBody>
          <a:bodyPr/>
          <a:lstStyle/>
          <a:p>
            <a:r>
              <a:rPr lang="en-US" dirty="0" smtClean="0"/>
              <a:t>Predicting actual bid prices using </a:t>
            </a:r>
          </a:p>
          <a:p>
            <a:pPr lvl="1"/>
            <a:r>
              <a:rPr lang="en-US" dirty="0" smtClean="0"/>
              <a:t>Campaign Historical </a:t>
            </a:r>
            <a:r>
              <a:rPr lang="en-US" dirty="0" smtClean="0"/>
              <a:t>Bid Estimation Data (Bid prices + reach estimates)</a:t>
            </a:r>
          </a:p>
          <a:p>
            <a:pPr lvl="1"/>
            <a:r>
              <a:rPr lang="en-US" dirty="0"/>
              <a:t>Actual Campaigns </a:t>
            </a:r>
            <a:r>
              <a:rPr lang="en-US" dirty="0" smtClean="0"/>
              <a:t>Insight data (Clicks, conversions, ..</a:t>
            </a:r>
            <a:r>
              <a:rPr lang="en-US" dirty="0" err="1" smtClean="0"/>
              <a:t>etc</a:t>
            </a:r>
            <a:r>
              <a:rPr lang="en-US" dirty="0" smtClean="0"/>
              <a:t>).</a:t>
            </a:r>
            <a:endParaRPr lang="en-US" dirty="0" smtClean="0"/>
          </a:p>
          <a:p>
            <a:r>
              <a:rPr lang="en-US" dirty="0" smtClean="0"/>
              <a:t>Help advertisers create better campaigns and predict campaign performance while creating the campaign and before they run the campaign</a:t>
            </a:r>
          </a:p>
          <a:p>
            <a:r>
              <a:rPr lang="en-US" dirty="0" smtClean="0"/>
              <a:t>To suggest/predict better Campaign objective and bid strategies for advertisers when they create new campaigns.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894" y="5302775"/>
            <a:ext cx="4573771" cy="12241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485" y="5307504"/>
            <a:ext cx="4877135" cy="1214643"/>
          </a:xfrm>
          <a:prstGeom prst="rect">
            <a:avLst/>
          </a:prstGeom>
        </p:spPr>
      </p:pic>
      <p:pic>
        <p:nvPicPr>
          <p:cNvPr id="6" name="Picture 5"/>
          <p:cNvPicPr>
            <a:picLocks noChangeAspect="1"/>
          </p:cNvPicPr>
          <p:nvPr/>
        </p:nvPicPr>
        <p:blipFill>
          <a:blip r:embed="rId4"/>
          <a:stretch>
            <a:fillRect/>
          </a:stretch>
        </p:blipFill>
        <p:spPr>
          <a:xfrm>
            <a:off x="838200" y="5973530"/>
            <a:ext cx="651054" cy="651054"/>
          </a:xfrm>
          <a:prstGeom prst="rect">
            <a:avLst/>
          </a:prstGeom>
        </p:spPr>
      </p:pic>
    </p:spTree>
    <p:extLst>
      <p:ext uri="{BB962C8B-B14F-4D97-AF65-F5344CB8AC3E}">
        <p14:creationId xmlns:p14="http://schemas.microsoft.com/office/powerpoint/2010/main" val="40832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Hypotheses</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Historical Ads object (Campaign, Ad sets, Ads) data </a:t>
            </a:r>
            <a:r>
              <a:rPr lang="en-US" dirty="0"/>
              <a:t>collected </a:t>
            </a:r>
            <a:r>
              <a:rPr lang="en-US" dirty="0" smtClean="0"/>
              <a:t>through the Facebook (</a:t>
            </a:r>
            <a:r>
              <a:rPr lang="en-US" b="1" dirty="0" smtClean="0"/>
              <a:t>Reach Estimate/Insights)</a:t>
            </a:r>
            <a:r>
              <a:rPr lang="en-US" dirty="0" smtClean="0"/>
              <a:t> APIs using 2 main Data sets:</a:t>
            </a:r>
          </a:p>
          <a:p>
            <a:pPr lvl="1"/>
            <a:r>
              <a:rPr lang="en-US" dirty="0"/>
              <a:t>B</a:t>
            </a:r>
            <a:r>
              <a:rPr lang="en-US" dirty="0" smtClean="0"/>
              <a:t>ids estimates</a:t>
            </a:r>
          </a:p>
          <a:p>
            <a:pPr lvl="1"/>
            <a:r>
              <a:rPr lang="en-US" dirty="0" smtClean="0"/>
              <a:t>Performance statistics and </a:t>
            </a:r>
            <a:r>
              <a:rPr lang="en-US" dirty="0"/>
              <a:t>customer </a:t>
            </a:r>
            <a:r>
              <a:rPr lang="en-US" dirty="0" smtClean="0"/>
              <a:t>usage data</a:t>
            </a:r>
          </a:p>
          <a:p>
            <a:r>
              <a:rPr lang="en-US" dirty="0"/>
              <a:t>W</a:t>
            </a:r>
            <a:r>
              <a:rPr lang="en-US" dirty="0" smtClean="0"/>
              <a:t>ill help predicting actual new campaigns performance </a:t>
            </a:r>
            <a:r>
              <a:rPr lang="en-US" dirty="0" smtClean="0"/>
              <a:t>(</a:t>
            </a:r>
            <a:r>
              <a:rPr lang="en-US" dirty="0" err="1" smtClean="0"/>
              <a:t>Cost_per_conversion</a:t>
            </a:r>
            <a:r>
              <a:rPr lang="en-US" dirty="0" smtClean="0"/>
              <a:t>) at </a:t>
            </a:r>
            <a:r>
              <a:rPr lang="en-US" dirty="0" smtClean="0"/>
              <a:t>the creation level and to provide guidance to advertisers.</a:t>
            </a:r>
            <a:endParaRPr lang="en-US" dirty="0"/>
          </a:p>
        </p:txBody>
      </p:sp>
    </p:spTree>
    <p:extLst>
      <p:ext uri="{BB962C8B-B14F-4D97-AF65-F5344CB8AC3E}">
        <p14:creationId xmlns:p14="http://schemas.microsoft.com/office/powerpoint/2010/main" val="142413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009" y="368426"/>
            <a:ext cx="10515600" cy="736142"/>
          </a:xfrm>
        </p:spPr>
        <p:txBody>
          <a:bodyPr/>
          <a:lstStyle/>
          <a:p>
            <a:r>
              <a:rPr lang="en-US" b="1" dirty="0" smtClean="0">
                <a:solidFill>
                  <a:srgbClr val="00B0F0"/>
                </a:solidFill>
              </a:rPr>
              <a:t>Data</a:t>
            </a:r>
            <a:endParaRPr lang="en-US" b="1" dirty="0">
              <a:solidFill>
                <a:srgbClr val="00B0F0"/>
              </a:solidFill>
            </a:endParaRPr>
          </a:p>
        </p:txBody>
      </p:sp>
      <p:sp>
        <p:nvSpPr>
          <p:cNvPr id="5" name="TextBox 4"/>
          <p:cNvSpPr txBox="1"/>
          <p:nvPr/>
        </p:nvSpPr>
        <p:spPr>
          <a:xfrm>
            <a:off x="1271333" y="1065050"/>
            <a:ext cx="3781929" cy="5509200"/>
          </a:xfrm>
          <a:prstGeom prst="rect">
            <a:avLst/>
          </a:prstGeom>
          <a:noFill/>
        </p:spPr>
        <p:txBody>
          <a:bodyPr wrap="square" rtlCol="0">
            <a:spAutoFit/>
          </a:bodyPr>
          <a:lstStyle/>
          <a:p>
            <a:pPr marL="285750" indent="-285750">
              <a:buFont typeface="Arial"/>
              <a:buChar char="•"/>
            </a:pPr>
            <a:r>
              <a:rPr lang="en-US" sz="1600" b="1" dirty="0" smtClean="0">
                <a:solidFill>
                  <a:srgbClr val="00B0F0"/>
                </a:solidFill>
              </a:rPr>
              <a:t>Bids Estimation Data</a:t>
            </a:r>
          </a:p>
          <a:p>
            <a:pPr marL="285750" indent="-285750">
              <a:buFont typeface="Arial"/>
              <a:buChar char="•"/>
            </a:pPr>
            <a:endParaRPr lang="en-US" sz="1600" b="1" dirty="0" smtClean="0"/>
          </a:p>
          <a:p>
            <a:pPr marL="742950" lvl="1" indent="-285750">
              <a:buFont typeface="Arial"/>
              <a:buChar char="•"/>
            </a:pPr>
            <a:r>
              <a:rPr lang="en-US" sz="1600" dirty="0" smtClean="0"/>
              <a:t>CPA  (Cost Per Action) Bid Estimates (</a:t>
            </a:r>
            <a:r>
              <a:rPr lang="en-US" sz="1600" dirty="0" err="1" smtClean="0"/>
              <a:t>min,max,avg</a:t>
            </a:r>
            <a:r>
              <a:rPr lang="en-US" sz="1600" dirty="0" smtClean="0"/>
              <a:t>)</a:t>
            </a:r>
          </a:p>
          <a:p>
            <a:pPr marL="285750" indent="-285750">
              <a:buFont typeface="Arial"/>
              <a:buChar char="•"/>
            </a:pPr>
            <a:endParaRPr lang="en-US" sz="1600" dirty="0" smtClean="0"/>
          </a:p>
          <a:p>
            <a:pPr marL="742950" lvl="1" indent="-285750">
              <a:buFont typeface="Arial"/>
              <a:buChar char="•"/>
            </a:pPr>
            <a:r>
              <a:rPr lang="en-US" sz="1600" dirty="0" smtClean="0"/>
              <a:t>CPC (Cost Per Click) Bid Estimates (</a:t>
            </a:r>
            <a:r>
              <a:rPr lang="en-US" sz="1600" dirty="0" err="1" smtClean="0"/>
              <a:t>min,max,avg</a:t>
            </a:r>
            <a:r>
              <a:rPr lang="en-US" sz="1600" dirty="0" smtClean="0"/>
              <a:t>)</a:t>
            </a:r>
          </a:p>
          <a:p>
            <a:pPr marL="285750" indent="-285750">
              <a:buFont typeface="Arial"/>
              <a:buChar char="•"/>
            </a:pPr>
            <a:endParaRPr lang="en-US" sz="1600" dirty="0"/>
          </a:p>
          <a:p>
            <a:pPr marL="742950" lvl="1" indent="-285750">
              <a:buFont typeface="Arial"/>
              <a:buChar char="•"/>
            </a:pPr>
            <a:r>
              <a:rPr lang="en-US" sz="1600" dirty="0" smtClean="0"/>
              <a:t>CPM (Cost per 1K Impressions)Bid Estimates (</a:t>
            </a:r>
            <a:r>
              <a:rPr lang="en-US" sz="1600" dirty="0" err="1" smtClean="0"/>
              <a:t>min,max,avg</a:t>
            </a:r>
            <a:r>
              <a:rPr lang="en-US" sz="1600" dirty="0" smtClean="0"/>
              <a:t>)</a:t>
            </a:r>
          </a:p>
          <a:p>
            <a:pPr marL="285750" indent="-285750">
              <a:buFont typeface="Arial"/>
              <a:buChar char="•"/>
            </a:pPr>
            <a:endParaRPr lang="en-US" sz="1600" dirty="0"/>
          </a:p>
          <a:p>
            <a:pPr marL="742950" lvl="1" indent="-285750">
              <a:buFont typeface="Arial"/>
              <a:buChar char="•"/>
            </a:pPr>
            <a:r>
              <a:rPr lang="en-US" sz="1600" dirty="0" smtClean="0"/>
              <a:t>Reach Estimates</a:t>
            </a:r>
          </a:p>
          <a:p>
            <a:pPr marL="285750" indent="-285750">
              <a:buFont typeface="Arial"/>
              <a:buChar char="•"/>
            </a:pPr>
            <a:endParaRPr lang="en-US" sz="1600" dirty="0"/>
          </a:p>
          <a:p>
            <a:pPr marL="285750" indent="-285750">
              <a:buFont typeface="Arial"/>
              <a:buChar char="•"/>
            </a:pPr>
            <a:r>
              <a:rPr lang="en-US" sz="1600" b="1" dirty="0" smtClean="0">
                <a:solidFill>
                  <a:srgbClr val="00B0F0"/>
                </a:solidFill>
              </a:rPr>
              <a:t>Actual Campaign Stats</a:t>
            </a:r>
          </a:p>
          <a:p>
            <a:pPr marL="285750" indent="-285750">
              <a:buFont typeface="Arial"/>
              <a:buChar char="•"/>
            </a:pPr>
            <a:endParaRPr lang="en-US" sz="1600" b="1" dirty="0" smtClean="0"/>
          </a:p>
          <a:p>
            <a:pPr marL="742950" lvl="1" indent="-285750">
              <a:buFont typeface="Arial"/>
              <a:buChar char="•"/>
            </a:pPr>
            <a:r>
              <a:rPr lang="en-US" sz="1600" dirty="0" smtClean="0"/>
              <a:t>Budget Spent</a:t>
            </a:r>
          </a:p>
          <a:p>
            <a:pPr marL="285750" indent="-285750">
              <a:buFont typeface="Arial"/>
              <a:buChar char="•"/>
            </a:pPr>
            <a:endParaRPr lang="en-US" sz="1600" dirty="0"/>
          </a:p>
          <a:p>
            <a:pPr marL="742950" lvl="1" indent="-285750">
              <a:buFont typeface="Arial"/>
              <a:buChar char="•"/>
            </a:pPr>
            <a:r>
              <a:rPr lang="en-US" sz="1600" dirty="0" smtClean="0"/>
              <a:t>Clicks</a:t>
            </a:r>
          </a:p>
          <a:p>
            <a:pPr marL="285750" indent="-285750">
              <a:buFont typeface="Arial"/>
              <a:buChar char="•"/>
            </a:pPr>
            <a:endParaRPr lang="en-US" sz="1600" dirty="0"/>
          </a:p>
          <a:p>
            <a:pPr marL="742950" lvl="1" indent="-285750">
              <a:buFont typeface="Arial"/>
              <a:buChar char="•"/>
            </a:pPr>
            <a:r>
              <a:rPr lang="en-US" sz="1600" dirty="0" smtClean="0"/>
              <a:t>Impressions</a:t>
            </a:r>
          </a:p>
          <a:p>
            <a:pPr marL="285750" indent="-285750">
              <a:buFont typeface="Arial"/>
              <a:buChar char="•"/>
            </a:pPr>
            <a:endParaRPr lang="en-US" sz="1600" dirty="0"/>
          </a:p>
          <a:p>
            <a:pPr marL="742950" lvl="1" indent="-285750">
              <a:buFont typeface="Arial"/>
              <a:buChar char="•"/>
            </a:pPr>
            <a:r>
              <a:rPr lang="en-US" sz="1600" dirty="0" smtClean="0"/>
              <a:t>Conversions (mobile and web)</a:t>
            </a:r>
            <a:endParaRPr lang="en-US" sz="1600" dirty="0"/>
          </a:p>
        </p:txBody>
      </p:sp>
      <p:sp>
        <p:nvSpPr>
          <p:cNvPr id="6" name="TextBox 5"/>
          <p:cNvSpPr txBox="1"/>
          <p:nvPr/>
        </p:nvSpPr>
        <p:spPr>
          <a:xfrm>
            <a:off x="5486395" y="584394"/>
            <a:ext cx="5839326" cy="5909310"/>
          </a:xfrm>
          <a:prstGeom prst="rect">
            <a:avLst/>
          </a:prstGeom>
          <a:noFill/>
        </p:spPr>
        <p:txBody>
          <a:bodyPr wrap="square" rtlCol="0">
            <a:spAutoFit/>
          </a:bodyPr>
          <a:lstStyle/>
          <a:p>
            <a:pPr marL="742950" lvl="1" indent="-285750">
              <a:buFont typeface="Arial"/>
              <a:buChar char="•"/>
            </a:pPr>
            <a:r>
              <a:rPr lang="en-US" dirty="0">
                <a:solidFill>
                  <a:srgbClr val="00B0F0"/>
                </a:solidFill>
              </a:rPr>
              <a:t>C</a:t>
            </a:r>
            <a:r>
              <a:rPr lang="en-US" dirty="0" smtClean="0">
                <a:solidFill>
                  <a:srgbClr val="00B0F0"/>
                </a:solidFill>
              </a:rPr>
              <a:t>ampaign </a:t>
            </a:r>
            <a:r>
              <a:rPr lang="en-US" dirty="0" smtClean="0">
                <a:solidFill>
                  <a:srgbClr val="00B0F0"/>
                </a:solidFill>
              </a:rPr>
              <a:t>Objective</a:t>
            </a:r>
          </a:p>
          <a:p>
            <a:pPr marL="1200150" lvl="2" indent="-285750">
              <a:buFont typeface="Arial"/>
              <a:buChar char="•"/>
            </a:pPr>
            <a:r>
              <a:rPr lang="en-US" dirty="0" err="1" smtClean="0"/>
              <a:t>Website_clicks</a:t>
            </a:r>
            <a:endParaRPr lang="en-US" dirty="0" smtClean="0"/>
          </a:p>
          <a:p>
            <a:pPr marL="1200150" lvl="2" indent="-285750">
              <a:buFont typeface="Arial"/>
              <a:buChar char="•"/>
            </a:pPr>
            <a:r>
              <a:rPr lang="en-US" dirty="0" err="1"/>
              <a:t>W</a:t>
            </a:r>
            <a:r>
              <a:rPr lang="en-US" dirty="0" err="1" smtClean="0"/>
              <a:t>ebsite_conversions</a:t>
            </a:r>
            <a:endParaRPr lang="en-US" dirty="0" smtClean="0"/>
          </a:p>
          <a:p>
            <a:pPr marL="1200150" lvl="2" indent="-285750">
              <a:buFont typeface="Arial"/>
              <a:buChar char="•"/>
            </a:pPr>
            <a:r>
              <a:rPr lang="en-US" dirty="0" err="1" smtClean="0"/>
              <a:t>mobile_install</a:t>
            </a:r>
            <a:endParaRPr lang="en-US" dirty="0"/>
          </a:p>
          <a:p>
            <a:pPr marL="1200150" lvl="2" indent="-285750">
              <a:buFont typeface="Arial"/>
              <a:buChar char="•"/>
            </a:pPr>
            <a:r>
              <a:rPr lang="en-US" dirty="0" smtClean="0"/>
              <a:t>Boost </a:t>
            </a:r>
            <a:r>
              <a:rPr lang="en-US" dirty="0" smtClean="0"/>
              <a:t>Post..</a:t>
            </a:r>
            <a:r>
              <a:rPr lang="en-US" dirty="0" err="1" smtClean="0"/>
              <a:t>etc</a:t>
            </a:r>
            <a:r>
              <a:rPr lang="en-US" dirty="0" smtClean="0"/>
              <a:t>) </a:t>
            </a:r>
          </a:p>
          <a:p>
            <a:pPr marL="285750" indent="-285750">
              <a:buFont typeface="Arial"/>
              <a:buChar char="•"/>
            </a:pPr>
            <a:endParaRPr lang="en-US" dirty="0" smtClean="0"/>
          </a:p>
          <a:p>
            <a:pPr marL="742950" lvl="1" indent="-285750">
              <a:buFont typeface="Arial"/>
              <a:buChar char="•"/>
            </a:pPr>
            <a:r>
              <a:rPr lang="en-US" dirty="0" smtClean="0"/>
              <a:t>Actual CTR - Click Through Rate (clicks / impressions)</a:t>
            </a:r>
          </a:p>
          <a:p>
            <a:pPr marL="285750" indent="-285750">
              <a:buFont typeface="Arial"/>
              <a:buChar char="•"/>
            </a:pPr>
            <a:endParaRPr lang="en-US" dirty="0"/>
          </a:p>
          <a:p>
            <a:pPr marL="742950" lvl="1" indent="-285750">
              <a:buFont typeface="Arial"/>
              <a:buChar char="•"/>
            </a:pPr>
            <a:r>
              <a:rPr lang="en-US" dirty="0" smtClean="0"/>
              <a:t>Actual CPA (calculated</a:t>
            </a:r>
            <a:r>
              <a:rPr lang="en-US" dirty="0"/>
              <a:t> </a:t>
            </a:r>
            <a:r>
              <a:rPr lang="en-US" dirty="0" smtClean="0"/>
              <a:t>= spent/conversions)</a:t>
            </a:r>
          </a:p>
          <a:p>
            <a:pPr marL="285750" indent="-285750">
              <a:buFont typeface="Arial"/>
              <a:buChar char="•"/>
            </a:pPr>
            <a:endParaRPr lang="en-US" dirty="0"/>
          </a:p>
          <a:p>
            <a:pPr marL="742950" lvl="1" indent="-285750">
              <a:buFont typeface="Arial"/>
              <a:buChar char="•"/>
            </a:pPr>
            <a:r>
              <a:rPr lang="en-US" dirty="0" smtClean="0"/>
              <a:t>Actual CPC (calculated = spent / clicks)</a:t>
            </a:r>
          </a:p>
          <a:p>
            <a:pPr marL="285750" indent="-285750">
              <a:buFont typeface="Arial"/>
              <a:buChar char="•"/>
            </a:pPr>
            <a:endParaRPr lang="en-US" dirty="0"/>
          </a:p>
          <a:p>
            <a:pPr marL="742950" lvl="1" indent="-285750">
              <a:buFont typeface="Arial"/>
              <a:buChar char="•"/>
            </a:pPr>
            <a:r>
              <a:rPr lang="en-US" dirty="0" smtClean="0"/>
              <a:t>Actual CPM (calculated)</a:t>
            </a:r>
          </a:p>
          <a:p>
            <a:pPr marL="285750" indent="-285750">
              <a:buFont typeface="Arial"/>
              <a:buChar char="•"/>
            </a:pPr>
            <a:endParaRPr lang="en-US" dirty="0" smtClean="0"/>
          </a:p>
          <a:p>
            <a:pPr marL="742950" lvl="1" indent="-285750">
              <a:buFont typeface="Arial"/>
              <a:buChar char="•"/>
            </a:pPr>
            <a:r>
              <a:rPr lang="en-US" dirty="0" smtClean="0"/>
              <a:t>Attribution Window </a:t>
            </a:r>
            <a:r>
              <a:rPr lang="en-US" dirty="0" smtClean="0"/>
              <a:t>Differences</a:t>
            </a:r>
            <a:br>
              <a:rPr lang="en-US" dirty="0" smtClean="0"/>
            </a:br>
            <a:endParaRPr lang="ar-SA" dirty="0" smtClean="0"/>
          </a:p>
          <a:p>
            <a:pPr marL="285750" indent="-285750">
              <a:buFont typeface="Arial"/>
              <a:buChar char="•"/>
            </a:pPr>
            <a:r>
              <a:rPr lang="en-US" dirty="0" smtClean="0">
                <a:solidFill>
                  <a:srgbClr val="00B0F0"/>
                </a:solidFill>
              </a:rPr>
              <a:t>Automation Data </a:t>
            </a:r>
            <a:br>
              <a:rPr lang="en-US" dirty="0" smtClean="0">
                <a:solidFill>
                  <a:srgbClr val="00B0F0"/>
                </a:solidFill>
              </a:rPr>
            </a:br>
            <a:endParaRPr lang="en-US" dirty="0" smtClean="0">
              <a:solidFill>
                <a:srgbClr val="00B0F0"/>
              </a:solidFill>
            </a:endParaRPr>
          </a:p>
          <a:p>
            <a:pPr marL="742950" lvl="1" indent="-285750">
              <a:buFont typeface="Arial"/>
              <a:buChar char="•"/>
            </a:pPr>
            <a:r>
              <a:rPr lang="en-US" dirty="0" err="1" smtClean="0"/>
              <a:t>BidType</a:t>
            </a:r>
            <a:r>
              <a:rPr lang="en-US" dirty="0" smtClean="0"/>
              <a:t>(</a:t>
            </a:r>
            <a:r>
              <a:rPr lang="en-US" dirty="0" err="1" smtClean="0"/>
              <a:t>Automated,CPC</a:t>
            </a:r>
            <a:r>
              <a:rPr lang="en-US" dirty="0" smtClean="0"/>
              <a:t>) </a:t>
            </a:r>
          </a:p>
          <a:p>
            <a:pPr marL="742950" lvl="1" indent="-285750">
              <a:buFont typeface="Arial"/>
              <a:buChar char="•"/>
            </a:pPr>
            <a:endParaRPr lang="en-US" dirty="0" smtClean="0"/>
          </a:p>
          <a:p>
            <a:pPr marL="742950" lvl="1" indent="-285750">
              <a:buFont typeface="Arial"/>
              <a:buChar char="•"/>
            </a:pPr>
            <a:r>
              <a:rPr lang="en-US" dirty="0" err="1" smtClean="0"/>
              <a:t>MaxBid</a:t>
            </a:r>
            <a:endParaRPr lang="en-US" dirty="0" smtClean="0"/>
          </a:p>
        </p:txBody>
      </p:sp>
      <p:pic>
        <p:nvPicPr>
          <p:cNvPr id="7" name="Picture 6"/>
          <p:cNvPicPr>
            <a:picLocks noChangeAspect="1"/>
          </p:cNvPicPr>
          <p:nvPr/>
        </p:nvPicPr>
        <p:blipFill>
          <a:blip r:embed="rId2"/>
          <a:stretch>
            <a:fillRect/>
          </a:stretch>
        </p:blipFill>
        <p:spPr>
          <a:xfrm>
            <a:off x="838200" y="5973530"/>
            <a:ext cx="651054" cy="651054"/>
          </a:xfrm>
          <a:prstGeom prst="rect">
            <a:avLst/>
          </a:prstGeom>
        </p:spPr>
      </p:pic>
    </p:spTree>
    <p:extLst>
      <p:ext uri="{BB962C8B-B14F-4D97-AF65-F5344CB8AC3E}">
        <p14:creationId xmlns:p14="http://schemas.microsoft.com/office/powerpoint/2010/main" val="259904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Data Sources</a:t>
            </a:r>
            <a:endParaRPr lang="en-US" dirty="0">
              <a:solidFill>
                <a:srgbClr val="00B0F0"/>
              </a:solidFill>
            </a:endParaRPr>
          </a:p>
        </p:txBody>
      </p:sp>
      <p:sp>
        <p:nvSpPr>
          <p:cNvPr id="3" name="Content Placeholder 2"/>
          <p:cNvSpPr>
            <a:spLocks noGrp="1"/>
          </p:cNvSpPr>
          <p:nvPr>
            <p:ph idx="1"/>
          </p:nvPr>
        </p:nvSpPr>
        <p:spPr/>
        <p:txBody>
          <a:bodyPr/>
          <a:lstStyle/>
          <a:p>
            <a:r>
              <a:rPr lang="en-US" sz="3200" dirty="0"/>
              <a:t>Data was gathered from </a:t>
            </a:r>
            <a:r>
              <a:rPr lang="en-US" sz="3200" dirty="0" smtClean="0"/>
              <a:t>2 primary sources:</a:t>
            </a:r>
          </a:p>
          <a:p>
            <a:pPr lvl="1">
              <a:buFont typeface="Courier New" charset="0"/>
              <a:buChar char="o"/>
            </a:pPr>
            <a:r>
              <a:rPr lang="en-US" sz="2800" b="1" dirty="0" smtClean="0">
                <a:solidFill>
                  <a:srgbClr val="00B0F0"/>
                </a:solidFill>
              </a:rPr>
              <a:t> </a:t>
            </a:r>
            <a:r>
              <a:rPr lang="en-US" sz="2800" b="1" dirty="0" err="1" smtClean="0">
                <a:solidFill>
                  <a:srgbClr val="00B0F0"/>
                </a:solidFill>
              </a:rPr>
              <a:t>Facebook.com</a:t>
            </a:r>
            <a:r>
              <a:rPr lang="en-US" sz="2800" b="1" dirty="0" smtClean="0">
                <a:solidFill>
                  <a:srgbClr val="00B0F0"/>
                </a:solidFill>
              </a:rPr>
              <a:t> Ads API:</a:t>
            </a:r>
          </a:p>
          <a:p>
            <a:pPr lvl="2">
              <a:buFont typeface="Wingdings" charset="2"/>
              <a:buChar char="§"/>
            </a:pPr>
            <a:r>
              <a:rPr lang="en-US" sz="2400" dirty="0" err="1" smtClean="0"/>
              <a:t>ReachEstimate</a:t>
            </a:r>
            <a:r>
              <a:rPr lang="en-US" sz="2400" dirty="0" smtClean="0"/>
              <a:t> API (/</a:t>
            </a:r>
            <a:r>
              <a:rPr lang="en-US" sz="2400" dirty="0" err="1" smtClean="0"/>
              <a:t>ReachEstimate</a:t>
            </a:r>
            <a:r>
              <a:rPr lang="en-US" sz="2400" dirty="0" smtClean="0"/>
              <a:t>)</a:t>
            </a:r>
          </a:p>
          <a:p>
            <a:pPr lvl="2">
              <a:buFont typeface="Wingdings" charset="2"/>
              <a:buChar char="§"/>
            </a:pPr>
            <a:r>
              <a:rPr lang="en-US" sz="2400" dirty="0" smtClean="0"/>
              <a:t>Insights API (/Insights)</a:t>
            </a:r>
          </a:p>
          <a:p>
            <a:pPr lvl="1">
              <a:buFont typeface="Courier New" charset="0"/>
              <a:buChar char="o"/>
            </a:pPr>
            <a:r>
              <a:rPr lang="en-US" b="1" dirty="0" err="1" smtClean="0">
                <a:solidFill>
                  <a:srgbClr val="00B0F0"/>
                </a:solidFill>
              </a:rPr>
              <a:t>AutomateAds</a:t>
            </a:r>
            <a:r>
              <a:rPr lang="en-US" b="1" dirty="0" smtClean="0">
                <a:solidFill>
                  <a:srgbClr val="00B0F0"/>
                </a:solidFill>
              </a:rPr>
              <a:t> Automation Database- NoSQL MongoDB Collection to acquire:</a:t>
            </a:r>
          </a:p>
          <a:p>
            <a:pPr lvl="2">
              <a:buFont typeface="Wingdings" charset="2"/>
              <a:buChar char="§"/>
            </a:pPr>
            <a:r>
              <a:rPr lang="en-US" dirty="0" smtClean="0"/>
              <a:t> Automation Type (Automated,</a:t>
            </a:r>
            <a:r>
              <a:rPr lang="en-US" dirty="0" err="1" smtClean="0"/>
              <a:t>cpc</a:t>
            </a:r>
            <a:r>
              <a:rPr lang="en-US" dirty="0" smtClean="0"/>
              <a:t>..</a:t>
            </a:r>
            <a:r>
              <a:rPr lang="en-US" dirty="0" err="1" smtClean="0"/>
              <a:t>etc</a:t>
            </a:r>
            <a:r>
              <a:rPr lang="en-US" dirty="0" smtClean="0"/>
              <a:t>) + </a:t>
            </a:r>
            <a:r>
              <a:rPr lang="en-US" dirty="0" err="1" smtClean="0"/>
              <a:t>MaxBId</a:t>
            </a:r>
            <a:r>
              <a:rPr lang="en-US" dirty="0" smtClean="0"/>
              <a:t> </a:t>
            </a:r>
          </a:p>
          <a:p>
            <a:pPr lvl="2">
              <a:buFont typeface="Wingdings" charset="2"/>
              <a:buChar char="§"/>
            </a:pPr>
            <a:endParaRPr lang="en-US" dirty="0" smtClean="0"/>
          </a:p>
          <a:p>
            <a:endParaRPr lang="en-US" dirty="0"/>
          </a:p>
        </p:txBody>
      </p:sp>
      <p:pic>
        <p:nvPicPr>
          <p:cNvPr id="4" name="Picture 3"/>
          <p:cNvPicPr>
            <a:picLocks noChangeAspect="1"/>
          </p:cNvPicPr>
          <p:nvPr/>
        </p:nvPicPr>
        <p:blipFill>
          <a:blip r:embed="rId2"/>
          <a:stretch>
            <a:fillRect/>
          </a:stretch>
        </p:blipFill>
        <p:spPr>
          <a:xfrm>
            <a:off x="3509939" y="5073957"/>
            <a:ext cx="1103005" cy="11030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738" y="5301609"/>
            <a:ext cx="3136900" cy="647700"/>
          </a:xfrm>
          <a:prstGeom prst="rect">
            <a:avLst/>
          </a:prstGeom>
        </p:spPr>
      </p:pic>
    </p:spTree>
    <p:extLst>
      <p:ext uri="{BB962C8B-B14F-4D97-AF65-F5344CB8AC3E}">
        <p14:creationId xmlns:p14="http://schemas.microsoft.com/office/powerpoint/2010/main" val="134075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Campaign Data Collected from Facebook</a:t>
            </a:r>
            <a:endParaRPr lang="en-US" b="1" dirty="0">
              <a:solidFill>
                <a:srgbClr val="00B0F0"/>
              </a:solidFill>
            </a:endParaRPr>
          </a:p>
        </p:txBody>
      </p:sp>
      <p:sp>
        <p:nvSpPr>
          <p:cNvPr id="6" name="Content Placeholder 5"/>
          <p:cNvSpPr>
            <a:spLocks noGrp="1"/>
          </p:cNvSpPr>
          <p:nvPr>
            <p:ph idx="1"/>
          </p:nvPr>
        </p:nvSpPr>
        <p:spPr/>
        <p:txBody>
          <a:bodyPr>
            <a:normAutofit/>
          </a:bodyPr>
          <a:lstStyle/>
          <a:p>
            <a:r>
              <a:rPr lang="en-US" sz="3200" dirty="0"/>
              <a:t>Collected data for </a:t>
            </a:r>
            <a:r>
              <a:rPr lang="en-US" sz="3200" dirty="0" smtClean="0"/>
              <a:t>Campaigns from </a:t>
            </a:r>
            <a:r>
              <a:rPr lang="en-US" sz="3200" dirty="0"/>
              <a:t/>
            </a:r>
            <a:br>
              <a:rPr lang="en-US" sz="3200" dirty="0"/>
            </a:br>
            <a:r>
              <a:rPr lang="en-US" sz="3200" dirty="0" smtClean="0"/>
              <a:t>over than 500 advertisers Ad Accounts</a:t>
            </a:r>
            <a:br>
              <a:rPr lang="en-US" sz="3200" dirty="0" smtClean="0"/>
            </a:br>
            <a:r>
              <a:rPr lang="en-US" sz="3200" dirty="0" smtClean="0"/>
              <a:t>around the world</a:t>
            </a:r>
          </a:p>
          <a:p>
            <a:r>
              <a:rPr lang="en-US" sz="3200" dirty="0" smtClean="0"/>
              <a:t>Resulted in 1200 Campaigns Total</a:t>
            </a:r>
          </a:p>
          <a:p>
            <a:r>
              <a:rPr lang="en-US" sz="3200" dirty="0" smtClean="0"/>
              <a:t>Data belongs to campaigns running </a:t>
            </a:r>
            <a:br>
              <a:rPr lang="en-US" sz="3200" dirty="0" smtClean="0"/>
            </a:br>
            <a:r>
              <a:rPr lang="en-US" sz="3200" dirty="0" smtClean="0"/>
              <a:t>between July 2015 and April 2016</a:t>
            </a:r>
            <a:endParaRPr lang="en-US" sz="3200" dirty="0"/>
          </a:p>
          <a:p>
            <a:endParaRPr lang="en-US" sz="3200"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390" y="1690688"/>
            <a:ext cx="4625351" cy="4351338"/>
          </a:xfrm>
          <a:prstGeom prst="rect">
            <a:avLst/>
          </a:prstGeom>
        </p:spPr>
      </p:pic>
      <p:sp>
        <p:nvSpPr>
          <p:cNvPr id="8" name="Title 1"/>
          <p:cNvSpPr txBox="1">
            <a:spLocks/>
          </p:cNvSpPr>
          <p:nvPr/>
        </p:nvSpPr>
        <p:spPr>
          <a:xfrm>
            <a:off x="6959221" y="6007379"/>
            <a:ext cx="5232779" cy="3391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Campaigns Break down by </a:t>
            </a:r>
            <a:r>
              <a:rPr lang="en-US" sz="2000" b="1" smtClean="0"/>
              <a:t>campaign objective</a:t>
            </a:r>
            <a:endParaRPr lang="en-US" sz="2000" b="1" dirty="0"/>
          </a:p>
        </p:txBody>
      </p:sp>
    </p:spTree>
    <p:extLst>
      <p:ext uri="{BB962C8B-B14F-4D97-AF65-F5344CB8AC3E}">
        <p14:creationId xmlns:p14="http://schemas.microsoft.com/office/powerpoint/2010/main" val="1809756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Data Limitations and Challenges</a:t>
            </a:r>
            <a:endParaRPr lang="en-US" dirty="0">
              <a:solidFill>
                <a:srgbClr val="00B0F0"/>
              </a:solidFill>
            </a:endParaRPr>
          </a:p>
        </p:txBody>
      </p:sp>
      <p:sp>
        <p:nvSpPr>
          <p:cNvPr id="3" name="Content Placeholder 2"/>
          <p:cNvSpPr>
            <a:spLocks noGrp="1"/>
          </p:cNvSpPr>
          <p:nvPr>
            <p:ph idx="1"/>
          </p:nvPr>
        </p:nvSpPr>
        <p:spPr>
          <a:xfrm>
            <a:off x="838200" y="1416192"/>
            <a:ext cx="10515600" cy="4351338"/>
          </a:xfrm>
        </p:spPr>
        <p:txBody>
          <a:bodyPr>
            <a:normAutofit/>
          </a:bodyPr>
          <a:lstStyle/>
          <a:p>
            <a:r>
              <a:rPr lang="en-US" sz="2400" dirty="0" smtClean="0"/>
              <a:t>Data collected from </a:t>
            </a:r>
            <a:r>
              <a:rPr lang="en-US" sz="2400" dirty="0" err="1" smtClean="0"/>
              <a:t>facebook</a:t>
            </a:r>
            <a:r>
              <a:rPr lang="en-US" sz="2400" dirty="0" smtClean="0"/>
              <a:t> didn’t have the business category of the advertiser running the campaign attached</a:t>
            </a:r>
          </a:p>
          <a:p>
            <a:r>
              <a:rPr lang="en-US" sz="2400" dirty="0" smtClean="0"/>
              <a:t>Data collected didn’t have the Targeting Information (targeting sentences)for every campaign since it was deprecated within the new v2.5 API</a:t>
            </a:r>
            <a:endParaRPr lang="en-US" sz="2400" dirty="0"/>
          </a:p>
          <a:p>
            <a:r>
              <a:rPr lang="en-US" sz="2400" dirty="0" smtClean="0"/>
              <a:t>Data Had major outliers:</a:t>
            </a:r>
          </a:p>
          <a:p>
            <a:pPr lvl="1"/>
            <a:r>
              <a:rPr lang="en-US" sz="2000" dirty="0" smtClean="0"/>
              <a:t>Conversions = 0, clicks = 0 …</a:t>
            </a:r>
            <a:r>
              <a:rPr lang="en-US" sz="2000" dirty="0" err="1" smtClean="0"/>
              <a:t>etc</a:t>
            </a:r>
            <a:r>
              <a:rPr lang="en-US" sz="20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929" y="4010807"/>
            <a:ext cx="8814141" cy="2417289"/>
          </a:xfrm>
          <a:prstGeom prst="rect">
            <a:avLst/>
          </a:prstGeom>
        </p:spPr>
      </p:pic>
    </p:spTree>
    <p:extLst>
      <p:ext uri="{BB962C8B-B14F-4D97-AF65-F5344CB8AC3E}">
        <p14:creationId xmlns:p14="http://schemas.microsoft.com/office/powerpoint/2010/main" val="112792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Cleaned Data </a:t>
            </a:r>
            <a:endParaRPr lang="en-US" b="1" dirty="0">
              <a:solidFill>
                <a:srgbClr val="00B0F0"/>
              </a:solidFill>
            </a:endParaRPr>
          </a:p>
        </p:txBody>
      </p:sp>
      <p:sp>
        <p:nvSpPr>
          <p:cNvPr id="3" name="Content Placeholder 2"/>
          <p:cNvSpPr>
            <a:spLocks noGrp="1"/>
          </p:cNvSpPr>
          <p:nvPr>
            <p:ph idx="1"/>
          </p:nvPr>
        </p:nvSpPr>
        <p:spPr/>
        <p:txBody>
          <a:bodyPr/>
          <a:lstStyle/>
          <a:p>
            <a:r>
              <a:rPr lang="en-US" dirty="0"/>
              <a:t>After removing outliers and bad data, we were left with </a:t>
            </a:r>
            <a:r>
              <a:rPr lang="en-US" b="1" dirty="0" smtClean="0"/>
              <a:t>1,200 </a:t>
            </a:r>
            <a:r>
              <a:rPr lang="en-US" dirty="0"/>
              <a:t>valid </a:t>
            </a:r>
            <a:r>
              <a:rPr lang="en-US" dirty="0" smtClean="0"/>
              <a:t>campaign data with </a:t>
            </a:r>
            <a:r>
              <a:rPr lang="en-US" dirty="0"/>
              <a:t>the following </a:t>
            </a:r>
            <a:r>
              <a:rPr lang="en-US" dirty="0" smtClean="0"/>
              <a:t>characteristics</a:t>
            </a:r>
            <a:r>
              <a:rPr lang="en-US" dirty="0"/>
              <a:t>: </a:t>
            </a:r>
            <a:endParaRPr lang="en-US" dirty="0" smtClean="0"/>
          </a:p>
          <a:p>
            <a:r>
              <a:rPr lang="en-US" dirty="0" smtClean="0"/>
              <a:t>Mean </a:t>
            </a:r>
            <a:r>
              <a:rPr lang="en-US" dirty="0" err="1" smtClean="0"/>
              <a:t>CP_Con</a:t>
            </a:r>
            <a:r>
              <a:rPr lang="en-US" dirty="0" smtClean="0"/>
              <a:t> markup: </a:t>
            </a:r>
            <a:r>
              <a:rPr lang="en-US" b="1" dirty="0" smtClean="0"/>
              <a:t>$0.75</a:t>
            </a:r>
          </a:p>
          <a:p>
            <a:r>
              <a:rPr lang="en-US" dirty="0" smtClean="0"/>
              <a:t>Standard Deviation</a:t>
            </a:r>
            <a:r>
              <a:rPr lang="en-US" dirty="0"/>
              <a:t>: </a:t>
            </a:r>
            <a:r>
              <a:rPr lang="en-US" b="1" dirty="0" smtClean="0"/>
              <a:t>1.02</a:t>
            </a:r>
          </a:p>
          <a:p>
            <a:r>
              <a:rPr lang="en-US" dirty="0" smtClean="0"/>
              <a:t>Min </a:t>
            </a:r>
            <a:r>
              <a:rPr lang="en-US" dirty="0" err="1" smtClean="0"/>
              <a:t>CP_Con</a:t>
            </a:r>
            <a:r>
              <a:rPr lang="en-US" dirty="0" smtClean="0"/>
              <a:t> : </a:t>
            </a:r>
            <a:r>
              <a:rPr lang="en-US" b="1" dirty="0" smtClean="0"/>
              <a:t>$0.003</a:t>
            </a:r>
          </a:p>
          <a:p>
            <a:r>
              <a:rPr lang="en-US" dirty="0" smtClean="0"/>
              <a:t>Max </a:t>
            </a:r>
            <a:r>
              <a:rPr lang="en-US" dirty="0" err="1" smtClean="0"/>
              <a:t>CP_Con</a:t>
            </a:r>
            <a:r>
              <a:rPr lang="en-US" dirty="0" smtClean="0"/>
              <a:t> : </a:t>
            </a:r>
            <a:r>
              <a:rPr lang="en-US" b="1" dirty="0" smtClean="0"/>
              <a:t>$5.84</a:t>
            </a:r>
            <a:r>
              <a:rPr lang="en-US" dirty="0" smtClean="0"/>
              <a:t> </a:t>
            </a:r>
            <a:r>
              <a:rPr lang="en-US" b="1" dirty="0"/>
              <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60663"/>
            <a:ext cx="4914900" cy="3416300"/>
          </a:xfrm>
          <a:prstGeom prst="rect">
            <a:avLst/>
          </a:prstGeom>
        </p:spPr>
      </p:pic>
    </p:spTree>
    <p:extLst>
      <p:ext uri="{BB962C8B-B14F-4D97-AF65-F5344CB8AC3E}">
        <p14:creationId xmlns:p14="http://schemas.microsoft.com/office/powerpoint/2010/main" val="399465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1088</Words>
  <Application>Microsoft Macintosh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Calibri Light</vt:lpstr>
      <vt:lpstr>Courier New</vt:lpstr>
      <vt:lpstr>Wingdings</vt:lpstr>
      <vt:lpstr>Arial</vt:lpstr>
      <vt:lpstr>Office Theme</vt:lpstr>
      <vt:lpstr>PowerPoint Presentation</vt:lpstr>
      <vt:lpstr>Background </vt:lpstr>
      <vt:lpstr>Suggested Solution</vt:lpstr>
      <vt:lpstr>Hypotheses</vt:lpstr>
      <vt:lpstr>Data</vt:lpstr>
      <vt:lpstr>Data Sources</vt:lpstr>
      <vt:lpstr>Campaign Data Collected from Facebook</vt:lpstr>
      <vt:lpstr>Data Limitations and Challenges</vt:lpstr>
      <vt:lpstr>Cleaned Data </vt:lpstr>
      <vt:lpstr>Features</vt:lpstr>
      <vt:lpstr>Data Frame Sample</vt:lpstr>
      <vt:lpstr>Linear Regression</vt:lpstr>
      <vt:lpstr>Linear Regression – Model 1</vt:lpstr>
      <vt:lpstr>Linear Regression – Model 2</vt:lpstr>
      <vt:lpstr>Linear Regression – Model 3</vt:lpstr>
      <vt:lpstr>Linear Regression – Model 4</vt:lpstr>
      <vt:lpstr>Normality assumption – Histogram/q-q Plot</vt:lpstr>
      <vt:lpstr>Checking modeling assumptions</vt:lpstr>
      <vt:lpstr>Linear Regression – Final Model</vt:lpstr>
      <vt:lpstr>Interpreting Linear Regression Result </vt:lpstr>
      <vt:lpstr>Linear Model Limitation</vt:lpstr>
      <vt:lpstr>Data Limitations</vt:lpstr>
      <vt:lpstr>Regression Decision Trees</vt:lpstr>
      <vt:lpstr>Random Forest Regressor + Gradient Boosting Regressor</vt:lpstr>
      <vt:lpstr>Gradient Boosting Regressor</vt:lpstr>
      <vt:lpstr>Gradient Boosting Regressor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Edie farah</dc:creator>
  <cp:lastModifiedBy>Edie farah</cp:lastModifiedBy>
  <cp:revision>171</cp:revision>
  <dcterms:created xsi:type="dcterms:W3CDTF">2016-04-26T00:46:18Z</dcterms:created>
  <dcterms:modified xsi:type="dcterms:W3CDTF">2016-04-28T20:31:06Z</dcterms:modified>
</cp:coreProperties>
</file>