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Montserrat"/>
      <p:regular r:id="rId29"/>
      <p:bold r:id="rId30"/>
      <p:italic r:id="rId31"/>
      <p:boldItalic r:id="rId32"/>
    </p:embeddedFont>
    <p:embeddedFont>
      <p:font typeface="Lato"/>
      <p:regular r:id="rId33"/>
      <p:bold r:id="rId34"/>
      <p:italic r:id="rId35"/>
      <p:boldItalic r:id="rId36"/>
    </p:embeddedFont>
    <p:embeddedFont>
      <p:font typeface="Helvetica Neue"/>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BB91C5B-73A6-4D3D-817D-CE9A1F79F578}">
  <a:tblStyle styleId="{DBB91C5B-73A6-4D3D-817D-CE9A1F79F57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37" Type="http://schemas.openxmlformats.org/officeDocument/2006/relationships/font" Target="fonts/HelveticaNeue-regular.fntdata"/><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39" Type="http://schemas.openxmlformats.org/officeDocument/2006/relationships/font" Target="fonts/HelveticaNeue-italic.fntdata"/><Relationship Id="rId16" Type="http://schemas.openxmlformats.org/officeDocument/2006/relationships/slide" Target="slides/slide10.xml"/><Relationship Id="rId38" Type="http://schemas.openxmlformats.org/officeDocument/2006/relationships/font" Target="fonts/HelveticaNeue-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a0e73e940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a0e73e940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a0e73e94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a0e73e94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a0e73e940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a0e73e940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a0e73e940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a0e73e940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a0e73e94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a0e73e94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a0e73e940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a0e73e94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a0e73e94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a0e73e94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a0e73e94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aa0e73e94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aa0e73e940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aa0e73e940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373cfd3b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373cfd3b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a0e73e94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a0e73e94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a0e73e940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a0e73e940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aa0e73e940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aa0e73e940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b38ed537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b38ed537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a0e73e94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a0e73e94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373cfd3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373cfd3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a0e73e94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a0e73e94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a0e73e94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a0e73e94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a0e73e940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a0e73e940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a0e73e940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a0e73e940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a0e73e94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a0e73e94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Playing Time of 2019 vs 2020</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Eduardo Hernandez</a:t>
            </a:r>
            <a:endParaRPr/>
          </a:p>
          <a:p>
            <a:pPr indent="0" lvl="0" marL="0" rtl="0" algn="l">
              <a:spcBef>
                <a:spcPts val="0"/>
              </a:spcBef>
              <a:spcAft>
                <a:spcPts val="0"/>
              </a:spcAft>
              <a:buNone/>
            </a:pPr>
            <a:r>
              <a:rPr lang="en"/>
              <a:t>Violet Numoto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4" name="Google Shape;194;p22"/>
          <p:cNvPicPr preferRelativeResize="0"/>
          <p:nvPr/>
        </p:nvPicPr>
        <p:blipFill>
          <a:blip r:embed="rId3">
            <a:alphaModFix/>
          </a:blip>
          <a:stretch>
            <a:fillRect/>
          </a:stretch>
        </p:blipFill>
        <p:spPr>
          <a:xfrm>
            <a:off x="1119925" y="196875"/>
            <a:ext cx="7394051" cy="47497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Top 45 average playing time in 2019</a:t>
            </a:r>
            <a:endParaRPr i="1"/>
          </a:p>
        </p:txBody>
      </p:sp>
      <p:sp>
        <p:nvSpPr>
          <p:cNvPr id="200" name="Google Shape;200;p23"/>
          <p:cNvSpPr txBox="1"/>
          <p:nvPr>
            <p:ph idx="1" type="body"/>
          </p:nvPr>
        </p:nvSpPr>
        <p:spPr>
          <a:xfrm>
            <a:off x="5397825" y="1170988"/>
            <a:ext cx="3834600" cy="3171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top 3 games that had the most average playing time is  Final Fantasy XIV, Grand Theft Auto V, and Dayz</a:t>
            </a:r>
            <a:endParaRPr sz="1500"/>
          </a:p>
          <a:p>
            <a:pPr indent="-323850" lvl="0" marL="457200" rtl="0" algn="l">
              <a:spcBef>
                <a:spcPts val="0"/>
              </a:spcBef>
              <a:spcAft>
                <a:spcPts val="0"/>
              </a:spcAft>
              <a:buSzPts val="1500"/>
              <a:buChar char="●"/>
            </a:pPr>
            <a:r>
              <a:rPr lang="en" sz="1500"/>
              <a:t>With Final Fantasy XIV having an average playing time of 28,897 minutes (481. 62 hours), for Grand Theft Auto was for 9,837 minutes (163.95 hours), and Dayz was for 7,235 minutes (120.58 hours)</a:t>
            </a:r>
            <a:endParaRPr sz="1500"/>
          </a:p>
          <a:p>
            <a:pPr indent="-323850" lvl="0" marL="457200" rtl="0" algn="l">
              <a:spcBef>
                <a:spcPts val="0"/>
              </a:spcBef>
              <a:spcAft>
                <a:spcPts val="0"/>
              </a:spcAft>
              <a:buSzPts val="1500"/>
              <a:buChar char="●"/>
            </a:pPr>
            <a:r>
              <a:rPr lang="en" sz="1500"/>
              <a:t>This data is reflecting since January to June 2019 </a:t>
            </a:r>
            <a:endParaRPr sz="1500"/>
          </a:p>
        </p:txBody>
      </p:sp>
      <p:pic>
        <p:nvPicPr>
          <p:cNvPr id="201" name="Google Shape;201;p23"/>
          <p:cNvPicPr preferRelativeResize="0"/>
          <p:nvPr/>
        </p:nvPicPr>
        <p:blipFill>
          <a:blip r:embed="rId3">
            <a:alphaModFix/>
          </a:blip>
          <a:stretch>
            <a:fillRect/>
          </a:stretch>
        </p:blipFill>
        <p:spPr>
          <a:xfrm>
            <a:off x="198775" y="1171000"/>
            <a:ext cx="5368825" cy="36528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8" name="Google Shape;208;p24"/>
          <p:cNvPicPr preferRelativeResize="0"/>
          <p:nvPr/>
        </p:nvPicPr>
        <p:blipFill>
          <a:blip r:embed="rId3">
            <a:alphaModFix/>
          </a:blip>
          <a:stretch>
            <a:fillRect/>
          </a:stretch>
        </p:blipFill>
        <p:spPr>
          <a:xfrm>
            <a:off x="1130925" y="81275"/>
            <a:ext cx="7122601" cy="4863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Top 45 Average Playing Time in 2020</a:t>
            </a:r>
            <a:endParaRPr i="1"/>
          </a:p>
        </p:txBody>
      </p:sp>
      <p:sp>
        <p:nvSpPr>
          <p:cNvPr id="214" name="Google Shape;214;p25"/>
          <p:cNvSpPr txBox="1"/>
          <p:nvPr>
            <p:ph idx="1" type="body"/>
          </p:nvPr>
        </p:nvSpPr>
        <p:spPr>
          <a:xfrm>
            <a:off x="-116150" y="1379525"/>
            <a:ext cx="43572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 2020 there is a major increase of average playing time. </a:t>
            </a:r>
            <a:endParaRPr sz="1500"/>
          </a:p>
          <a:p>
            <a:pPr indent="-323850" lvl="0" marL="457200" rtl="0" algn="l">
              <a:spcBef>
                <a:spcPts val="0"/>
              </a:spcBef>
              <a:spcAft>
                <a:spcPts val="0"/>
              </a:spcAft>
              <a:buSzPts val="1500"/>
              <a:buChar char="●"/>
            </a:pPr>
            <a:r>
              <a:rPr lang="en" sz="1500"/>
              <a:t>With 2020 having its top 3 games, Final Fantasy XIV, Sid Meier’s Civilization IV, and Dota 2 </a:t>
            </a:r>
            <a:endParaRPr sz="1500"/>
          </a:p>
          <a:p>
            <a:pPr indent="-323850" lvl="0" marL="457200" rtl="0" algn="l">
              <a:spcBef>
                <a:spcPts val="0"/>
              </a:spcBef>
              <a:spcAft>
                <a:spcPts val="0"/>
              </a:spcAft>
              <a:buSzPts val="1500"/>
              <a:buChar char="●"/>
            </a:pPr>
            <a:r>
              <a:rPr lang="en" sz="1500"/>
              <a:t>Final Fantasy XIV has an average playing time of 37,667 minutes (627.78 hours), Sid Meier’s Civilization IV 36,020 minutes (600.33 hours), and with Dota 2 of 34,407 minutes (573. hours)</a:t>
            </a:r>
            <a:endParaRPr sz="1500"/>
          </a:p>
          <a:p>
            <a:pPr indent="-323850" lvl="0" marL="457200" rtl="0" algn="l">
              <a:spcBef>
                <a:spcPts val="0"/>
              </a:spcBef>
              <a:spcAft>
                <a:spcPts val="0"/>
              </a:spcAft>
              <a:buSzPts val="1500"/>
              <a:buChar char="●"/>
            </a:pPr>
            <a:r>
              <a:rPr lang="en" sz="1500"/>
              <a:t>This data is reflecting from January to December 2020</a:t>
            </a:r>
            <a:endParaRPr sz="1500"/>
          </a:p>
        </p:txBody>
      </p:sp>
      <p:pic>
        <p:nvPicPr>
          <p:cNvPr id="215" name="Google Shape;215;p25"/>
          <p:cNvPicPr preferRelativeResize="0"/>
          <p:nvPr/>
        </p:nvPicPr>
        <p:blipFill>
          <a:blip r:embed="rId3">
            <a:alphaModFix/>
          </a:blip>
          <a:stretch>
            <a:fillRect/>
          </a:stretch>
        </p:blipFill>
        <p:spPr>
          <a:xfrm>
            <a:off x="4331425" y="1009875"/>
            <a:ext cx="4567026" cy="38835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2" name="Google Shape;222;p26"/>
          <p:cNvPicPr preferRelativeResize="0"/>
          <p:nvPr/>
        </p:nvPicPr>
        <p:blipFill>
          <a:blip r:embed="rId3">
            <a:alphaModFix/>
          </a:blip>
          <a:stretch>
            <a:fillRect/>
          </a:stretch>
        </p:blipFill>
        <p:spPr>
          <a:xfrm>
            <a:off x="1176312" y="196875"/>
            <a:ext cx="7281275" cy="4749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9" name="Google Shape;229;p27"/>
          <p:cNvPicPr preferRelativeResize="0"/>
          <p:nvPr/>
        </p:nvPicPr>
        <p:blipFill>
          <a:blip r:embed="rId3">
            <a:alphaModFix/>
          </a:blip>
          <a:stretch>
            <a:fillRect/>
          </a:stretch>
        </p:blipFill>
        <p:spPr>
          <a:xfrm>
            <a:off x="1054800" y="72275"/>
            <a:ext cx="7281598" cy="49548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i="1" lang="en" sz="2100"/>
              <a:t>Positive VS Negative Ratings in 2019 and 2020</a:t>
            </a:r>
            <a:endParaRPr i="1" sz="2100"/>
          </a:p>
        </p:txBody>
      </p:sp>
      <p:sp>
        <p:nvSpPr>
          <p:cNvPr id="235" name="Google Shape;235;p28"/>
          <p:cNvSpPr txBox="1"/>
          <p:nvPr>
            <p:ph idx="1" type="body"/>
          </p:nvPr>
        </p:nvSpPr>
        <p:spPr>
          <a:xfrm>
            <a:off x="1297500" y="833425"/>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latin typeface="Montserrat"/>
                <a:ea typeface="Montserrat"/>
                <a:cs typeface="Montserrat"/>
                <a:sym typeface="Montserrat"/>
              </a:rPr>
              <a:t>P</a:t>
            </a:r>
            <a:r>
              <a:rPr lang="en" sz="1600">
                <a:latin typeface="Montserrat"/>
                <a:ea typeface="Montserrat"/>
                <a:cs typeface="Montserrat"/>
                <a:sym typeface="Montserrat"/>
              </a:rPr>
              <a:t>layers invested more time on reflecting on rating the games. In 2020, it can be seen more players will rate the games and shows more positive ratings than in 2019, gamers wouldn’t invest much time to rate them.</a:t>
            </a:r>
            <a:endParaRPr sz="1600">
              <a:latin typeface="Montserrat"/>
              <a:ea typeface="Montserrat"/>
              <a:cs typeface="Montserrat"/>
              <a:sym typeface="Montserrat"/>
            </a:endParaRPr>
          </a:p>
          <a:p>
            <a:pPr indent="0" lvl="0" marL="0" rtl="0" algn="l">
              <a:spcBef>
                <a:spcPts val="0"/>
              </a:spcBef>
              <a:spcAft>
                <a:spcPts val="1600"/>
              </a:spcAft>
              <a:buNone/>
            </a:pPr>
            <a:r>
              <a:t/>
            </a:r>
            <a:endParaRPr/>
          </a:p>
        </p:txBody>
      </p:sp>
      <p:pic>
        <p:nvPicPr>
          <p:cNvPr id="236" name="Google Shape;236;p28"/>
          <p:cNvPicPr preferRelativeResize="0"/>
          <p:nvPr/>
        </p:nvPicPr>
        <p:blipFill>
          <a:blip r:embed="rId3">
            <a:alphaModFix/>
          </a:blip>
          <a:stretch>
            <a:fillRect/>
          </a:stretch>
        </p:blipFill>
        <p:spPr>
          <a:xfrm>
            <a:off x="522250" y="2185725"/>
            <a:ext cx="3512075" cy="2443999"/>
          </a:xfrm>
          <a:prstGeom prst="rect">
            <a:avLst/>
          </a:prstGeom>
          <a:noFill/>
          <a:ln>
            <a:noFill/>
          </a:ln>
        </p:spPr>
      </p:pic>
      <p:pic>
        <p:nvPicPr>
          <p:cNvPr id="237" name="Google Shape;237;p28"/>
          <p:cNvPicPr preferRelativeResize="0"/>
          <p:nvPr/>
        </p:nvPicPr>
        <p:blipFill>
          <a:blip r:embed="rId4">
            <a:alphaModFix/>
          </a:blip>
          <a:stretch>
            <a:fillRect/>
          </a:stretch>
        </p:blipFill>
        <p:spPr>
          <a:xfrm>
            <a:off x="4447550" y="2185725"/>
            <a:ext cx="3888851" cy="24440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Average Number of Rating for 2019 and 2020</a:t>
            </a:r>
            <a:endParaRPr/>
          </a:p>
        </p:txBody>
      </p:sp>
      <p:sp>
        <p:nvSpPr>
          <p:cNvPr id="243" name="Google Shape;243;p29"/>
          <p:cNvSpPr txBox="1"/>
          <p:nvPr>
            <p:ph idx="1" type="body"/>
          </p:nvPr>
        </p:nvSpPr>
        <p:spPr>
          <a:xfrm>
            <a:off x="1058250" y="1307850"/>
            <a:ext cx="4835700" cy="3032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 2019 the average Positive rating was 1,369 versus having 127 Negative ratings</a:t>
            </a:r>
            <a:endParaRPr sz="1500"/>
          </a:p>
          <a:p>
            <a:pPr indent="-323850" lvl="0" marL="457200" rtl="0" algn="l">
              <a:spcBef>
                <a:spcPts val="0"/>
              </a:spcBef>
              <a:spcAft>
                <a:spcPts val="0"/>
              </a:spcAft>
              <a:buSzPts val="1500"/>
              <a:buChar char="●"/>
            </a:pPr>
            <a:r>
              <a:rPr lang="en" sz="1500"/>
              <a:t>Then in 2020, its average Positive rating was for 42,589 versus 6,748 Negative ratings</a:t>
            </a:r>
            <a:endParaRPr sz="1500"/>
          </a:p>
        </p:txBody>
      </p:sp>
      <p:pic>
        <p:nvPicPr>
          <p:cNvPr id="244" name="Google Shape;244;p29"/>
          <p:cNvPicPr preferRelativeResize="0"/>
          <p:nvPr/>
        </p:nvPicPr>
        <p:blipFill>
          <a:blip r:embed="rId3">
            <a:alphaModFix/>
          </a:blip>
          <a:stretch>
            <a:fillRect/>
          </a:stretch>
        </p:blipFill>
        <p:spPr>
          <a:xfrm>
            <a:off x="5893950" y="1044150"/>
            <a:ext cx="2816299" cy="397194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1297500" y="393750"/>
            <a:ext cx="7038900" cy="63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Gaming Time of Day</a:t>
            </a:r>
            <a:endParaRPr/>
          </a:p>
        </p:txBody>
      </p:sp>
      <p:pic>
        <p:nvPicPr>
          <p:cNvPr id="250" name="Google Shape;250;p30"/>
          <p:cNvPicPr preferRelativeResize="0"/>
          <p:nvPr/>
        </p:nvPicPr>
        <p:blipFill>
          <a:blip r:embed="rId3">
            <a:alphaModFix/>
          </a:blip>
          <a:stretch>
            <a:fillRect/>
          </a:stretch>
        </p:blipFill>
        <p:spPr>
          <a:xfrm>
            <a:off x="1297500" y="1031550"/>
            <a:ext cx="7846500" cy="3911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graphicFrame>
        <p:nvGraphicFramePr>
          <p:cNvPr id="255" name="Google Shape;255;p31"/>
          <p:cNvGraphicFramePr/>
          <p:nvPr/>
        </p:nvGraphicFramePr>
        <p:xfrm>
          <a:off x="1374725" y="390213"/>
          <a:ext cx="3000000" cy="3000000"/>
        </p:xfrm>
        <a:graphic>
          <a:graphicData uri="http://schemas.openxmlformats.org/drawingml/2006/table">
            <a:tbl>
              <a:tblPr>
                <a:noFill/>
                <a:tableStyleId>{DBB91C5B-73A6-4D3D-817D-CE9A1F79F578}</a:tableStyleId>
              </a:tblPr>
              <a:tblGrid>
                <a:gridCol w="2413000"/>
                <a:gridCol w="2413000"/>
                <a:gridCol w="2413000"/>
              </a:tblGrid>
              <a:tr h="441325">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Current Players</a:t>
                      </a:r>
                      <a:endParaRPr b="1" sz="1050">
                        <a:solidFill>
                          <a:srgbClr val="FFFFFF"/>
                        </a:solidFill>
                        <a:latin typeface="Helvetica Neue"/>
                        <a:ea typeface="Helvetica Neue"/>
                        <a:cs typeface="Helvetica Neue"/>
                        <a:sym typeface="Helvetica Neue"/>
                      </a:endParaRPr>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Peak Today</a:t>
                      </a:r>
                      <a:endParaRPr b="1" sz="1050">
                        <a:solidFill>
                          <a:srgbClr val="FFFFFF"/>
                        </a:solidFill>
                        <a:latin typeface="Helvetica Neue"/>
                        <a:ea typeface="Helvetica Neue"/>
                        <a:cs typeface="Helvetica Neue"/>
                        <a:sym typeface="Helvetica Neue"/>
                      </a:endParaRPr>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Game</a:t>
                      </a:r>
                      <a:endParaRPr b="1" sz="105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1700"/>
                    </a:p>
                  </a:txBody>
                  <a:tcPr marT="91425" marB="91425" marR="91425" marL="91425">
                    <a:lnL cap="flat" cmpd="sng" w="10575">
                      <a:solidFill>
                        <a:srgbClr val="000000"/>
                      </a:solidFill>
                      <a:prstDash val="solid"/>
                      <a:round/>
                      <a:headEnd len="sm" w="sm" type="none"/>
                      <a:tailEnd len="sm" w="sm" type="none"/>
                    </a:lnL>
                    <a:lnB cap="flat" cmpd="sng" w="10575">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1001684.0</a:t>
                      </a:r>
                      <a:endParaRPr b="1" sz="1050">
                        <a:solidFill>
                          <a:srgbClr val="FFFFFF"/>
                        </a:solidFill>
                        <a:latin typeface="Helvetica Neue"/>
                        <a:ea typeface="Helvetica Neue"/>
                        <a:cs typeface="Helvetica Neue"/>
                        <a:sym typeface="Helvetica Neue"/>
                      </a:endParaRPr>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1047477.0</a:t>
                      </a:r>
                      <a:endParaRPr b="1" sz="1050">
                        <a:solidFill>
                          <a:srgbClr val="FFFFFF"/>
                        </a:solidFill>
                        <a:latin typeface="Helvetica Neue"/>
                        <a:ea typeface="Helvetica Neue"/>
                        <a:cs typeface="Helvetica Neue"/>
                        <a:sym typeface="Helvetica Neue"/>
                      </a:endParaRPr>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Counter-Strike: Global Offensive</a:t>
                      </a:r>
                      <a:endParaRPr b="1" sz="1050">
                        <a:solidFill>
                          <a:srgbClr val="FFFFFF"/>
                        </a:solidFill>
                        <a:latin typeface="Helvetica Neue"/>
                        <a:ea typeface="Helvetica Neue"/>
                        <a:cs typeface="Helvetica Neue"/>
                        <a:sym typeface="Helvetica Neue"/>
                      </a:endParaRPr>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539134.0</a:t>
                      </a:r>
                      <a:endParaRPr b="1" sz="1050">
                        <a:solidFill>
                          <a:srgbClr val="FFFFFF"/>
                        </a:solidFill>
                        <a:latin typeface="Helvetica Neue"/>
                        <a:ea typeface="Helvetica Neue"/>
                        <a:cs typeface="Helvetica Neue"/>
                        <a:sym typeface="Helvetica Neue"/>
                      </a:endParaRPr>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635058.0</a:t>
                      </a:r>
                      <a:endParaRPr b="1" sz="1050">
                        <a:solidFill>
                          <a:srgbClr val="FFFFFF"/>
                        </a:solidFill>
                        <a:latin typeface="Helvetica Neue"/>
                        <a:ea typeface="Helvetica Neue"/>
                        <a:cs typeface="Helvetica Neue"/>
                        <a:sym typeface="Helvetica Neue"/>
                      </a:endParaRPr>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Dota 2</a:t>
                      </a:r>
                      <a:endParaRPr b="1" sz="1050">
                        <a:solidFill>
                          <a:srgbClr val="FFFFFF"/>
                        </a:solidFill>
                        <a:latin typeface="Helvetica Neue"/>
                        <a:ea typeface="Helvetica Neue"/>
                        <a:cs typeface="Helvetica Neue"/>
                        <a:sym typeface="Helvetica Neue"/>
                      </a:endParaRPr>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151854.0</a:t>
                      </a:r>
                      <a:endParaRPr b="1" sz="1050">
                        <a:solidFill>
                          <a:srgbClr val="FFFFFF"/>
                        </a:solidFill>
                        <a:latin typeface="Helvetica Neue"/>
                        <a:ea typeface="Helvetica Neue"/>
                        <a:cs typeface="Helvetica Neue"/>
                        <a:sym typeface="Helvetica Neue"/>
                      </a:endParaRPr>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419119.0</a:t>
                      </a:r>
                      <a:endParaRPr b="1" sz="1050">
                        <a:solidFill>
                          <a:srgbClr val="FFFFFF"/>
                        </a:solidFill>
                        <a:latin typeface="Helvetica Neue"/>
                        <a:ea typeface="Helvetica Neue"/>
                        <a:cs typeface="Helvetica Neue"/>
                        <a:sym typeface="Helvetica Neue"/>
                      </a:endParaRPr>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PLAYERUNKNOWN'S BATTLEGROUNDS</a:t>
                      </a:r>
                      <a:endParaRPr b="1" sz="1050">
                        <a:solidFill>
                          <a:srgbClr val="FFFFFF"/>
                        </a:solidFill>
                        <a:latin typeface="Helvetica Neue"/>
                        <a:ea typeface="Helvetica Neue"/>
                        <a:cs typeface="Helvetica Neue"/>
                        <a:sym typeface="Helvetica Neue"/>
                      </a:endParaRPr>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128289.0</a:t>
                      </a:r>
                      <a:endParaRPr b="1" sz="1050">
                        <a:solidFill>
                          <a:srgbClr val="FFFFFF"/>
                        </a:solidFill>
                        <a:latin typeface="Helvetica Neue"/>
                        <a:ea typeface="Helvetica Neue"/>
                        <a:cs typeface="Helvetica Neue"/>
                        <a:sym typeface="Helvetica Neue"/>
                      </a:endParaRPr>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153736.0</a:t>
                      </a:r>
                      <a:endParaRPr b="1" sz="1050">
                        <a:solidFill>
                          <a:srgbClr val="FFFFFF"/>
                        </a:solidFill>
                        <a:latin typeface="Helvetica Neue"/>
                        <a:ea typeface="Helvetica Neue"/>
                        <a:cs typeface="Helvetica Neue"/>
                        <a:sym typeface="Helvetica Neue"/>
                      </a:endParaRPr>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Cyberpunk 2077</a:t>
                      </a:r>
                      <a:endParaRPr b="1" sz="1050">
                        <a:solidFill>
                          <a:srgbClr val="FFFFFF"/>
                        </a:solidFill>
                        <a:latin typeface="Helvetica Neue"/>
                        <a:ea typeface="Helvetica Neue"/>
                        <a:cs typeface="Helvetica Neue"/>
                        <a:sym typeface="Helvetica Neue"/>
                      </a:endParaRPr>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123167.0</a:t>
                      </a:r>
                      <a:endParaRPr b="1" sz="1050">
                        <a:solidFill>
                          <a:srgbClr val="FFFFFF"/>
                        </a:solidFill>
                        <a:latin typeface="Helvetica Neue"/>
                        <a:ea typeface="Helvetica Neue"/>
                        <a:cs typeface="Helvetica Neue"/>
                        <a:sym typeface="Helvetica Neue"/>
                      </a:endParaRPr>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159169.0</a:t>
                      </a:r>
                      <a:endParaRPr b="1" sz="1050">
                        <a:solidFill>
                          <a:srgbClr val="FFFFFF"/>
                        </a:solidFill>
                        <a:latin typeface="Helvetica Neue"/>
                        <a:ea typeface="Helvetica Neue"/>
                        <a:cs typeface="Helvetica Neue"/>
                        <a:sym typeface="Helvetica Neue"/>
                      </a:endParaRPr>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Grand Theft Auto V</a:t>
                      </a:r>
                      <a:endParaRPr b="1" sz="1050">
                        <a:solidFill>
                          <a:srgbClr val="FFFFFF"/>
                        </a:solidFill>
                        <a:latin typeface="Helvetica Neue"/>
                        <a:ea typeface="Helvetica Neue"/>
                        <a:cs typeface="Helvetica Neue"/>
                        <a:sym typeface="Helvetica Neue"/>
                      </a:endParaRPr>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122605.0</a:t>
                      </a:r>
                      <a:endParaRPr b="1" sz="1050">
                        <a:solidFill>
                          <a:srgbClr val="FFFFFF"/>
                        </a:solidFill>
                        <a:latin typeface="Helvetica Neue"/>
                        <a:ea typeface="Helvetica Neue"/>
                        <a:cs typeface="Helvetica Neue"/>
                        <a:sym typeface="Helvetica Neue"/>
                      </a:endParaRPr>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134483.0</a:t>
                      </a:r>
                      <a:endParaRPr b="1" sz="1050">
                        <a:solidFill>
                          <a:srgbClr val="FFFFFF"/>
                        </a:solidFill>
                        <a:latin typeface="Helvetica Neue"/>
                        <a:ea typeface="Helvetica Neue"/>
                        <a:cs typeface="Helvetica Neue"/>
                        <a:sym typeface="Helvetica Neue"/>
                      </a:endParaRPr>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Rust</a:t>
                      </a:r>
                      <a:endParaRPr b="1" sz="1050">
                        <a:solidFill>
                          <a:srgbClr val="FFFFFF"/>
                        </a:solidFill>
                        <a:latin typeface="Helvetica Neue"/>
                        <a:ea typeface="Helvetica Neue"/>
                        <a:cs typeface="Helvetica Neue"/>
                        <a:sym typeface="Helvetica Neue"/>
                      </a:endParaRPr>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113958.0</a:t>
                      </a:r>
                      <a:endParaRPr b="1" sz="1050">
                        <a:solidFill>
                          <a:srgbClr val="FFFFFF"/>
                        </a:solidFill>
                        <a:latin typeface="Helvetica Neue"/>
                        <a:ea typeface="Helvetica Neue"/>
                        <a:cs typeface="Helvetica Neue"/>
                        <a:sym typeface="Helvetica Neue"/>
                      </a:endParaRPr>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120579.0</a:t>
                      </a:r>
                      <a:endParaRPr b="1" sz="1050">
                        <a:solidFill>
                          <a:srgbClr val="FFFFFF"/>
                        </a:solidFill>
                        <a:latin typeface="Helvetica Neue"/>
                        <a:ea typeface="Helvetica Neue"/>
                        <a:cs typeface="Helvetica Neue"/>
                        <a:sym typeface="Helvetica Neue"/>
                      </a:endParaRPr>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Source SDK Base 2013 Multiplayer</a:t>
                      </a:r>
                      <a:endParaRPr b="1" sz="1050">
                        <a:solidFill>
                          <a:srgbClr val="FFFFFF"/>
                        </a:solidFill>
                        <a:latin typeface="Helvetica Neue"/>
                        <a:ea typeface="Helvetica Neue"/>
                        <a:cs typeface="Helvetica Neue"/>
                        <a:sym typeface="Helvetica Neue"/>
                      </a:endParaRPr>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92275.0</a:t>
                      </a:r>
                      <a:endParaRPr b="1" sz="1050">
                        <a:solidFill>
                          <a:srgbClr val="FFFFFF"/>
                        </a:solidFill>
                        <a:latin typeface="Helvetica Neue"/>
                        <a:ea typeface="Helvetica Neue"/>
                        <a:cs typeface="Helvetica Neue"/>
                        <a:sym typeface="Helvetica Neue"/>
                      </a:endParaRPr>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110110.0</a:t>
                      </a:r>
                      <a:endParaRPr b="1" sz="1050">
                        <a:solidFill>
                          <a:srgbClr val="FFFFFF"/>
                        </a:solidFill>
                        <a:latin typeface="Helvetica Neue"/>
                        <a:ea typeface="Helvetica Neue"/>
                        <a:cs typeface="Helvetica Neue"/>
                        <a:sym typeface="Helvetica Neue"/>
                      </a:endParaRPr>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Tom Clancy's Rainbow Six Siege</a:t>
                      </a:r>
                      <a:endParaRPr b="1" sz="1050">
                        <a:solidFill>
                          <a:srgbClr val="FFFFFF"/>
                        </a:solidFill>
                        <a:latin typeface="Helvetica Neue"/>
                        <a:ea typeface="Helvetica Neue"/>
                        <a:cs typeface="Helvetica Neue"/>
                        <a:sym typeface="Helvetica Neue"/>
                      </a:endParaRPr>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85850.0</a:t>
                      </a:r>
                      <a:endParaRPr b="1" sz="1050">
                        <a:solidFill>
                          <a:srgbClr val="FFFFFF"/>
                        </a:solidFill>
                        <a:latin typeface="Helvetica Neue"/>
                        <a:ea typeface="Helvetica Neue"/>
                        <a:cs typeface="Helvetica Neue"/>
                        <a:sym typeface="Helvetica Neue"/>
                      </a:endParaRPr>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104604.0</a:t>
                      </a:r>
                      <a:endParaRPr b="1" sz="1050">
                        <a:solidFill>
                          <a:srgbClr val="FFFFFF"/>
                        </a:solidFill>
                        <a:latin typeface="Helvetica Neue"/>
                        <a:ea typeface="Helvetica Neue"/>
                        <a:cs typeface="Helvetica Neue"/>
                        <a:sym typeface="Helvetica Neue"/>
                      </a:endParaRPr>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Team Fortress 2</a:t>
                      </a:r>
                      <a:endParaRPr b="1" sz="1050">
                        <a:solidFill>
                          <a:srgbClr val="FFFFFF"/>
                        </a:solidFill>
                        <a:latin typeface="Helvetica Neue"/>
                        <a:ea typeface="Helvetica Neue"/>
                        <a:cs typeface="Helvetica Neue"/>
                        <a:sym typeface="Helvetica Neue"/>
                      </a:endParaRPr>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81990.0</a:t>
                      </a:r>
                      <a:endParaRPr b="1" sz="1050">
                        <a:solidFill>
                          <a:srgbClr val="FFFFFF"/>
                        </a:solidFill>
                        <a:latin typeface="Helvetica Neue"/>
                        <a:ea typeface="Helvetica Neue"/>
                        <a:cs typeface="Helvetica Neue"/>
                        <a:sym typeface="Helvetica Neue"/>
                      </a:endParaRPr>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102374.0</a:t>
                      </a:r>
                      <a:endParaRPr b="1" sz="1050">
                        <a:solidFill>
                          <a:srgbClr val="FFFFFF"/>
                        </a:solidFill>
                        <a:latin typeface="Helvetica Neue"/>
                        <a:ea typeface="Helvetica Neue"/>
                        <a:cs typeface="Helvetica Neue"/>
                        <a:sym typeface="Helvetica Neue"/>
                      </a:endParaRPr>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solidFill>
                            <a:srgbClr val="FFFFFF"/>
                          </a:solidFill>
                          <a:latin typeface="Helvetica Neue"/>
                          <a:ea typeface="Helvetica Neue"/>
                          <a:cs typeface="Helvetica Neue"/>
                          <a:sym typeface="Helvetica Neue"/>
                        </a:rPr>
                        <a:t>Rocket League</a:t>
                      </a:r>
                      <a:endParaRPr b="1" sz="1050">
                        <a:solidFill>
                          <a:srgbClr val="FFFFFF"/>
                        </a:solidFill>
                        <a:latin typeface="Helvetica Neue"/>
                        <a:ea typeface="Helvetica Neue"/>
                        <a:cs typeface="Helvetica Neue"/>
                        <a:sym typeface="Helvetica Neue"/>
                      </a:endParaRPr>
                    </a:p>
                  </a:txBody>
                  <a:tcPr marT="38100" marB="38100" marR="38100" marL="381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Background: Eduardo</a:t>
            </a:r>
            <a:endParaRPr i="1"/>
          </a:p>
        </p:txBody>
      </p:sp>
      <p:sp>
        <p:nvSpPr>
          <p:cNvPr id="141" name="Google Shape;141;p14"/>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 have a wide range of experience in customer service, such as working in auto loans and life insurance. As well working in the </a:t>
            </a:r>
            <a:r>
              <a:rPr lang="en" sz="1500"/>
              <a:t>hospitality</a:t>
            </a:r>
            <a:r>
              <a:rPr lang="en" sz="1500"/>
              <a:t> industry as a night audit/front desk </a:t>
            </a:r>
            <a:endParaRPr sz="1500"/>
          </a:p>
          <a:p>
            <a:pPr indent="-323850" lvl="0" marL="457200" rtl="0" algn="l">
              <a:spcBef>
                <a:spcPts val="0"/>
              </a:spcBef>
              <a:spcAft>
                <a:spcPts val="0"/>
              </a:spcAft>
              <a:buSzPts val="1500"/>
              <a:buChar char="●"/>
            </a:pPr>
            <a:r>
              <a:rPr lang="en" sz="1500"/>
              <a:t>I currently work as an office administrator for a cleaning company. My role includes helping organizing routes, getting supplies,  and contacting clients to administrating payments</a:t>
            </a:r>
            <a:endParaRPr sz="1500"/>
          </a:p>
          <a:p>
            <a:pPr indent="-323850" lvl="0" marL="457200" rtl="0" algn="l">
              <a:spcBef>
                <a:spcPts val="0"/>
              </a:spcBef>
              <a:spcAft>
                <a:spcPts val="0"/>
              </a:spcAft>
              <a:buSzPts val="1500"/>
              <a:buChar char="●"/>
            </a:pPr>
            <a:r>
              <a:rPr lang="en" sz="1500"/>
              <a:t>What encouraged me to pursuit data science was the understanding of what data really means. To be able to collect information and have knowledge of how to use it to reflect and help make changes for a company.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Summary</a:t>
            </a:r>
            <a:endParaRPr i="1"/>
          </a:p>
        </p:txBody>
      </p:sp>
      <p:sp>
        <p:nvSpPr>
          <p:cNvPr id="261" name="Google Shape;261;p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 2019, the average time of  playing is much lower compared with 2020 by a difference of  1,486 min (24.77 hours).  </a:t>
            </a:r>
            <a:endParaRPr sz="1500"/>
          </a:p>
          <a:p>
            <a:pPr indent="-323850" lvl="0" marL="457200" rtl="0" algn="l">
              <a:spcBef>
                <a:spcPts val="0"/>
              </a:spcBef>
              <a:spcAft>
                <a:spcPts val="0"/>
              </a:spcAft>
              <a:buSzPts val="1500"/>
              <a:buChar char="●"/>
            </a:pPr>
            <a:r>
              <a:rPr lang="en" sz="1500"/>
              <a:t>Then for ratings , the difference between 2019 and 2020 of average positive ratings  is 41,220. With the difference of negative ratings 6,621. </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67" name="Google Shape;267;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E</a:t>
            </a:r>
            <a:r>
              <a:rPr lang="en" sz="1500"/>
              <a:t>very industry was affected in the year 2020 regarding of the </a:t>
            </a:r>
            <a:r>
              <a:rPr lang="en" sz="1500"/>
              <a:t>pandemic</a:t>
            </a:r>
            <a:r>
              <a:rPr lang="en" sz="1500"/>
              <a:t> of Covid-19. In Steam, it can be seen a rise of more people  spending  more time playing because of the stay-at-home order. Compared to the year of 2019, not only did the time of the playing time rise but also the investment of time taking place to give either </a:t>
            </a:r>
            <a:r>
              <a:rPr lang="en" sz="1500"/>
              <a:t>positive</a:t>
            </a:r>
            <a:r>
              <a:rPr lang="en" sz="1500"/>
              <a:t> or negative reviews.</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txBox="1"/>
          <p:nvPr>
            <p:ph type="title"/>
          </p:nvPr>
        </p:nvSpPr>
        <p:spPr>
          <a:xfrm>
            <a:off x="2094225" y="1821100"/>
            <a:ext cx="51480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6000"/>
              <a:t>Questions ?</a:t>
            </a:r>
            <a:endParaRPr i="1"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Background: Violet</a:t>
            </a:r>
            <a:endParaRPr i="1"/>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 previously worked roles in construction project management, coordinating, operations, logistics, and social media marketing. </a:t>
            </a:r>
            <a:endParaRPr sz="1500"/>
          </a:p>
          <a:p>
            <a:pPr indent="-323850" lvl="0" marL="457200" rtl="0" algn="l">
              <a:spcBef>
                <a:spcPts val="0"/>
              </a:spcBef>
              <a:spcAft>
                <a:spcPts val="0"/>
              </a:spcAft>
              <a:buSzPts val="1500"/>
              <a:buChar char="●"/>
            </a:pPr>
            <a:r>
              <a:rPr lang="en" sz="1500"/>
              <a:t>I first learned of the true power of data analysis and why it was essential to use as well learn it for myself while running campaigns. There where many times I had gotten a </a:t>
            </a:r>
            <a:r>
              <a:rPr lang="en" sz="1500"/>
              <a:t>significant</a:t>
            </a:r>
            <a:r>
              <a:rPr lang="en" sz="1500"/>
              <a:t> amount of raw data that was </a:t>
            </a:r>
            <a:r>
              <a:rPr lang="en" sz="1500"/>
              <a:t>overwhelming</a:t>
            </a:r>
            <a:r>
              <a:rPr lang="en" sz="1500"/>
              <a:t> until one of my analysis partners would transform it into useful information. </a:t>
            </a:r>
            <a:endParaRPr sz="1500"/>
          </a:p>
          <a:p>
            <a:pPr indent="-323850" lvl="0" marL="457200" rtl="0" algn="l">
              <a:spcBef>
                <a:spcPts val="0"/>
              </a:spcBef>
              <a:spcAft>
                <a:spcPts val="0"/>
              </a:spcAft>
              <a:buSzPts val="1500"/>
              <a:buChar char="●"/>
            </a:pPr>
            <a:r>
              <a:rPr lang="en" sz="1500"/>
              <a:t>I wanted to learn more about the field and </a:t>
            </a:r>
            <a:r>
              <a:rPr lang="en" sz="1500"/>
              <a:t>pursue</a:t>
            </a:r>
            <a:r>
              <a:rPr lang="en" sz="1500"/>
              <a:t> an education in it to get into a project </a:t>
            </a:r>
            <a:r>
              <a:rPr lang="en" sz="1500"/>
              <a:t>management</a:t>
            </a:r>
            <a:r>
              <a:rPr lang="en" sz="1500"/>
              <a:t> or community relations role in a tech company and knew that having a background in data analysis would only help me perform at any company better.</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Play Time of 2019 vs. 2020 - Overview </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Covid </a:t>
            </a:r>
            <a:endParaRPr sz="1500"/>
          </a:p>
          <a:p>
            <a:pPr indent="-323850" lvl="0" marL="457200" rtl="0" algn="l">
              <a:spcBef>
                <a:spcPts val="0"/>
              </a:spcBef>
              <a:spcAft>
                <a:spcPts val="0"/>
              </a:spcAft>
              <a:buSzPts val="1500"/>
              <a:buChar char="●"/>
            </a:pPr>
            <a:r>
              <a:rPr lang="en" sz="1500"/>
              <a:t>Steam </a:t>
            </a:r>
            <a:endParaRPr sz="1500"/>
          </a:p>
          <a:p>
            <a:pPr indent="-323850" lvl="0" marL="457200" rtl="0" algn="l">
              <a:spcBef>
                <a:spcPts val="0"/>
              </a:spcBef>
              <a:spcAft>
                <a:spcPts val="0"/>
              </a:spcAft>
              <a:buSzPts val="1500"/>
              <a:buChar char="●"/>
            </a:pPr>
            <a:r>
              <a:rPr lang="en" sz="1500"/>
              <a:t>Question</a:t>
            </a:r>
            <a:endParaRPr sz="1500"/>
          </a:p>
          <a:p>
            <a:pPr indent="-323850" lvl="0" marL="457200" rtl="0" algn="l">
              <a:spcBef>
                <a:spcPts val="0"/>
              </a:spcBef>
              <a:spcAft>
                <a:spcPts val="0"/>
              </a:spcAft>
              <a:buSzPts val="1500"/>
              <a:buChar char="●"/>
            </a:pPr>
            <a:r>
              <a:rPr lang="en" sz="1500"/>
              <a:t>Method </a:t>
            </a:r>
            <a:endParaRPr sz="1500"/>
          </a:p>
          <a:p>
            <a:pPr indent="-323850" lvl="0" marL="457200" rtl="0" algn="l">
              <a:spcBef>
                <a:spcPts val="0"/>
              </a:spcBef>
              <a:spcAft>
                <a:spcPts val="0"/>
              </a:spcAft>
              <a:buSzPts val="1500"/>
              <a:buChar char="●"/>
            </a:pPr>
            <a:r>
              <a:rPr lang="en" sz="1500"/>
              <a:t>What Changed</a:t>
            </a:r>
            <a:endParaRPr sz="1500"/>
          </a:p>
          <a:p>
            <a:pPr indent="-323850" lvl="0" marL="457200" rtl="0" algn="l">
              <a:spcBef>
                <a:spcPts val="0"/>
              </a:spcBef>
              <a:spcAft>
                <a:spcPts val="0"/>
              </a:spcAft>
              <a:buSzPts val="1500"/>
              <a:buChar char="●"/>
            </a:pPr>
            <a:r>
              <a:rPr lang="en" sz="1500"/>
              <a:t>Ratings</a:t>
            </a:r>
            <a:endParaRPr sz="1500"/>
          </a:p>
          <a:p>
            <a:pPr indent="-323850" lvl="0" marL="457200" rtl="0" algn="l">
              <a:spcBef>
                <a:spcPts val="0"/>
              </a:spcBef>
              <a:spcAft>
                <a:spcPts val="0"/>
              </a:spcAft>
              <a:buSzPts val="1500"/>
              <a:buChar char="●"/>
            </a:pPr>
            <a:r>
              <a:rPr lang="en" sz="1500"/>
              <a:t>How Time of Play Changed</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900"/>
              <a:t>Covid-19</a:t>
            </a:r>
            <a:endParaRPr i="1" sz="2900"/>
          </a:p>
        </p:txBody>
      </p:sp>
      <p:sp>
        <p:nvSpPr>
          <p:cNvPr id="159" name="Google Shape;159;p17"/>
          <p:cNvSpPr txBox="1"/>
          <p:nvPr>
            <p:ph idx="1" type="body"/>
          </p:nvPr>
        </p:nvSpPr>
        <p:spPr>
          <a:xfrm>
            <a:off x="1297500" y="1882875"/>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 December 31 2019, there was the first  reported cases of  a related pneumonia virus  in  Wuhan China</a:t>
            </a:r>
            <a:endParaRPr sz="1500"/>
          </a:p>
          <a:p>
            <a:pPr indent="-323850" lvl="0" marL="457200" rtl="0" algn="l">
              <a:spcBef>
                <a:spcPts val="0"/>
              </a:spcBef>
              <a:spcAft>
                <a:spcPts val="0"/>
              </a:spcAft>
              <a:buSzPts val="1500"/>
              <a:buChar char="●"/>
            </a:pPr>
            <a:r>
              <a:rPr lang="en" sz="1500"/>
              <a:t>January 21st was confirmed of its  first case in US and then in January 30th it was reported </a:t>
            </a:r>
            <a:r>
              <a:rPr lang="en" sz="1500"/>
              <a:t>for</a:t>
            </a:r>
            <a:r>
              <a:rPr lang="en" sz="1500"/>
              <a:t> the first person-to-person </a:t>
            </a:r>
            <a:r>
              <a:rPr lang="en" sz="1500"/>
              <a:t>transmission</a:t>
            </a:r>
            <a:r>
              <a:rPr lang="en" sz="1500"/>
              <a:t> of the Covid-19</a:t>
            </a:r>
            <a:endParaRPr sz="1500"/>
          </a:p>
          <a:p>
            <a:pPr indent="-323850" lvl="0" marL="457200" rtl="0" algn="l">
              <a:spcBef>
                <a:spcPts val="0"/>
              </a:spcBef>
              <a:spcAft>
                <a:spcPts val="0"/>
              </a:spcAft>
              <a:buSzPts val="1500"/>
              <a:buChar char="●"/>
            </a:pPr>
            <a:r>
              <a:rPr lang="en" sz="1500"/>
              <a:t>March 11 it was declared as a global pandemic </a:t>
            </a:r>
            <a:endParaRPr sz="1500"/>
          </a:p>
          <a:p>
            <a:pPr indent="-323850" lvl="0" marL="457200" rtl="0" algn="l">
              <a:spcBef>
                <a:spcPts val="0"/>
              </a:spcBef>
              <a:spcAft>
                <a:spcPts val="0"/>
              </a:spcAft>
              <a:buSzPts val="1500"/>
              <a:buChar char="●"/>
            </a:pPr>
            <a:r>
              <a:rPr lang="en" sz="1500"/>
              <a:t>During March 1st to May 31st,  42 states and territory  issued an mandatory stay-at-home orders </a:t>
            </a:r>
            <a:endParaRPr sz="1500"/>
          </a:p>
          <a:p>
            <a:pPr indent="-323850" lvl="0" marL="457200" rtl="0" algn="l">
              <a:spcBef>
                <a:spcPts val="0"/>
              </a:spcBef>
              <a:spcAft>
                <a:spcPts val="0"/>
              </a:spcAft>
              <a:buSzPts val="1500"/>
              <a:buChar char="●"/>
            </a:pPr>
            <a:r>
              <a:rPr lang="en" sz="1500"/>
              <a:t>In March 13, President Trump declared Covid-19 as National Emergency </a:t>
            </a:r>
            <a:endParaRPr sz="1500"/>
          </a:p>
        </p:txBody>
      </p:sp>
      <p:pic>
        <p:nvPicPr>
          <p:cNvPr id="160" name="Google Shape;160;p17"/>
          <p:cNvPicPr preferRelativeResize="0"/>
          <p:nvPr/>
        </p:nvPicPr>
        <p:blipFill>
          <a:blip r:embed="rId3">
            <a:alphaModFix/>
          </a:blip>
          <a:stretch>
            <a:fillRect/>
          </a:stretch>
        </p:blipFill>
        <p:spPr>
          <a:xfrm>
            <a:off x="4426350" y="524050"/>
            <a:ext cx="2118125" cy="1186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900"/>
              <a:t>Steam</a:t>
            </a:r>
            <a:endParaRPr i="1" sz="2900"/>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Is a video game digital </a:t>
            </a:r>
            <a:r>
              <a:rPr lang="en" sz="1500"/>
              <a:t>distributor</a:t>
            </a:r>
            <a:r>
              <a:rPr lang="en" sz="1500"/>
              <a:t> made by Valve. Which was launched in September 2003</a:t>
            </a:r>
            <a:endParaRPr sz="1500"/>
          </a:p>
          <a:p>
            <a:pPr indent="-323850" lvl="0" marL="457200" rtl="0" algn="l">
              <a:spcBef>
                <a:spcPts val="0"/>
              </a:spcBef>
              <a:spcAft>
                <a:spcPts val="0"/>
              </a:spcAft>
              <a:buSzPts val="1500"/>
              <a:buChar char="●"/>
            </a:pPr>
            <a:r>
              <a:rPr lang="en" sz="1500"/>
              <a:t>The biggest distributor platform for PC, taking 75% of the market sales for PC in 2013</a:t>
            </a:r>
            <a:endParaRPr sz="1500"/>
          </a:p>
          <a:p>
            <a:pPr indent="-323850" lvl="0" marL="457200" rtl="0" algn="l">
              <a:spcBef>
                <a:spcPts val="0"/>
              </a:spcBef>
              <a:spcAft>
                <a:spcPts val="0"/>
              </a:spcAft>
              <a:buSzPts val="1500"/>
              <a:buChar char="●"/>
            </a:pPr>
            <a:r>
              <a:rPr lang="en" sz="1500"/>
              <a:t>It’s used as a cloud-based gaming library allowing users to store large amount of collections of games without taking space in their computers</a:t>
            </a:r>
            <a:endParaRPr sz="1500"/>
          </a:p>
        </p:txBody>
      </p:sp>
      <p:pic>
        <p:nvPicPr>
          <p:cNvPr id="167" name="Google Shape;167;p18"/>
          <p:cNvPicPr preferRelativeResize="0"/>
          <p:nvPr/>
        </p:nvPicPr>
        <p:blipFill>
          <a:blip r:embed="rId3">
            <a:alphaModFix/>
          </a:blip>
          <a:stretch>
            <a:fillRect/>
          </a:stretch>
        </p:blipFill>
        <p:spPr>
          <a:xfrm>
            <a:off x="5618450" y="3338050"/>
            <a:ext cx="2952750" cy="1543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Question</a:t>
            </a:r>
            <a:endParaRPr i="1"/>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How has Covid-19 effected PC gaming from 2019 to 2020?</a:t>
            </a:r>
            <a:endParaRPr sz="1600"/>
          </a:p>
          <a:p>
            <a:pPr indent="-317500" lvl="1" marL="914400" rtl="0" algn="l">
              <a:spcBef>
                <a:spcPts val="0"/>
              </a:spcBef>
              <a:spcAft>
                <a:spcPts val="0"/>
              </a:spcAft>
              <a:buSzPts val="1400"/>
              <a:buChar char="○"/>
            </a:pPr>
            <a:r>
              <a:rPr lang="en" sz="1400"/>
              <a:t>Has the playing time increased, decreased or stayed the same?</a:t>
            </a:r>
            <a:endParaRPr sz="1400"/>
          </a:p>
          <a:p>
            <a:pPr indent="-317500" lvl="1" marL="914400" rtl="0" algn="l">
              <a:spcBef>
                <a:spcPts val="0"/>
              </a:spcBef>
              <a:spcAft>
                <a:spcPts val="0"/>
              </a:spcAft>
              <a:buSzPts val="1400"/>
              <a:buChar char="○"/>
            </a:pPr>
            <a:r>
              <a:rPr lang="en" sz="1400"/>
              <a:t>Has the game ratings been affected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Eduardo:</a:t>
            </a:r>
            <a:endParaRPr sz="1500"/>
          </a:p>
          <a:p>
            <a:pPr indent="-304800" lvl="1" marL="914400" rtl="0" algn="l">
              <a:spcBef>
                <a:spcPts val="0"/>
              </a:spcBef>
              <a:spcAft>
                <a:spcPts val="0"/>
              </a:spcAft>
              <a:buSzPts val="1200"/>
              <a:buChar char="○"/>
            </a:pPr>
            <a:r>
              <a:rPr lang="en" sz="1200"/>
              <a:t>Used Python to extract data and did data cleaning by dropping blank or not useful columns. Merged both 2019 and 2020 datasets. Created new variables and recoded data.</a:t>
            </a:r>
            <a:endParaRPr sz="1200"/>
          </a:p>
          <a:p>
            <a:pPr indent="-304800" lvl="1" marL="914400" rtl="0" algn="l">
              <a:spcBef>
                <a:spcPts val="0"/>
              </a:spcBef>
              <a:spcAft>
                <a:spcPts val="0"/>
              </a:spcAft>
              <a:buSzPts val="1200"/>
              <a:buChar char="○"/>
            </a:pPr>
            <a:r>
              <a:rPr lang="en" sz="1200"/>
              <a:t>Also used Tableau to be able to graph and to show a representation of the data</a:t>
            </a:r>
            <a:endParaRPr sz="1200"/>
          </a:p>
          <a:p>
            <a:pPr indent="0" lvl="0" marL="914400" rtl="0" algn="l">
              <a:spcBef>
                <a:spcPts val="1600"/>
              </a:spcBef>
              <a:spcAft>
                <a:spcPts val="0"/>
              </a:spcAft>
              <a:buNone/>
            </a:pPr>
            <a:r>
              <a:t/>
            </a:r>
            <a:endParaRPr sz="1100"/>
          </a:p>
          <a:p>
            <a:pPr indent="-323850" lvl="0" marL="457200" rtl="0" algn="l">
              <a:spcBef>
                <a:spcPts val="1600"/>
              </a:spcBef>
              <a:spcAft>
                <a:spcPts val="0"/>
              </a:spcAft>
              <a:buSzPts val="1500"/>
              <a:buChar char="●"/>
            </a:pPr>
            <a:r>
              <a:rPr lang="en" sz="1500"/>
              <a:t>Violet:</a:t>
            </a:r>
            <a:endParaRPr sz="1500"/>
          </a:p>
          <a:p>
            <a:pPr indent="-311150" lvl="0" marL="1371600" rtl="0" algn="l">
              <a:spcBef>
                <a:spcPts val="0"/>
              </a:spcBef>
              <a:spcAft>
                <a:spcPts val="0"/>
              </a:spcAft>
              <a:buSzPts val="1300"/>
              <a:buChar char="●"/>
            </a:pPr>
            <a:r>
              <a:rPr lang="en"/>
              <a:t>Used Python to extract the data and cleaned it by pulling the information using beautiful soup from the steam store.</a:t>
            </a:r>
            <a:endParaRPr/>
          </a:p>
          <a:p>
            <a:pPr indent="0" lvl="0" marL="0" rtl="0" algn="l">
              <a:spcBef>
                <a:spcPts val="1600"/>
              </a:spcBef>
              <a:spcAft>
                <a:spcPts val="1600"/>
              </a:spcAft>
              <a:buNone/>
            </a:pPr>
            <a:r>
              <a:rPr lang="en" sz="1500"/>
              <a:t>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112650" y="1266175"/>
            <a:ext cx="4770300" cy="3058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M</a:t>
            </a:r>
            <a:r>
              <a:rPr lang="en" sz="1500"/>
              <a:t>ost states had stay-at-home orders that was implemented between March to May of 2020 due to everyone being at home there was a leap in gaming hours.</a:t>
            </a:r>
            <a:endParaRPr sz="1500"/>
          </a:p>
          <a:p>
            <a:pPr indent="-323850" lvl="0" marL="457200" rtl="0" algn="l">
              <a:spcBef>
                <a:spcPts val="0"/>
              </a:spcBef>
              <a:spcAft>
                <a:spcPts val="0"/>
              </a:spcAft>
              <a:buSzPts val="1500"/>
              <a:buChar char="●"/>
            </a:pPr>
            <a:r>
              <a:rPr lang="en" sz="1500"/>
              <a:t>In June of 2019, the average playing time is of 152 minutes (2.53 hours). </a:t>
            </a:r>
            <a:endParaRPr sz="1500"/>
          </a:p>
          <a:p>
            <a:pPr indent="-323850" lvl="0" marL="457200" rtl="0" algn="l">
              <a:spcBef>
                <a:spcPts val="0"/>
              </a:spcBef>
              <a:spcAft>
                <a:spcPts val="0"/>
              </a:spcAft>
              <a:buSzPts val="1500"/>
              <a:buChar char="●"/>
            </a:pPr>
            <a:r>
              <a:rPr lang="en" sz="1500"/>
              <a:t>By December of 2020 its average playing time is 1,638 minutes (27.3 hours). </a:t>
            </a:r>
            <a:endParaRPr sz="2200"/>
          </a:p>
        </p:txBody>
      </p:sp>
      <p:pic>
        <p:nvPicPr>
          <p:cNvPr id="185" name="Google Shape;185;p21"/>
          <p:cNvPicPr preferRelativeResize="0"/>
          <p:nvPr/>
        </p:nvPicPr>
        <p:blipFill>
          <a:blip r:embed="rId3">
            <a:alphaModFix/>
          </a:blip>
          <a:stretch>
            <a:fillRect/>
          </a:stretch>
        </p:blipFill>
        <p:spPr>
          <a:xfrm>
            <a:off x="6341350" y="511100"/>
            <a:ext cx="2570649" cy="4153925"/>
          </a:xfrm>
          <a:prstGeom prst="rect">
            <a:avLst/>
          </a:prstGeom>
          <a:noFill/>
          <a:ln>
            <a:noFill/>
          </a:ln>
        </p:spPr>
      </p:pic>
      <p:sp>
        <p:nvSpPr>
          <p:cNvPr id="186" name="Google Shape;186;p21"/>
          <p:cNvSpPr txBox="1"/>
          <p:nvPr/>
        </p:nvSpPr>
        <p:spPr>
          <a:xfrm>
            <a:off x="1468025" y="315350"/>
            <a:ext cx="3458100" cy="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000">
                <a:solidFill>
                  <a:srgbClr val="FFFFFF"/>
                </a:solidFill>
                <a:latin typeface="Lato"/>
                <a:ea typeface="Lato"/>
                <a:cs typeface="Lato"/>
                <a:sym typeface="Lato"/>
              </a:rPr>
              <a:t>The Leap in Playtime </a:t>
            </a:r>
            <a:endParaRPr i="1" sz="2000">
              <a:solidFill>
                <a:srgbClr val="FFFFFF"/>
              </a:solidFill>
              <a:latin typeface="Lato"/>
              <a:ea typeface="Lato"/>
              <a:cs typeface="Lato"/>
              <a:sym typeface="Lato"/>
            </a:endParaRPr>
          </a:p>
        </p:txBody>
      </p:sp>
      <p:pic>
        <p:nvPicPr>
          <p:cNvPr id="187" name="Google Shape;187;p21"/>
          <p:cNvPicPr preferRelativeResize="0"/>
          <p:nvPr/>
        </p:nvPicPr>
        <p:blipFill>
          <a:blip r:embed="rId4">
            <a:alphaModFix/>
          </a:blip>
          <a:stretch>
            <a:fillRect/>
          </a:stretch>
        </p:blipFill>
        <p:spPr>
          <a:xfrm>
            <a:off x="1555072" y="3570572"/>
            <a:ext cx="1957300" cy="1302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