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7" r:id="rId3"/>
    <p:sldId id="274" r:id="rId4"/>
    <p:sldId id="275" r:id="rId5"/>
    <p:sldId id="276" r:id="rId6"/>
    <p:sldId id="277" r:id="rId7"/>
    <p:sldId id="278" r:id="rId8"/>
    <p:sldId id="279" r:id="rId9"/>
    <p:sldId id="280" r:id="rId10"/>
    <p:sldId id="281" r:id="rId11"/>
    <p:sldId id="273"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3174DD-0515-45BD-8294-91D52A9E6D71}" type="datetimeFigureOut">
              <a:rPr lang="ru-RU" smtClean="0"/>
              <a:t>17.01.2020</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3A2170-8272-4292-BB3F-0D6C29AF42D9}" type="slidenum">
              <a:rPr lang="ru-RU" smtClean="0"/>
              <a:t>‹#›</a:t>
            </a:fld>
            <a:endParaRPr lang="ru-RU" dirty="0"/>
          </a:p>
        </p:txBody>
      </p:sp>
    </p:spTree>
    <p:extLst>
      <p:ext uri="{BB962C8B-B14F-4D97-AF65-F5344CB8AC3E}">
        <p14:creationId xmlns:p14="http://schemas.microsoft.com/office/powerpoint/2010/main" val="2047601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448C3F19-A24D-40FA-83F3-5C0B09B80D6B}" type="datetime1">
              <a:rPr lang="ru-RU" smtClean="0"/>
              <a:t>17.01.2020</a:t>
            </a:fld>
            <a:endParaRPr lang="ru-RU" dirty="0"/>
          </a:p>
        </p:txBody>
      </p:sp>
      <p:sp>
        <p:nvSpPr>
          <p:cNvPr id="5" name="Нижний колонтитул 4"/>
          <p:cNvSpPr>
            <a:spLocks noGrp="1"/>
          </p:cNvSpPr>
          <p:nvPr>
            <p:ph type="ftr" sz="quarter" idx="11"/>
          </p:nvPr>
        </p:nvSpPr>
        <p:spPr/>
        <p:txBody>
          <a:bodyPr/>
          <a:lstStyle/>
          <a:p>
            <a:r>
              <a:rPr lang="en-US"/>
              <a:t>Objects and Systems Identification Methods. Logistic Regression</a:t>
            </a:r>
            <a:endParaRPr lang="ru-RU" dirty="0"/>
          </a:p>
        </p:txBody>
      </p:sp>
      <p:sp>
        <p:nvSpPr>
          <p:cNvPr id="6" name="Номер слайда 5"/>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414101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261F7715-A561-440F-8DE6-0995F27714AE}" type="datetime1">
              <a:rPr lang="ru-RU" smtClean="0"/>
              <a:t>17.01.2020</a:t>
            </a:fld>
            <a:endParaRPr lang="ru-RU" dirty="0"/>
          </a:p>
        </p:txBody>
      </p:sp>
      <p:sp>
        <p:nvSpPr>
          <p:cNvPr id="5" name="Нижний колонтитул 4"/>
          <p:cNvSpPr>
            <a:spLocks noGrp="1"/>
          </p:cNvSpPr>
          <p:nvPr>
            <p:ph type="ftr" sz="quarter" idx="11"/>
          </p:nvPr>
        </p:nvSpPr>
        <p:spPr/>
        <p:txBody>
          <a:bodyPr/>
          <a:lstStyle/>
          <a:p>
            <a:r>
              <a:rPr lang="en-US"/>
              <a:t>Objects and Systems Identification Methods. Logistic Regression</a:t>
            </a:r>
            <a:endParaRPr lang="ru-RU" dirty="0"/>
          </a:p>
        </p:txBody>
      </p:sp>
      <p:sp>
        <p:nvSpPr>
          <p:cNvPr id="6" name="Номер слайда 5"/>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3259026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6E4F2E4B-F716-4C4A-86A0-E60C2CA13DE1}" type="datetime1">
              <a:rPr lang="ru-RU" smtClean="0"/>
              <a:t>17.01.2020</a:t>
            </a:fld>
            <a:endParaRPr lang="ru-RU" dirty="0"/>
          </a:p>
        </p:txBody>
      </p:sp>
      <p:sp>
        <p:nvSpPr>
          <p:cNvPr id="5" name="Нижний колонтитул 4"/>
          <p:cNvSpPr>
            <a:spLocks noGrp="1"/>
          </p:cNvSpPr>
          <p:nvPr>
            <p:ph type="ftr" sz="quarter" idx="11"/>
          </p:nvPr>
        </p:nvSpPr>
        <p:spPr/>
        <p:txBody>
          <a:bodyPr/>
          <a:lstStyle/>
          <a:p>
            <a:r>
              <a:rPr lang="en-US"/>
              <a:t>Objects and Systems Identification Methods. Logistic Regression</a:t>
            </a:r>
            <a:endParaRPr lang="ru-RU" dirty="0"/>
          </a:p>
        </p:txBody>
      </p:sp>
      <p:sp>
        <p:nvSpPr>
          <p:cNvPr id="6" name="Номер слайда 5"/>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245363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25737A0-47B6-45E0-B38C-9DB1B48506E4}" type="datetime1">
              <a:rPr lang="ru-RU" smtClean="0"/>
              <a:t>17.01.2020</a:t>
            </a:fld>
            <a:endParaRPr lang="ru-RU" dirty="0"/>
          </a:p>
        </p:txBody>
      </p:sp>
      <p:sp>
        <p:nvSpPr>
          <p:cNvPr id="5" name="Нижний колонтитул 4"/>
          <p:cNvSpPr>
            <a:spLocks noGrp="1"/>
          </p:cNvSpPr>
          <p:nvPr>
            <p:ph type="ftr" sz="quarter" idx="11"/>
          </p:nvPr>
        </p:nvSpPr>
        <p:spPr/>
        <p:txBody>
          <a:bodyPr/>
          <a:lstStyle/>
          <a:p>
            <a:r>
              <a:rPr lang="en-US"/>
              <a:t>Objects and Systems Identification Methods. Logistic Regression</a:t>
            </a:r>
            <a:endParaRPr lang="ru-RU" dirty="0"/>
          </a:p>
        </p:txBody>
      </p:sp>
      <p:sp>
        <p:nvSpPr>
          <p:cNvPr id="6" name="Номер слайда 5"/>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2402193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40DB4137-A8FE-482E-85D2-50784F35EA2B}" type="datetime1">
              <a:rPr lang="ru-RU" smtClean="0"/>
              <a:t>17.01.2020</a:t>
            </a:fld>
            <a:endParaRPr lang="ru-RU" dirty="0"/>
          </a:p>
        </p:txBody>
      </p:sp>
      <p:sp>
        <p:nvSpPr>
          <p:cNvPr id="5" name="Нижний колонтитул 4"/>
          <p:cNvSpPr>
            <a:spLocks noGrp="1"/>
          </p:cNvSpPr>
          <p:nvPr>
            <p:ph type="ftr" sz="quarter" idx="11"/>
          </p:nvPr>
        </p:nvSpPr>
        <p:spPr/>
        <p:txBody>
          <a:bodyPr/>
          <a:lstStyle/>
          <a:p>
            <a:r>
              <a:rPr lang="en-US"/>
              <a:t>Objects and Systems Identification Methods. Logistic Regression</a:t>
            </a:r>
            <a:endParaRPr lang="ru-RU" dirty="0"/>
          </a:p>
        </p:txBody>
      </p:sp>
      <p:sp>
        <p:nvSpPr>
          <p:cNvPr id="6" name="Номер слайда 5"/>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2290325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69B20B5F-B28B-427E-82B2-C8FC020A004A}" type="datetime1">
              <a:rPr lang="ru-RU" smtClean="0"/>
              <a:t>17.01.2020</a:t>
            </a:fld>
            <a:endParaRPr lang="ru-RU" dirty="0"/>
          </a:p>
        </p:txBody>
      </p:sp>
      <p:sp>
        <p:nvSpPr>
          <p:cNvPr id="6" name="Нижний колонтитул 5"/>
          <p:cNvSpPr>
            <a:spLocks noGrp="1"/>
          </p:cNvSpPr>
          <p:nvPr>
            <p:ph type="ftr" sz="quarter" idx="11"/>
          </p:nvPr>
        </p:nvSpPr>
        <p:spPr/>
        <p:txBody>
          <a:bodyPr/>
          <a:lstStyle/>
          <a:p>
            <a:r>
              <a:rPr lang="en-US"/>
              <a:t>Objects and Systems Identification Methods. Logistic Regression</a:t>
            </a:r>
            <a:endParaRPr lang="ru-RU" dirty="0"/>
          </a:p>
        </p:txBody>
      </p:sp>
      <p:sp>
        <p:nvSpPr>
          <p:cNvPr id="7" name="Номер слайда 6"/>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444271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C73F2AAA-294B-44BB-91C9-661DCB409724}" type="datetime1">
              <a:rPr lang="ru-RU" smtClean="0"/>
              <a:t>17.01.2020</a:t>
            </a:fld>
            <a:endParaRPr lang="ru-RU" dirty="0"/>
          </a:p>
        </p:txBody>
      </p:sp>
      <p:sp>
        <p:nvSpPr>
          <p:cNvPr id="8" name="Нижний колонтитул 7"/>
          <p:cNvSpPr>
            <a:spLocks noGrp="1"/>
          </p:cNvSpPr>
          <p:nvPr>
            <p:ph type="ftr" sz="quarter" idx="11"/>
          </p:nvPr>
        </p:nvSpPr>
        <p:spPr/>
        <p:txBody>
          <a:bodyPr/>
          <a:lstStyle/>
          <a:p>
            <a:r>
              <a:rPr lang="en-US"/>
              <a:t>Objects and Systems Identification Methods. Logistic Regression</a:t>
            </a:r>
            <a:endParaRPr lang="ru-RU" dirty="0"/>
          </a:p>
        </p:txBody>
      </p:sp>
      <p:sp>
        <p:nvSpPr>
          <p:cNvPr id="9" name="Номер слайда 8"/>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398932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DE6056FE-29D2-474C-BE53-50607D50E7A8}" type="datetime1">
              <a:rPr lang="ru-RU" smtClean="0"/>
              <a:t>17.01.2020</a:t>
            </a:fld>
            <a:endParaRPr lang="ru-RU" dirty="0"/>
          </a:p>
        </p:txBody>
      </p:sp>
      <p:sp>
        <p:nvSpPr>
          <p:cNvPr id="4" name="Нижний колонтитул 3"/>
          <p:cNvSpPr>
            <a:spLocks noGrp="1"/>
          </p:cNvSpPr>
          <p:nvPr>
            <p:ph type="ftr" sz="quarter" idx="11"/>
          </p:nvPr>
        </p:nvSpPr>
        <p:spPr/>
        <p:txBody>
          <a:bodyPr/>
          <a:lstStyle/>
          <a:p>
            <a:r>
              <a:rPr lang="en-US"/>
              <a:t>Objects and Systems Identification Methods. Logistic Regression</a:t>
            </a:r>
            <a:endParaRPr lang="ru-RU" dirty="0"/>
          </a:p>
        </p:txBody>
      </p:sp>
      <p:sp>
        <p:nvSpPr>
          <p:cNvPr id="5" name="Номер слайда 4"/>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3207371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FB7210A-D19A-4D0B-A42D-9EAD41583591}" type="datetime1">
              <a:rPr lang="ru-RU" smtClean="0"/>
              <a:t>17.01.2020</a:t>
            </a:fld>
            <a:endParaRPr lang="ru-RU" dirty="0"/>
          </a:p>
        </p:txBody>
      </p:sp>
      <p:sp>
        <p:nvSpPr>
          <p:cNvPr id="3" name="Нижний колонтитул 2"/>
          <p:cNvSpPr>
            <a:spLocks noGrp="1"/>
          </p:cNvSpPr>
          <p:nvPr>
            <p:ph type="ftr" sz="quarter" idx="11"/>
          </p:nvPr>
        </p:nvSpPr>
        <p:spPr/>
        <p:txBody>
          <a:bodyPr/>
          <a:lstStyle/>
          <a:p>
            <a:r>
              <a:rPr lang="en-US"/>
              <a:t>Objects and Systems Identification Methods. Logistic Regression</a:t>
            </a:r>
            <a:endParaRPr lang="ru-RU" dirty="0"/>
          </a:p>
        </p:txBody>
      </p:sp>
      <p:sp>
        <p:nvSpPr>
          <p:cNvPr id="4" name="Номер слайда 3"/>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2048424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10B97C30-2BFD-431D-92D1-266F783D0007}" type="datetime1">
              <a:rPr lang="ru-RU" smtClean="0"/>
              <a:t>17.01.2020</a:t>
            </a:fld>
            <a:endParaRPr lang="ru-RU" dirty="0"/>
          </a:p>
        </p:txBody>
      </p:sp>
      <p:sp>
        <p:nvSpPr>
          <p:cNvPr id="6" name="Нижний колонтитул 5"/>
          <p:cNvSpPr>
            <a:spLocks noGrp="1"/>
          </p:cNvSpPr>
          <p:nvPr>
            <p:ph type="ftr" sz="quarter" idx="11"/>
          </p:nvPr>
        </p:nvSpPr>
        <p:spPr/>
        <p:txBody>
          <a:bodyPr/>
          <a:lstStyle/>
          <a:p>
            <a:r>
              <a:rPr lang="en-US"/>
              <a:t>Objects and Systems Identification Methods. Logistic Regression</a:t>
            </a:r>
            <a:endParaRPr lang="ru-RU" dirty="0"/>
          </a:p>
        </p:txBody>
      </p:sp>
      <p:sp>
        <p:nvSpPr>
          <p:cNvPr id="7" name="Номер слайда 6"/>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308632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CE7AFF35-52AD-4B64-BC0E-255CF364DEF9}" type="datetime1">
              <a:rPr lang="ru-RU" smtClean="0"/>
              <a:t>17.01.2020</a:t>
            </a:fld>
            <a:endParaRPr lang="ru-RU" dirty="0"/>
          </a:p>
        </p:txBody>
      </p:sp>
      <p:sp>
        <p:nvSpPr>
          <p:cNvPr id="6" name="Нижний колонтитул 5"/>
          <p:cNvSpPr>
            <a:spLocks noGrp="1"/>
          </p:cNvSpPr>
          <p:nvPr>
            <p:ph type="ftr" sz="quarter" idx="11"/>
          </p:nvPr>
        </p:nvSpPr>
        <p:spPr/>
        <p:txBody>
          <a:bodyPr/>
          <a:lstStyle/>
          <a:p>
            <a:r>
              <a:rPr lang="en-US"/>
              <a:t>Objects and Systems Identification Methods. Logistic Regression</a:t>
            </a:r>
            <a:endParaRPr lang="ru-RU" dirty="0"/>
          </a:p>
        </p:txBody>
      </p:sp>
      <p:sp>
        <p:nvSpPr>
          <p:cNvPr id="7" name="Номер слайда 6"/>
          <p:cNvSpPr>
            <a:spLocks noGrp="1"/>
          </p:cNvSpPr>
          <p:nvPr>
            <p:ph type="sldNum" sz="quarter" idx="12"/>
          </p:nvPr>
        </p:nvSpPr>
        <p:spPr/>
        <p:txBody>
          <a:bodyPr/>
          <a:lstStyle/>
          <a:p>
            <a:fld id="{65D2B481-9A9E-4D24-A81E-F26CED3C766C}" type="slidenum">
              <a:rPr lang="ru-RU" smtClean="0"/>
              <a:t>‹#›</a:t>
            </a:fld>
            <a:endParaRPr lang="ru-RU" dirty="0"/>
          </a:p>
        </p:txBody>
      </p:sp>
    </p:spTree>
    <p:extLst>
      <p:ext uri="{BB962C8B-B14F-4D97-AF65-F5344CB8AC3E}">
        <p14:creationId xmlns:p14="http://schemas.microsoft.com/office/powerpoint/2010/main" val="3926989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6D98C-D68C-47B4-8B7F-1E71BC83043F}" type="datetime1">
              <a:rPr lang="ru-RU" smtClean="0"/>
              <a:t>17.01.2020</a:t>
            </a:fld>
            <a:endParaRPr lang="ru-RU" dirty="0"/>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Objects and Systems Identification Methods. Logistic Regression</a:t>
            </a:r>
            <a:endParaRPr lang="ru-RU" dirty="0"/>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2B481-9A9E-4D24-A81E-F26CED3C766C}" type="slidenum">
              <a:rPr lang="ru-RU" smtClean="0"/>
              <a:t>‹#›</a:t>
            </a:fld>
            <a:endParaRPr lang="ru-RU" dirty="0"/>
          </a:p>
        </p:txBody>
      </p:sp>
    </p:spTree>
    <p:extLst>
      <p:ext uri="{BB962C8B-B14F-4D97-AF65-F5344CB8AC3E}">
        <p14:creationId xmlns:p14="http://schemas.microsoft.com/office/powerpoint/2010/main" val="1976199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772816"/>
            <a:ext cx="9144000" cy="2232247"/>
          </a:xfrm>
        </p:spPr>
        <p:txBody>
          <a:bodyPr>
            <a:normAutofit/>
          </a:bodyPr>
          <a:lstStyle/>
          <a:p>
            <a:r>
              <a:rPr lang="en-US" sz="4000" b="1" dirty="0"/>
              <a:t>Lecture 1</a:t>
            </a:r>
            <a:r>
              <a:rPr lang="ru-RU" sz="4000" b="1" dirty="0"/>
              <a:t>0</a:t>
            </a:r>
            <a:br>
              <a:rPr lang="ru-RU" sz="4000" b="1" dirty="0"/>
            </a:br>
            <a:r>
              <a:rPr lang="en-US" sz="3600" dirty="0"/>
              <a:t>Objects and Systems Identification Methods.</a:t>
            </a:r>
            <a:r>
              <a:rPr lang="ru-RU" sz="3600" dirty="0"/>
              <a:t>      </a:t>
            </a:r>
            <a:r>
              <a:rPr lang="en-US" sz="3600" dirty="0"/>
              <a:t>    Logistic Regression</a:t>
            </a:r>
            <a:endParaRPr lang="ru-RU" sz="3600" dirty="0"/>
          </a:p>
        </p:txBody>
      </p:sp>
      <p:sp>
        <p:nvSpPr>
          <p:cNvPr id="3" name="Подзаголовок 2"/>
          <p:cNvSpPr>
            <a:spLocks noGrp="1"/>
          </p:cNvSpPr>
          <p:nvPr>
            <p:ph type="subTitle" idx="1"/>
          </p:nvPr>
        </p:nvSpPr>
        <p:spPr>
          <a:xfrm>
            <a:off x="107504" y="4797152"/>
            <a:ext cx="9036496" cy="1584176"/>
          </a:xfrm>
        </p:spPr>
        <p:txBody>
          <a:bodyPr>
            <a:normAutofit/>
          </a:bodyPr>
          <a:lstStyle/>
          <a:p>
            <a:r>
              <a:rPr lang="en-US" sz="2600" dirty="0" err="1">
                <a:solidFill>
                  <a:schemeClr val="tx1"/>
                </a:solidFill>
              </a:rPr>
              <a:t>Dmytro</a:t>
            </a:r>
            <a:r>
              <a:rPr lang="en-US" sz="2600" dirty="0">
                <a:solidFill>
                  <a:schemeClr val="tx1"/>
                </a:solidFill>
              </a:rPr>
              <a:t> </a:t>
            </a:r>
            <a:r>
              <a:rPr lang="en-US" sz="2600" dirty="0" err="1">
                <a:solidFill>
                  <a:schemeClr val="tx1"/>
                </a:solidFill>
              </a:rPr>
              <a:t>Progonov</a:t>
            </a:r>
            <a:r>
              <a:rPr lang="en-US" sz="2600" dirty="0">
                <a:solidFill>
                  <a:schemeClr val="tx1"/>
                </a:solidFill>
              </a:rPr>
              <a:t>,</a:t>
            </a:r>
          </a:p>
          <a:p>
            <a:r>
              <a:rPr lang="en-US" sz="2600" dirty="0">
                <a:solidFill>
                  <a:schemeClr val="tx1"/>
                </a:solidFill>
              </a:rPr>
              <a:t>PhD, Associate Professor</a:t>
            </a:r>
            <a:endParaRPr lang="ru-RU" sz="2600" dirty="0">
              <a:solidFill>
                <a:schemeClr val="tx1"/>
              </a:solidFill>
            </a:endParaRPr>
          </a:p>
        </p:txBody>
      </p:sp>
    </p:spTree>
    <p:extLst>
      <p:ext uri="{BB962C8B-B14F-4D97-AF65-F5344CB8AC3E}">
        <p14:creationId xmlns:p14="http://schemas.microsoft.com/office/powerpoint/2010/main" val="18307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a:xfrm>
                <a:off x="0" y="44624"/>
                <a:ext cx="9144000" cy="792088"/>
              </a:xfrm>
            </p:spPr>
            <p:txBody>
              <a:bodyPr>
                <a:noAutofit/>
              </a:bodyPr>
              <a:lstStyle/>
              <a:p>
                <a:r>
                  <a:rPr lang="en-US" sz="3600" b="1" dirty="0"/>
                  <a:t>Model fitting. </a:t>
                </a:r>
                <a14:m>
                  <m:oMath xmlns:m="http://schemas.openxmlformats.org/officeDocument/2006/math">
                    <m:sSub>
                      <m:sSubPr>
                        <m:ctrlPr>
                          <a:rPr lang="en-US" sz="3600" b="1" i="1" smtClean="0">
                            <a:latin typeface="Cambria Math" panose="02040503050406030204" pitchFamily="18" charset="0"/>
                          </a:rPr>
                        </m:ctrlPr>
                      </m:sSubPr>
                      <m:e>
                        <m:r>
                          <a:rPr lang="en-US" sz="3600" b="1" i="1" smtClean="0">
                            <a:latin typeface="Cambria Math"/>
                            <a:ea typeface="Cambria Math"/>
                          </a:rPr>
                          <m:t>𝓵</m:t>
                        </m:r>
                      </m:e>
                      <m:sub>
                        <m:r>
                          <a:rPr lang="en-US" sz="3600" b="1" i="1" smtClean="0">
                            <a:latin typeface="Cambria Math"/>
                          </a:rPr>
                          <m:t>𝟐</m:t>
                        </m:r>
                      </m:sub>
                    </m:sSub>
                  </m:oMath>
                </a14:m>
                <a:r>
                  <a:rPr lang="en-US" sz="3600" b="1" dirty="0"/>
                  <a:t> regularization</a:t>
                </a:r>
                <a:endParaRPr lang="ru-RU" sz="3600" b="1"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xfrm>
                <a:off x="0" y="44624"/>
                <a:ext cx="9144000" cy="792088"/>
              </a:xfrm>
              <a:blipFill rotWithShape="1">
                <a:blip r:embed="rId2"/>
                <a:stretch>
                  <a:fillRect t="-1538" b="-20000"/>
                </a:stretch>
              </a:blipFill>
            </p:spPr>
            <p:txBody>
              <a:bodyPr/>
              <a:lstStyle/>
              <a:p>
                <a:r>
                  <a:rPr lang="ru-RU">
                    <a:noFill/>
                  </a:rPr>
                  <a:t> </a:t>
                </a:r>
              </a:p>
            </p:txBody>
          </p:sp>
        </mc:Fallback>
      </mc:AlternateContent>
      <p:sp>
        <p:nvSpPr>
          <p:cNvPr id="4" name="Нижний колонтитул 3"/>
          <p:cNvSpPr>
            <a:spLocks noGrp="1"/>
          </p:cNvSpPr>
          <p:nvPr>
            <p:ph type="ftr" sz="quarter" idx="11"/>
          </p:nvPr>
        </p:nvSpPr>
        <p:spPr/>
        <p:txBody>
          <a:bodyPr/>
          <a:lstStyle/>
          <a:p>
            <a:r>
              <a:rPr lang="en-US"/>
              <a:t>Objects and Systems Identification Methods. Logistic Regression</a:t>
            </a:r>
            <a:endParaRPr lang="ru-RU"/>
          </a:p>
        </p:txBody>
      </p:sp>
      <mc:AlternateContent xmlns:mc="http://schemas.openxmlformats.org/markup-compatibility/2006" xmlns:a14="http://schemas.microsoft.com/office/drawing/2010/main">
        <mc:Choice Requires="a14">
          <p:sp>
            <p:nvSpPr>
              <p:cNvPr id="7" name="Объект 2"/>
              <p:cNvSpPr txBox="1">
                <a:spLocks/>
              </p:cNvSpPr>
              <p:nvPr/>
            </p:nvSpPr>
            <p:spPr>
              <a:xfrm>
                <a:off x="251520" y="891541"/>
                <a:ext cx="8784976" cy="27363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Regularization is important in the classification setting even if we have lots of data. To see why, suppose the data is linearly separable. On this case, the MLE is obtained when </a:t>
                </a:r>
                <a14:m>
                  <m:oMath xmlns:m="http://schemas.openxmlformats.org/officeDocument/2006/math">
                    <m:d>
                      <m:dPr>
                        <m:begChr m:val="‖"/>
                        <m:endChr m:val="‖"/>
                        <m:ctrlPr>
                          <a:rPr lang="en-US" sz="2400" i="1" smtClean="0">
                            <a:latin typeface="Cambria Math" panose="02040503050406030204" pitchFamily="18" charset="0"/>
                          </a:rPr>
                        </m:ctrlPr>
                      </m:dPr>
                      <m:e>
                        <m:r>
                          <a:rPr lang="en-US" sz="2400" b="1" i="0" smtClean="0">
                            <a:latin typeface="Cambria Math"/>
                          </a:rPr>
                          <m:t>𝐰</m:t>
                        </m:r>
                      </m:e>
                    </m:d>
                    <m:r>
                      <a:rPr lang="en-US" sz="2400" i="1" smtClean="0">
                        <a:latin typeface="Cambria Math"/>
                        <a:ea typeface="Cambria Math"/>
                      </a:rPr>
                      <m:t>→∞</m:t>
                    </m:r>
                    <m:r>
                      <a:rPr lang="en-US" sz="2400" b="0" i="0" smtClean="0">
                        <a:latin typeface="Cambria Math"/>
                        <a:ea typeface="Cambria Math"/>
                      </a:rPr>
                      <m:t> </m:t>
                    </m:r>
                  </m:oMath>
                </a14:m>
                <a:r>
                  <a:rPr lang="en-US" sz="2400" dirty="0"/>
                  <a:t>, corresponding to an infinitely steep sigmoid function, also known as linear </a:t>
                </a:r>
                <a:r>
                  <a:rPr lang="en-US" sz="2400" b="1" i="1" u="sng" dirty="0"/>
                  <a:t>threshold unit</a:t>
                </a:r>
                <a:r>
                  <a:rPr lang="en-US" sz="2400" dirty="0"/>
                  <a:t>.</a:t>
                </a:r>
              </a:p>
              <a:p>
                <a:pPr marL="0" indent="0">
                  <a:buNone/>
                </a:pPr>
                <a:r>
                  <a:rPr lang="en-US" sz="2400" dirty="0"/>
                  <a:t>To prevent this we can use </a:t>
                </a:r>
                <a14:m>
                  <m:oMath xmlns:m="http://schemas.openxmlformats.org/officeDocument/2006/math">
                    <m:sSub>
                      <m:sSubPr>
                        <m:ctrlPr>
                          <a:rPr lang="en-US" sz="2400" i="1">
                            <a:latin typeface="Cambria Math" panose="02040503050406030204" pitchFamily="18" charset="0"/>
                          </a:rPr>
                        </m:ctrlPr>
                      </m:sSubPr>
                      <m:e>
                        <m:r>
                          <a:rPr lang="en-US" sz="2400" b="0" i="1">
                            <a:latin typeface="Cambria Math"/>
                            <a:ea typeface="Cambria Math"/>
                          </a:rPr>
                          <m:t>𝓁</m:t>
                        </m:r>
                      </m:e>
                      <m:sub>
                        <m:r>
                          <a:rPr lang="en-US" sz="2400" b="0" i="1">
                            <a:latin typeface="Cambria Math"/>
                          </a:rPr>
                          <m:t>2</m:t>
                        </m:r>
                      </m:sub>
                    </m:sSub>
                  </m:oMath>
                </a14:m>
                <a:r>
                  <a:rPr lang="en-US" sz="2400" dirty="0"/>
                  <a:t> regularization, just we did with ridge regression:</a:t>
                </a:r>
              </a:p>
            </p:txBody>
          </p:sp>
        </mc:Choice>
        <mc:Fallback xmlns="">
          <p:sp>
            <p:nvSpPr>
              <p:cNvPr id="7" name="Объект 2"/>
              <p:cNvSpPr txBox="1">
                <a:spLocks noRot="1" noChangeAspect="1" noMove="1" noResize="1" noEditPoints="1" noAdjustHandles="1" noChangeArrowheads="1" noChangeShapeType="1" noTextEdit="1"/>
              </p:cNvSpPr>
              <p:nvPr/>
            </p:nvSpPr>
            <p:spPr>
              <a:xfrm>
                <a:off x="251520" y="891541"/>
                <a:ext cx="8784976" cy="2736304"/>
              </a:xfrm>
              <a:prstGeom prst="rect">
                <a:avLst/>
              </a:prstGeom>
              <a:blipFill rotWithShape="1">
                <a:blip r:embed="rId3"/>
                <a:stretch>
                  <a:fillRect l="-1041" t="-1782" r="-555" b="-46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Прямоугольник 7"/>
              <p:cNvSpPr/>
              <p:nvPr/>
            </p:nvSpPr>
            <p:spPr>
              <a:xfrm>
                <a:off x="3060671" y="3627845"/>
                <a:ext cx="2726644" cy="385234"/>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𝑓</m:t>
                          </m:r>
                        </m:e>
                      </m:acc>
                      <m:d>
                        <m:dPr>
                          <m:ctrlPr>
                            <a:rPr lang="en-US" b="0" i="1" smtClean="0">
                              <a:latin typeface="Cambria Math" panose="02040503050406030204" pitchFamily="18" charset="0"/>
                            </a:rPr>
                          </m:ctrlPr>
                        </m:dPr>
                        <m:e>
                          <m:r>
                            <a:rPr lang="en-US" b="1" i="0" smtClean="0">
                              <a:latin typeface="Cambria Math"/>
                            </a:rPr>
                            <m:t>𝐰</m:t>
                          </m:r>
                        </m:e>
                      </m:d>
                      <m:r>
                        <a:rPr lang="en-US" b="0" i="1" smtClean="0">
                          <a:latin typeface="Cambria Math"/>
                        </a:rPr>
                        <m:t>=</m:t>
                      </m:r>
                      <m:r>
                        <a:rPr lang="en-US" i="1" smtClean="0">
                          <a:latin typeface="Cambria Math"/>
                        </a:rPr>
                        <m:t>𝑁</m:t>
                      </m:r>
                      <m:r>
                        <a:rPr lang="en-US" b="0" i="1" smtClean="0">
                          <a:latin typeface="Cambria Math"/>
                        </a:rPr>
                        <m:t>𝐿𝐿</m:t>
                      </m:r>
                      <m:d>
                        <m:dPr>
                          <m:ctrlPr>
                            <a:rPr lang="en-US" i="1">
                              <a:latin typeface="Cambria Math" panose="02040503050406030204" pitchFamily="18" charset="0"/>
                            </a:rPr>
                          </m:ctrlPr>
                        </m:dPr>
                        <m:e>
                          <m:r>
                            <a:rPr lang="en-US" b="1">
                              <a:latin typeface="Cambria Math"/>
                            </a:rPr>
                            <m:t>𝐰</m:t>
                          </m:r>
                        </m:e>
                      </m:d>
                      <m:r>
                        <a:rPr lang="en-US" b="0" i="1" smtClean="0">
                          <a:latin typeface="Cambria Math"/>
                        </a:rPr>
                        <m:t>+</m:t>
                      </m:r>
                      <m:r>
                        <a:rPr lang="en-US" b="0" i="1" smtClean="0">
                          <a:latin typeface="Cambria Math"/>
                          <a:ea typeface="Cambria Math"/>
                        </a:rPr>
                        <m:t>𝜆</m:t>
                      </m:r>
                      <m:sSup>
                        <m:sSupPr>
                          <m:ctrlPr>
                            <a:rPr lang="en-US" b="0" i="1" smtClean="0">
                              <a:latin typeface="Cambria Math" panose="02040503050406030204" pitchFamily="18" charset="0"/>
                              <a:ea typeface="Cambria Math"/>
                            </a:rPr>
                          </m:ctrlPr>
                        </m:sSupPr>
                        <m:e>
                          <m:r>
                            <a:rPr lang="en-US" b="1" i="0" smtClean="0">
                              <a:latin typeface="Cambria Math"/>
                              <a:ea typeface="Cambria Math"/>
                            </a:rPr>
                            <m:t>𝐰</m:t>
                          </m:r>
                        </m:e>
                        <m:sup>
                          <m:r>
                            <a:rPr lang="en-US" b="0" i="1" smtClean="0">
                              <a:latin typeface="Cambria Math"/>
                              <a:ea typeface="Cambria Math"/>
                            </a:rPr>
                            <m:t>𝑇</m:t>
                          </m:r>
                        </m:sup>
                      </m:sSup>
                      <m:r>
                        <a:rPr lang="en-US" b="1" i="0" smtClean="0">
                          <a:latin typeface="Cambria Math"/>
                          <a:ea typeface="Cambria Math"/>
                        </a:rPr>
                        <m:t>𝐰</m:t>
                      </m:r>
                    </m:oMath>
                  </m:oMathPara>
                </a14:m>
                <a:endParaRPr lang="ru-RU" b="1" dirty="0"/>
              </a:p>
            </p:txBody>
          </p:sp>
        </mc:Choice>
        <mc:Fallback xmlns="">
          <p:sp>
            <p:nvSpPr>
              <p:cNvPr id="8" name="Прямоугольник 7"/>
              <p:cNvSpPr>
                <a:spLocks noRot="1" noChangeAspect="1" noMove="1" noResize="1" noEditPoints="1" noAdjustHandles="1" noChangeArrowheads="1" noChangeShapeType="1" noTextEdit="1"/>
              </p:cNvSpPr>
              <p:nvPr/>
            </p:nvSpPr>
            <p:spPr>
              <a:xfrm>
                <a:off x="3060671" y="3627845"/>
                <a:ext cx="2726644" cy="385234"/>
              </a:xfrm>
              <a:prstGeom prst="rect">
                <a:avLst/>
              </a:prstGeom>
              <a:blipFill rotWithShape="1">
                <a:blip r:embed="rId4"/>
                <a:stretch>
                  <a:fillRect t="-4478" b="-8955"/>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 name="Прямоугольник 8"/>
              <p:cNvSpPr/>
              <p:nvPr/>
            </p:nvSpPr>
            <p:spPr>
              <a:xfrm>
                <a:off x="3296889" y="4131901"/>
                <a:ext cx="2254207" cy="369332"/>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1" i="0" smtClean="0">
                              <a:latin typeface="Cambria Math"/>
                            </a:rPr>
                            <m:t>𝐠</m:t>
                          </m:r>
                        </m:e>
                      </m:acc>
                      <m:d>
                        <m:dPr>
                          <m:ctrlPr>
                            <a:rPr lang="en-US" i="1">
                              <a:latin typeface="Cambria Math" panose="02040503050406030204" pitchFamily="18" charset="0"/>
                            </a:rPr>
                          </m:ctrlPr>
                        </m:dPr>
                        <m:e>
                          <m:r>
                            <a:rPr lang="en-US" b="1">
                              <a:latin typeface="Cambria Math"/>
                            </a:rPr>
                            <m:t>𝐰</m:t>
                          </m:r>
                        </m:e>
                      </m:d>
                      <m:r>
                        <a:rPr lang="en-US" i="1">
                          <a:latin typeface="Cambria Math"/>
                        </a:rPr>
                        <m:t>=</m:t>
                      </m:r>
                      <m:r>
                        <a:rPr lang="en-US" b="1">
                          <a:latin typeface="Cambria Math"/>
                        </a:rPr>
                        <m:t>𝐠</m:t>
                      </m:r>
                      <m:d>
                        <m:dPr>
                          <m:ctrlPr>
                            <a:rPr lang="en-US" i="1">
                              <a:latin typeface="Cambria Math" panose="02040503050406030204" pitchFamily="18" charset="0"/>
                            </a:rPr>
                          </m:ctrlPr>
                        </m:dPr>
                        <m:e>
                          <m:r>
                            <a:rPr lang="en-US" b="1">
                              <a:latin typeface="Cambria Math"/>
                            </a:rPr>
                            <m:t>𝐰</m:t>
                          </m:r>
                        </m:e>
                      </m:d>
                      <m:r>
                        <a:rPr lang="en-US" b="1" i="1" smtClean="0">
                          <a:latin typeface="Cambria Math"/>
                        </a:rPr>
                        <m:t>+</m:t>
                      </m:r>
                      <m:r>
                        <a:rPr lang="en-US" b="0" i="1" smtClean="0">
                          <a:latin typeface="Cambria Math"/>
                        </a:rPr>
                        <m:t>2</m:t>
                      </m:r>
                      <m:r>
                        <a:rPr lang="en-US" i="1">
                          <a:latin typeface="Cambria Math"/>
                          <a:ea typeface="Cambria Math"/>
                        </a:rPr>
                        <m:t>𝜆</m:t>
                      </m:r>
                      <m:r>
                        <a:rPr lang="en-US" b="1">
                          <a:latin typeface="Cambria Math"/>
                        </a:rPr>
                        <m:t>𝐰</m:t>
                      </m:r>
                    </m:oMath>
                  </m:oMathPara>
                </a14:m>
                <a:endParaRPr lang="ru-RU" dirty="0"/>
              </a:p>
            </p:txBody>
          </p:sp>
        </mc:Choice>
        <mc:Fallback xmlns="">
          <p:sp>
            <p:nvSpPr>
              <p:cNvPr id="9" name="Прямоугольник 8"/>
              <p:cNvSpPr>
                <a:spLocks noRot="1" noChangeAspect="1" noMove="1" noResize="1" noEditPoints="1" noAdjustHandles="1" noChangeArrowheads="1" noChangeShapeType="1" noTextEdit="1"/>
              </p:cNvSpPr>
              <p:nvPr/>
            </p:nvSpPr>
            <p:spPr>
              <a:xfrm>
                <a:off x="3296889" y="4131901"/>
                <a:ext cx="2254207" cy="369332"/>
              </a:xfrm>
              <a:prstGeom prst="rect">
                <a:avLst/>
              </a:prstGeom>
              <a:blipFill rotWithShape="1">
                <a:blip r:embed="rId5"/>
                <a:stretch>
                  <a:fillRect t="-3125" b="-3125"/>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Прямоугольник 9"/>
              <p:cNvSpPr/>
              <p:nvPr/>
            </p:nvSpPr>
            <p:spPr>
              <a:xfrm>
                <a:off x="3315828" y="4635957"/>
                <a:ext cx="2241383" cy="377219"/>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1" i="0" smtClean="0">
                              <a:latin typeface="Cambria Math"/>
                            </a:rPr>
                            <m:t>𝐇</m:t>
                          </m:r>
                        </m:e>
                      </m:acc>
                      <m:d>
                        <m:dPr>
                          <m:ctrlPr>
                            <a:rPr lang="en-US" i="1">
                              <a:latin typeface="Cambria Math" panose="02040503050406030204" pitchFamily="18" charset="0"/>
                            </a:rPr>
                          </m:ctrlPr>
                        </m:dPr>
                        <m:e>
                          <m:r>
                            <a:rPr lang="en-US" b="1">
                              <a:latin typeface="Cambria Math"/>
                            </a:rPr>
                            <m:t>𝐰</m:t>
                          </m:r>
                        </m:e>
                      </m:d>
                      <m:r>
                        <a:rPr lang="en-US" i="1">
                          <a:latin typeface="Cambria Math"/>
                        </a:rPr>
                        <m:t>=</m:t>
                      </m:r>
                      <m:r>
                        <a:rPr lang="en-US" b="1">
                          <a:latin typeface="Cambria Math"/>
                        </a:rPr>
                        <m:t>𝐇</m:t>
                      </m:r>
                      <m:d>
                        <m:dPr>
                          <m:ctrlPr>
                            <a:rPr lang="en-US" i="1">
                              <a:latin typeface="Cambria Math" panose="02040503050406030204" pitchFamily="18" charset="0"/>
                            </a:rPr>
                          </m:ctrlPr>
                        </m:dPr>
                        <m:e>
                          <m:r>
                            <a:rPr lang="en-US" b="1">
                              <a:latin typeface="Cambria Math"/>
                            </a:rPr>
                            <m:t>𝐰</m:t>
                          </m:r>
                        </m:e>
                      </m:d>
                      <m:r>
                        <a:rPr lang="en-US" b="1" i="1">
                          <a:latin typeface="Cambria Math"/>
                        </a:rPr>
                        <m:t>+</m:t>
                      </m:r>
                      <m:r>
                        <a:rPr lang="en-US" i="1">
                          <a:latin typeface="Cambria Math"/>
                        </a:rPr>
                        <m:t>2</m:t>
                      </m:r>
                      <m:r>
                        <a:rPr lang="en-US" i="1">
                          <a:latin typeface="Cambria Math"/>
                          <a:ea typeface="Cambria Math"/>
                        </a:rPr>
                        <m:t>𝜆</m:t>
                      </m:r>
                      <m:r>
                        <a:rPr lang="en-US" b="1" i="0" smtClean="0">
                          <a:latin typeface="Cambria Math"/>
                        </a:rPr>
                        <m:t>𝐈</m:t>
                      </m:r>
                    </m:oMath>
                  </m:oMathPara>
                </a14:m>
                <a:endParaRPr lang="ru-RU" dirty="0"/>
              </a:p>
            </p:txBody>
          </p:sp>
        </mc:Choice>
        <mc:Fallback xmlns="">
          <p:sp>
            <p:nvSpPr>
              <p:cNvPr id="10" name="Прямоугольник 9"/>
              <p:cNvSpPr>
                <a:spLocks noRot="1" noChangeAspect="1" noMove="1" noResize="1" noEditPoints="1" noAdjustHandles="1" noChangeArrowheads="1" noChangeShapeType="1" noTextEdit="1"/>
              </p:cNvSpPr>
              <p:nvPr/>
            </p:nvSpPr>
            <p:spPr>
              <a:xfrm>
                <a:off x="3315828" y="4635957"/>
                <a:ext cx="2241383" cy="377219"/>
              </a:xfrm>
              <a:prstGeom prst="rect">
                <a:avLst/>
              </a:prstGeom>
              <a:blipFill rotWithShape="1">
                <a:blip r:embed="rId6"/>
                <a:stretch>
                  <a:fillRect t="-4545"/>
                </a:stretch>
              </a:blipFill>
              <a:ln w="25400">
                <a:solidFill>
                  <a:srgbClr val="FF0000"/>
                </a:solidFill>
              </a:ln>
            </p:spPr>
            <p:txBody>
              <a:bodyPr/>
              <a:lstStyle/>
              <a:p>
                <a:r>
                  <a:rPr lang="ru-RU">
                    <a:noFill/>
                  </a:rPr>
                  <a:t> </a:t>
                </a:r>
              </a:p>
            </p:txBody>
          </p:sp>
        </mc:Fallback>
      </mc:AlternateContent>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10</a:t>
            </a:fld>
            <a:r>
              <a:rPr lang="en-US" sz="2200" dirty="0">
                <a:solidFill>
                  <a:schemeClr val="tx1"/>
                </a:solidFill>
              </a:rPr>
              <a:t>/11</a:t>
            </a:r>
            <a:endParaRPr lang="ru-RU" sz="2200" dirty="0">
              <a:solidFill>
                <a:schemeClr val="tx1"/>
              </a:solidFill>
            </a:endParaRPr>
          </a:p>
        </p:txBody>
      </p:sp>
    </p:spTree>
    <p:extLst>
      <p:ext uri="{BB962C8B-B14F-4D97-AF65-F5344CB8AC3E}">
        <p14:creationId xmlns:p14="http://schemas.microsoft.com/office/powerpoint/2010/main" val="4031414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ижний колонтитул 3"/>
          <p:cNvSpPr>
            <a:spLocks noGrp="1"/>
          </p:cNvSpPr>
          <p:nvPr>
            <p:ph type="ftr" sz="quarter" idx="11"/>
          </p:nvPr>
        </p:nvSpPr>
        <p:spPr/>
        <p:txBody>
          <a:bodyPr/>
          <a:lstStyle/>
          <a:p>
            <a:r>
              <a:rPr lang="en-US"/>
              <a:t>Objects and Systems Identification Methods. Logistic Regression</a:t>
            </a:r>
            <a:endParaRPr lang="ru-RU" dirty="0"/>
          </a:p>
        </p:txBody>
      </p:sp>
      <p:sp>
        <p:nvSpPr>
          <p:cNvPr id="8" name="Заголовок 1"/>
          <p:cNvSpPr>
            <a:spLocks noGrp="1"/>
          </p:cNvSpPr>
          <p:nvPr>
            <p:ph type="title"/>
          </p:nvPr>
        </p:nvSpPr>
        <p:spPr>
          <a:xfrm>
            <a:off x="36512" y="-13394"/>
            <a:ext cx="9144000" cy="706090"/>
          </a:xfrm>
        </p:spPr>
        <p:txBody>
          <a:bodyPr>
            <a:noAutofit/>
          </a:bodyPr>
          <a:lstStyle/>
          <a:p>
            <a:r>
              <a:rPr lang="en-US" sz="3600" b="1" dirty="0"/>
              <a:t>Conclusion</a:t>
            </a:r>
            <a:endParaRPr lang="ru-RU" sz="3600" b="1" dirty="0"/>
          </a:p>
        </p:txBody>
      </p:sp>
      <p:sp>
        <p:nvSpPr>
          <p:cNvPr id="6" name="Объект 2"/>
          <p:cNvSpPr>
            <a:spLocks noGrp="1"/>
          </p:cNvSpPr>
          <p:nvPr>
            <p:ph idx="1"/>
          </p:nvPr>
        </p:nvSpPr>
        <p:spPr>
          <a:xfrm>
            <a:off x="179512" y="764704"/>
            <a:ext cx="8712968" cy="5361459"/>
          </a:xfrm>
        </p:spPr>
        <p:txBody>
          <a:bodyPr/>
          <a:lstStyle/>
          <a:p>
            <a:r>
              <a:rPr lang="en-US" dirty="0"/>
              <a:t>Model specification for Logistic regression was shown;</a:t>
            </a:r>
          </a:p>
          <a:p>
            <a:r>
              <a:rPr lang="en-US" dirty="0"/>
              <a:t>Common and special methods for fitting the Logistic regression were considered.</a:t>
            </a:r>
          </a:p>
        </p:txBody>
      </p:sp>
      <p:sp>
        <p:nvSpPr>
          <p:cNvPr id="2" name="Номер слайда 1"/>
          <p:cNvSpPr>
            <a:spLocks noGrp="1"/>
          </p:cNvSpPr>
          <p:nvPr>
            <p:ph type="sldNum" sz="quarter" idx="12"/>
          </p:nvPr>
        </p:nvSpPr>
        <p:spPr/>
        <p:txBody>
          <a:bodyPr/>
          <a:lstStyle/>
          <a:p>
            <a:fld id="{65D2B481-9A9E-4D24-A81E-F26CED3C766C}" type="slidenum">
              <a:rPr lang="ru-RU" sz="2200" smtClean="0">
                <a:solidFill>
                  <a:schemeClr val="tx1"/>
                </a:solidFill>
              </a:rPr>
              <a:t>11</a:t>
            </a:fld>
            <a:r>
              <a:rPr lang="en-US" sz="2200" dirty="0">
                <a:solidFill>
                  <a:schemeClr val="tx1"/>
                </a:solidFill>
              </a:rPr>
              <a:t>/11</a:t>
            </a:r>
            <a:endParaRPr lang="ru-RU" sz="2200" dirty="0">
              <a:solidFill>
                <a:schemeClr val="tx1"/>
              </a:solidFill>
            </a:endParaRPr>
          </a:p>
        </p:txBody>
      </p:sp>
    </p:spTree>
    <p:extLst>
      <p:ext uri="{BB962C8B-B14F-4D97-AF65-F5344CB8AC3E}">
        <p14:creationId xmlns:p14="http://schemas.microsoft.com/office/powerpoint/2010/main" val="1706398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Content</a:t>
            </a:r>
            <a:endParaRPr lang="ru-RU" b="1"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457200" y="1268760"/>
                <a:ext cx="8229600" cy="5040560"/>
              </a:xfrm>
            </p:spPr>
            <p:txBody>
              <a:bodyPr/>
              <a:lstStyle/>
              <a:p>
                <a:r>
                  <a:rPr lang="en-US" dirty="0"/>
                  <a:t>Model specification;</a:t>
                </a:r>
              </a:p>
              <a:p>
                <a:r>
                  <a:rPr lang="en-US" dirty="0"/>
                  <a:t>Advantages of logistic regression;</a:t>
                </a:r>
              </a:p>
              <a:p>
                <a:r>
                  <a:rPr lang="en-US" dirty="0"/>
                  <a:t>Model fitting:</a:t>
                </a:r>
              </a:p>
              <a:p>
                <a:pPr lvl="1"/>
                <a:r>
                  <a:rPr lang="en-US" dirty="0"/>
                  <a:t>Maximum Likelihood Estimation;</a:t>
                </a:r>
              </a:p>
              <a:p>
                <a:pPr lvl="1"/>
                <a:r>
                  <a:rPr lang="en-US" dirty="0"/>
                  <a:t>Steepest descent;</a:t>
                </a:r>
              </a:p>
              <a:p>
                <a:pPr lvl="1"/>
                <a:r>
                  <a:rPr lang="en-US" dirty="0"/>
                  <a:t>Newton’s method;</a:t>
                </a:r>
              </a:p>
              <a:p>
                <a:pPr lvl="1"/>
                <a:r>
                  <a:rPr lang="en-US" dirty="0"/>
                  <a:t>Iteratively reweighted least squares;</a:t>
                </a:r>
              </a:p>
              <a:p>
                <a:pPr lvl="1"/>
                <a:r>
                  <a:rPr lang="en-US" dirty="0"/>
                  <a:t>Quasi-Newton (variable metric) methods;</a:t>
                </a:r>
              </a:p>
              <a:p>
                <a:pPr lvl="1"/>
                <a14:m>
                  <m:oMath xmlns:m="http://schemas.openxmlformats.org/officeDocument/2006/math">
                    <m:sSub>
                      <m:sSubPr>
                        <m:ctrlPr>
                          <a:rPr lang="en-US" i="1">
                            <a:latin typeface="Cambria Math" panose="02040503050406030204" pitchFamily="18" charset="0"/>
                          </a:rPr>
                        </m:ctrlPr>
                      </m:sSubPr>
                      <m:e>
                        <m:r>
                          <a:rPr lang="en-US" b="0" i="1">
                            <a:latin typeface="Cambria Math"/>
                            <a:ea typeface="Cambria Math"/>
                          </a:rPr>
                          <m:t>𝓁</m:t>
                        </m:r>
                      </m:e>
                      <m:sub>
                        <m:r>
                          <a:rPr lang="en-US" b="0" i="1">
                            <a:latin typeface="Cambria Math"/>
                          </a:rPr>
                          <m:t>2</m:t>
                        </m:r>
                      </m:sub>
                    </m:sSub>
                  </m:oMath>
                </a14:m>
                <a:r>
                  <a:rPr lang="en-US" dirty="0"/>
                  <a:t> regularization.</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457200" y="1268760"/>
                <a:ext cx="8229600" cy="5040560"/>
              </a:xfrm>
              <a:blipFill rotWithShape="1">
                <a:blip r:embed="rId2"/>
                <a:stretch>
                  <a:fillRect l="-1630" t="-1572"/>
                </a:stretch>
              </a:blipFill>
            </p:spPr>
            <p:txBody>
              <a:bodyPr/>
              <a:lstStyle/>
              <a:p>
                <a:r>
                  <a:rPr lang="ru-RU">
                    <a:noFill/>
                  </a:rPr>
                  <a:t> </a:t>
                </a:r>
              </a:p>
            </p:txBody>
          </p:sp>
        </mc:Fallback>
      </mc:AlternateContent>
      <p:sp>
        <p:nvSpPr>
          <p:cNvPr id="4" name="Нижний колонтитул 3"/>
          <p:cNvSpPr>
            <a:spLocks noGrp="1"/>
          </p:cNvSpPr>
          <p:nvPr>
            <p:ph type="ftr" sz="quarter" idx="11"/>
          </p:nvPr>
        </p:nvSpPr>
        <p:spPr/>
        <p:txBody>
          <a:bodyPr/>
          <a:lstStyle/>
          <a:p>
            <a:r>
              <a:rPr lang="en-US"/>
              <a:t>Objects and Systems Identification Methods. Logistic Regression</a:t>
            </a:r>
            <a:endParaRPr lang="ru-RU" dirty="0"/>
          </a:p>
        </p:txBody>
      </p:sp>
      <p:sp>
        <p:nvSpPr>
          <p:cNvPr id="5" name="Номер слайда 4"/>
          <p:cNvSpPr>
            <a:spLocks noGrp="1"/>
          </p:cNvSpPr>
          <p:nvPr>
            <p:ph type="sldNum" sz="quarter" idx="12"/>
          </p:nvPr>
        </p:nvSpPr>
        <p:spPr/>
        <p:txBody>
          <a:bodyPr/>
          <a:lstStyle/>
          <a:p>
            <a:fld id="{65D2B481-9A9E-4D24-A81E-F26CED3C766C}" type="slidenum">
              <a:rPr lang="ru-RU" sz="2200" smtClean="0">
                <a:solidFill>
                  <a:schemeClr val="tx1"/>
                </a:solidFill>
              </a:rPr>
              <a:t>2</a:t>
            </a:fld>
            <a:r>
              <a:rPr lang="en-US" sz="2200" dirty="0">
                <a:solidFill>
                  <a:schemeClr val="tx1"/>
                </a:solidFill>
              </a:rPr>
              <a:t>/11</a:t>
            </a:r>
            <a:endParaRPr lang="ru-RU" sz="2200" dirty="0">
              <a:solidFill>
                <a:schemeClr val="tx1"/>
              </a:solidFill>
            </a:endParaRPr>
          </a:p>
        </p:txBody>
      </p:sp>
    </p:spTree>
    <p:extLst>
      <p:ext uri="{BB962C8B-B14F-4D97-AF65-F5344CB8AC3E}">
        <p14:creationId xmlns:p14="http://schemas.microsoft.com/office/powerpoint/2010/main" val="137364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Model specification</a:t>
            </a:r>
            <a:endParaRPr lang="ru-RU" sz="3600" b="1" dirty="0"/>
          </a:p>
        </p:txBody>
      </p:sp>
      <p:sp>
        <p:nvSpPr>
          <p:cNvPr id="4" name="Нижний колонтитул 3"/>
          <p:cNvSpPr>
            <a:spLocks noGrp="1"/>
          </p:cNvSpPr>
          <p:nvPr>
            <p:ph type="ftr" sz="quarter" idx="11"/>
          </p:nvPr>
        </p:nvSpPr>
        <p:spPr/>
        <p:txBody>
          <a:bodyPr/>
          <a:lstStyle/>
          <a:p>
            <a:r>
              <a:rPr lang="en-US"/>
              <a:t>Objects and Systems Identification Methods. Logistic Regression</a:t>
            </a:r>
            <a:endParaRPr lang="ru-RU"/>
          </a:p>
        </p:txBody>
      </p:sp>
      <mc:AlternateContent xmlns:mc="http://schemas.openxmlformats.org/markup-compatibility/2006" xmlns:a14="http://schemas.microsoft.com/office/drawing/2010/main">
        <mc:Choice Requires="a14">
          <p:sp>
            <p:nvSpPr>
              <p:cNvPr id="5" name="Объект 2"/>
              <p:cNvSpPr>
                <a:spLocks noGrp="1"/>
              </p:cNvSpPr>
              <p:nvPr>
                <p:ph idx="1"/>
              </p:nvPr>
            </p:nvSpPr>
            <p:spPr>
              <a:xfrm>
                <a:off x="179512" y="836713"/>
                <a:ext cx="8784976" cy="1224135"/>
              </a:xfrm>
            </p:spPr>
            <p:txBody>
              <a:bodyPr>
                <a:normAutofit/>
              </a:bodyPr>
              <a:lstStyle/>
              <a:p>
                <a:pPr marL="0" indent="0">
                  <a:buNone/>
                </a:pPr>
                <a:r>
                  <a:rPr lang="en-US" sz="2400" dirty="0"/>
                  <a:t>We can generalized linear regression to the (binary) classification setting by making </a:t>
                </a:r>
                <a:r>
                  <a:rPr lang="en-US" sz="2400" i="1" u="sng" dirty="0"/>
                  <a:t>two changes</a:t>
                </a:r>
                <a:r>
                  <a:rPr lang="en-US" sz="2400" dirty="0"/>
                  <a:t>. </a:t>
                </a:r>
                <a:r>
                  <a:rPr lang="en-US" sz="2400" i="1" u="sng" dirty="0"/>
                  <a:t>First</a:t>
                </a:r>
                <a:r>
                  <a:rPr lang="en-US" sz="2400" dirty="0"/>
                  <a:t> we replace the Gaussian distribution for </a:t>
                </a:r>
                <a14:m>
                  <m:oMath xmlns:m="http://schemas.openxmlformats.org/officeDocument/2006/math">
                    <m:r>
                      <a:rPr lang="en-US" sz="2400" b="0" i="1" smtClean="0">
                        <a:latin typeface="Cambria Math"/>
                      </a:rPr>
                      <m:t>𝑦</m:t>
                    </m:r>
                  </m:oMath>
                </a14:m>
                <a:r>
                  <a:rPr lang="en-US" sz="2400" dirty="0"/>
                  <a:t> with a Bernoulli distribution:</a:t>
                </a:r>
              </a:p>
            </p:txBody>
          </p:sp>
        </mc:Choice>
        <mc:Fallback xmlns="">
          <p:sp>
            <p:nvSpPr>
              <p:cNvPr id="5" name="Объект 2"/>
              <p:cNvSpPr>
                <a:spLocks noGrp="1" noRot="1" noChangeAspect="1" noMove="1" noResize="1" noEditPoints="1" noAdjustHandles="1" noChangeArrowheads="1" noChangeShapeType="1" noTextEdit="1"/>
              </p:cNvSpPr>
              <p:nvPr>
                <p:ph idx="1"/>
              </p:nvPr>
            </p:nvSpPr>
            <p:spPr>
              <a:xfrm>
                <a:off x="179512" y="836713"/>
                <a:ext cx="8784976" cy="1224135"/>
              </a:xfrm>
              <a:blipFill rotWithShape="1">
                <a:blip r:embed="rId2"/>
                <a:stretch>
                  <a:fillRect l="-1040" t="-3980" b="-8458"/>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Прямоугольник 7"/>
              <p:cNvSpPr/>
              <p:nvPr/>
            </p:nvSpPr>
            <p:spPr>
              <a:xfrm>
                <a:off x="2987348" y="4509120"/>
                <a:ext cx="3546227" cy="672428"/>
              </a:xfrm>
              <a:prstGeom prst="rect">
                <a:avLst/>
              </a:prstGeom>
              <a:ln w="25400">
                <a:solidFill>
                  <a:srgbClr val="FFC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𝑠𝑖𝑔𝑚</m:t>
                      </m:r>
                      <m:d>
                        <m:dPr>
                          <m:ctrlPr>
                            <a:rPr lang="en-US" i="1" smtClean="0">
                              <a:latin typeface="Cambria Math" panose="02040503050406030204" pitchFamily="18" charset="0"/>
                              <a:ea typeface="Cambria Math"/>
                            </a:rPr>
                          </m:ctrlPr>
                        </m:dPr>
                        <m:e>
                          <m:r>
                            <a:rPr lang="en-US" i="1" smtClean="0">
                              <a:latin typeface="Cambria Math"/>
                              <a:ea typeface="Cambria Math"/>
                            </a:rPr>
                            <m:t>𝜂</m:t>
                          </m:r>
                        </m:e>
                      </m:d>
                      <m:r>
                        <a:rPr lang="en-US" i="1">
                          <a:latin typeface="Cambria Math"/>
                          <a:ea typeface="Cambria Math"/>
                          <a:cs typeface="Calibri" panose="020F0502020204030204" pitchFamily="34" charset="0"/>
                        </a:rPr>
                        <m:t>≜</m:t>
                      </m:r>
                      <m:f>
                        <m:fPr>
                          <m:ctrlPr>
                            <a:rPr lang="en-US" i="1" smtClean="0">
                              <a:latin typeface="Cambria Math" panose="02040503050406030204" pitchFamily="18" charset="0"/>
                              <a:ea typeface="Cambria Math"/>
                            </a:rPr>
                          </m:ctrlPr>
                        </m:fPr>
                        <m:num>
                          <m:r>
                            <a:rPr lang="en-US" b="0" i="1" smtClean="0">
                              <a:latin typeface="Cambria Math"/>
                              <a:ea typeface="Cambria Math"/>
                            </a:rPr>
                            <m:t>1</m:t>
                          </m:r>
                        </m:num>
                        <m:den>
                          <m:r>
                            <a:rPr lang="en-US" b="0" i="1" smtClean="0">
                              <a:latin typeface="Cambria Math"/>
                              <a:ea typeface="Cambria Math"/>
                            </a:rPr>
                            <m:t>1+</m:t>
                          </m:r>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exp</m:t>
                              </m:r>
                            </m:fName>
                            <m:e>
                              <m:d>
                                <m:dPr>
                                  <m:begChr m:val="["/>
                                  <m:endChr m:val="]"/>
                                  <m:ctrlPr>
                                    <a:rPr lang="en-US" b="0" i="1" smtClean="0">
                                      <a:latin typeface="Cambria Math" panose="02040503050406030204" pitchFamily="18" charset="0"/>
                                      <a:ea typeface="Cambria Math"/>
                                    </a:rPr>
                                  </m:ctrlPr>
                                </m:dPr>
                                <m:e>
                                  <m:r>
                                    <a:rPr lang="en-US" b="0" i="1" smtClean="0">
                                      <a:latin typeface="Cambria Math"/>
                                      <a:ea typeface="Cambria Math"/>
                                    </a:rPr>
                                    <m:t>−</m:t>
                                  </m:r>
                                  <m:r>
                                    <a:rPr lang="en-US" i="1">
                                      <a:latin typeface="Cambria Math"/>
                                      <a:ea typeface="Cambria Math"/>
                                    </a:rPr>
                                    <m:t>𝜂</m:t>
                                  </m:r>
                                </m:e>
                              </m:d>
                            </m:e>
                          </m:func>
                        </m:den>
                      </m:f>
                      <m:r>
                        <a:rPr lang="en-US" b="0" i="1" smtClean="0">
                          <a:latin typeface="Cambria Math"/>
                          <a:ea typeface="Cambria Math"/>
                        </a:rPr>
                        <m:t>=</m:t>
                      </m:r>
                      <m:f>
                        <m:fPr>
                          <m:ctrlPr>
                            <a:rPr lang="en-US" b="0" i="1" smtClean="0">
                              <a:latin typeface="Cambria Math" panose="02040503050406030204" pitchFamily="18" charset="0"/>
                              <a:ea typeface="Cambria Math"/>
                            </a:rPr>
                          </m:ctrlPr>
                        </m:fPr>
                        <m:num>
                          <m:sSup>
                            <m:sSupPr>
                              <m:ctrlPr>
                                <a:rPr lang="en-US" b="0" i="1" smtClean="0">
                                  <a:latin typeface="Cambria Math" panose="02040503050406030204" pitchFamily="18" charset="0"/>
                                  <a:ea typeface="Cambria Math"/>
                                </a:rPr>
                              </m:ctrlPr>
                            </m:sSupPr>
                            <m:e>
                              <m:r>
                                <a:rPr lang="en-US" b="0" i="1" smtClean="0">
                                  <a:latin typeface="Cambria Math"/>
                                  <a:ea typeface="Cambria Math"/>
                                </a:rPr>
                                <m:t>𝑒</m:t>
                              </m:r>
                            </m:e>
                            <m:sup>
                              <m:r>
                                <a:rPr lang="en-US" i="1">
                                  <a:latin typeface="Cambria Math"/>
                                  <a:ea typeface="Cambria Math"/>
                                </a:rPr>
                                <m:t>𝜂</m:t>
                              </m:r>
                            </m:sup>
                          </m:sSup>
                        </m:num>
                        <m:den>
                          <m:sSup>
                            <m:sSupPr>
                              <m:ctrlPr>
                                <a:rPr lang="en-US" i="1">
                                  <a:latin typeface="Cambria Math" panose="02040503050406030204" pitchFamily="18" charset="0"/>
                                  <a:ea typeface="Cambria Math"/>
                                </a:rPr>
                              </m:ctrlPr>
                            </m:sSupPr>
                            <m:e>
                              <m:r>
                                <a:rPr lang="en-US" i="1">
                                  <a:latin typeface="Cambria Math"/>
                                  <a:ea typeface="Cambria Math"/>
                                </a:rPr>
                                <m:t>𝑒</m:t>
                              </m:r>
                            </m:e>
                            <m:sup>
                              <m:r>
                                <a:rPr lang="en-US" i="1">
                                  <a:latin typeface="Cambria Math"/>
                                  <a:ea typeface="Cambria Math"/>
                                </a:rPr>
                                <m:t>𝜂</m:t>
                              </m:r>
                            </m:sup>
                          </m:sSup>
                          <m:r>
                            <a:rPr lang="en-US" b="0" i="1" smtClean="0">
                              <a:latin typeface="Cambria Math"/>
                              <a:ea typeface="Cambria Math"/>
                            </a:rPr>
                            <m:t>+1</m:t>
                          </m:r>
                        </m:den>
                      </m:f>
                    </m:oMath>
                  </m:oMathPara>
                </a14:m>
                <a:endParaRPr lang="ru-RU" dirty="0"/>
              </a:p>
            </p:txBody>
          </p:sp>
        </mc:Choice>
        <mc:Fallback xmlns="">
          <p:sp>
            <p:nvSpPr>
              <p:cNvPr id="8" name="Прямоугольник 7"/>
              <p:cNvSpPr>
                <a:spLocks noRot="1" noChangeAspect="1" noMove="1" noResize="1" noEditPoints="1" noAdjustHandles="1" noChangeArrowheads="1" noChangeShapeType="1" noTextEdit="1"/>
              </p:cNvSpPr>
              <p:nvPr/>
            </p:nvSpPr>
            <p:spPr>
              <a:xfrm>
                <a:off x="2987348" y="4509120"/>
                <a:ext cx="3546227" cy="672428"/>
              </a:xfrm>
              <a:prstGeom prst="rect">
                <a:avLst/>
              </a:prstGeom>
              <a:blipFill rotWithShape="1">
                <a:blip r:embed="rId3"/>
                <a:stretch>
                  <a:fillRect/>
                </a:stretch>
              </a:blipFill>
              <a:ln w="25400">
                <a:solidFill>
                  <a:srgbClr val="FFC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Объект 2"/>
              <p:cNvSpPr txBox="1">
                <a:spLocks/>
              </p:cNvSpPr>
              <p:nvPr/>
            </p:nvSpPr>
            <p:spPr>
              <a:xfrm>
                <a:off x="179512" y="2420888"/>
                <a:ext cx="8784976" cy="12961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where </a:t>
                </a:r>
                <a14:m>
                  <m:oMath xmlns:m="http://schemas.openxmlformats.org/officeDocument/2006/math">
                    <m:r>
                      <a:rPr lang="el-GR" sz="2400" i="1">
                        <a:latin typeface="Cambria Math"/>
                        <a:ea typeface="Cambria Math"/>
                      </a:rPr>
                      <m:t>𝜇</m:t>
                    </m:r>
                    <m:d>
                      <m:dPr>
                        <m:ctrlPr>
                          <a:rPr lang="el-GR" sz="2400" i="1">
                            <a:latin typeface="Cambria Math" panose="02040503050406030204" pitchFamily="18" charset="0"/>
                            <a:ea typeface="Cambria Math"/>
                          </a:rPr>
                        </m:ctrlPr>
                      </m:dPr>
                      <m:e>
                        <m:r>
                          <a:rPr lang="en-US" sz="2400" b="1">
                            <a:latin typeface="Cambria Math"/>
                            <a:ea typeface="Cambria Math"/>
                          </a:rPr>
                          <m:t>𝐱</m:t>
                        </m:r>
                      </m:e>
                    </m:d>
                    <m:r>
                      <a:rPr lang="en-US" sz="2400" b="0" i="1" smtClean="0">
                        <a:latin typeface="Cambria Math"/>
                        <a:ea typeface="Cambria Math"/>
                      </a:rPr>
                      <m:t>=</m:t>
                    </m:r>
                    <m:r>
                      <a:rPr lang="en-US" sz="2400" b="0" i="1" smtClean="0">
                        <a:latin typeface="Cambria Math"/>
                        <a:ea typeface="Cambria Math"/>
                      </a:rPr>
                      <m:t>𝔼</m:t>
                    </m:r>
                    <m:d>
                      <m:dPr>
                        <m:begChr m:val="["/>
                        <m:endChr m:val="]"/>
                        <m:ctrlPr>
                          <a:rPr lang="en-US" sz="2400" b="0" i="1" smtClean="0">
                            <a:latin typeface="Cambria Math" panose="02040503050406030204" pitchFamily="18" charset="0"/>
                            <a:ea typeface="Cambria Math"/>
                          </a:rPr>
                        </m:ctrlPr>
                      </m:dPr>
                      <m:e>
                        <m:r>
                          <a:rPr lang="en-US" sz="2400" b="0" i="1" smtClean="0">
                            <a:latin typeface="Cambria Math"/>
                            <a:ea typeface="Cambria Math"/>
                          </a:rPr>
                          <m:t>𝑦</m:t>
                        </m:r>
                        <m:r>
                          <a:rPr lang="en-US" sz="2400" b="0" i="1" smtClean="0">
                            <a:latin typeface="Cambria Math"/>
                            <a:ea typeface="Cambria Math"/>
                          </a:rPr>
                          <m:t>|</m:t>
                        </m:r>
                        <m:r>
                          <a:rPr lang="en-US" sz="2400" b="1" i="0" smtClean="0">
                            <a:latin typeface="Cambria Math"/>
                            <a:ea typeface="Cambria Math"/>
                          </a:rPr>
                          <m:t>𝐱</m:t>
                        </m:r>
                      </m:e>
                    </m:d>
                    <m:r>
                      <a:rPr lang="en-US" sz="2400" b="0" i="1" smtClean="0">
                        <a:latin typeface="Cambria Math"/>
                        <a:ea typeface="Cambria Math"/>
                      </a:rPr>
                      <m:t>=</m:t>
                    </m:r>
                    <m:r>
                      <a:rPr lang="en-US" sz="2400" b="0" i="1" smtClean="0">
                        <a:latin typeface="Cambria Math"/>
                        <a:ea typeface="Cambria Math"/>
                      </a:rPr>
                      <m:t>𝑝</m:t>
                    </m:r>
                    <m:d>
                      <m:dPr>
                        <m:ctrlPr>
                          <a:rPr lang="en-US" sz="2400" b="0" i="1" smtClean="0">
                            <a:latin typeface="Cambria Math" panose="02040503050406030204" pitchFamily="18" charset="0"/>
                            <a:ea typeface="Cambria Math"/>
                          </a:rPr>
                        </m:ctrlPr>
                      </m:dPr>
                      <m:e>
                        <m:r>
                          <a:rPr lang="en-US" sz="2400" i="1">
                            <a:latin typeface="Cambria Math"/>
                            <a:ea typeface="Cambria Math"/>
                          </a:rPr>
                          <m:t>𝑦</m:t>
                        </m:r>
                        <m:r>
                          <a:rPr lang="en-US" sz="2400" b="0" i="1" smtClean="0">
                            <a:latin typeface="Cambria Math"/>
                            <a:ea typeface="Cambria Math"/>
                          </a:rPr>
                          <m:t>=1</m:t>
                        </m:r>
                        <m:r>
                          <a:rPr lang="en-US" sz="2400" i="1">
                            <a:latin typeface="Cambria Math"/>
                            <a:ea typeface="Cambria Math"/>
                          </a:rPr>
                          <m:t>|</m:t>
                        </m:r>
                        <m:r>
                          <a:rPr lang="en-US" sz="2400" b="1">
                            <a:latin typeface="Cambria Math"/>
                            <a:ea typeface="Cambria Math"/>
                          </a:rPr>
                          <m:t>𝐱</m:t>
                        </m:r>
                      </m:e>
                    </m:d>
                  </m:oMath>
                </a14:m>
                <a:r>
                  <a:rPr lang="en-US" sz="2400" dirty="0"/>
                  <a:t>. </a:t>
                </a:r>
              </a:p>
              <a:p>
                <a:pPr marL="0" indent="0">
                  <a:buNone/>
                </a:pPr>
                <a:r>
                  <a:rPr lang="en-US" sz="2400" i="1" u="sng" dirty="0"/>
                  <a:t>Second</a:t>
                </a:r>
                <a:r>
                  <a:rPr lang="en-US" sz="2400" dirty="0"/>
                  <a:t> we compute a linear combination of the inputs, as before, but then we pass this through a function that ensure </a:t>
                </a:r>
                <a14:m>
                  <m:oMath xmlns:m="http://schemas.openxmlformats.org/officeDocument/2006/math">
                    <m:r>
                      <a:rPr lang="en-US" sz="2400" b="0" i="1" smtClean="0">
                        <a:latin typeface="Cambria Math"/>
                      </a:rPr>
                      <m:t>0</m:t>
                    </m:r>
                    <m:r>
                      <a:rPr lang="en-US" sz="2400" b="0" i="1" smtClean="0">
                        <a:latin typeface="Cambria Math"/>
                        <a:ea typeface="Cambria Math"/>
                      </a:rPr>
                      <m:t>≤</m:t>
                    </m:r>
                    <m:r>
                      <a:rPr lang="el-GR" sz="2400" i="1">
                        <a:latin typeface="Cambria Math"/>
                        <a:ea typeface="Cambria Math"/>
                      </a:rPr>
                      <m:t>𝜇</m:t>
                    </m:r>
                    <m:d>
                      <m:dPr>
                        <m:ctrlPr>
                          <a:rPr lang="el-GR" sz="2400" i="1">
                            <a:latin typeface="Cambria Math" panose="02040503050406030204" pitchFamily="18" charset="0"/>
                            <a:ea typeface="Cambria Math"/>
                          </a:rPr>
                        </m:ctrlPr>
                      </m:dPr>
                      <m:e>
                        <m:r>
                          <a:rPr lang="en-US" sz="2400" b="1">
                            <a:latin typeface="Cambria Math"/>
                            <a:ea typeface="Cambria Math"/>
                          </a:rPr>
                          <m:t>𝐱</m:t>
                        </m:r>
                      </m:e>
                    </m:d>
                    <m:r>
                      <a:rPr lang="en-US" sz="2400" b="1" i="1" smtClean="0">
                        <a:latin typeface="Cambria Math"/>
                        <a:ea typeface="Cambria Math"/>
                      </a:rPr>
                      <m:t>≤</m:t>
                    </m:r>
                    <m:r>
                      <a:rPr lang="en-US" sz="2400" b="0" i="1" smtClean="0">
                        <a:latin typeface="Cambria Math"/>
                        <a:ea typeface="Cambria Math"/>
                      </a:rPr>
                      <m:t>1</m:t>
                    </m:r>
                  </m:oMath>
                </a14:m>
                <a:r>
                  <a:rPr lang="en-US" sz="2400" dirty="0"/>
                  <a:t>:</a:t>
                </a:r>
              </a:p>
            </p:txBody>
          </p:sp>
        </mc:Choice>
        <mc:Fallback xmlns="">
          <p:sp>
            <p:nvSpPr>
              <p:cNvPr id="11" name="Объект 2"/>
              <p:cNvSpPr txBox="1">
                <a:spLocks noRot="1" noChangeAspect="1" noMove="1" noResize="1" noEditPoints="1" noAdjustHandles="1" noChangeArrowheads="1" noChangeShapeType="1" noTextEdit="1"/>
              </p:cNvSpPr>
              <p:nvPr/>
            </p:nvSpPr>
            <p:spPr>
              <a:xfrm>
                <a:off x="179512" y="2420888"/>
                <a:ext cx="8784976" cy="1296144"/>
              </a:xfrm>
              <a:prstGeom prst="rect">
                <a:avLst/>
              </a:prstGeom>
              <a:blipFill rotWithShape="1">
                <a:blip r:embed="rId4"/>
                <a:stretch>
                  <a:fillRect l="-1040" t="-3756" r="-1734" b="-798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Прямоугольник 11"/>
              <p:cNvSpPr/>
              <p:nvPr/>
            </p:nvSpPr>
            <p:spPr>
              <a:xfrm>
                <a:off x="3301313" y="1988840"/>
                <a:ext cx="2656753" cy="404983"/>
              </a:xfrm>
              <a:prstGeom prst="rect">
                <a:avLst/>
              </a:prstGeom>
              <a:ln w="25400">
                <a:solidFill>
                  <a:srgbClr val="FFC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i="1">
                              <a:latin typeface="Cambria Math" panose="02040503050406030204" pitchFamily="18" charset="0"/>
                            </a:rPr>
                          </m:ctrlPr>
                        </m:dPr>
                        <m:e>
                          <m:r>
                            <a:rPr lang="en-US" b="0" i="1" smtClean="0">
                              <a:latin typeface="Cambria Math"/>
                              <a:ea typeface="Cambria Math"/>
                            </a:rPr>
                            <m:t>𝑦</m:t>
                          </m:r>
                          <m:r>
                            <a:rPr lang="en-US" i="1">
                              <a:latin typeface="Cambria Math"/>
                            </a:rPr>
                            <m:t>|</m:t>
                          </m:r>
                          <m:r>
                            <a:rPr lang="en-US" b="1" i="0" smtClean="0">
                              <a:latin typeface="Cambria Math"/>
                            </a:rPr>
                            <m:t>𝐱</m:t>
                          </m:r>
                          <m:r>
                            <a:rPr lang="en-US" b="0" i="1" smtClean="0">
                              <a:latin typeface="Cambria Math"/>
                            </a:rPr>
                            <m:t>, </m:t>
                          </m:r>
                          <m:r>
                            <a:rPr lang="en-US" b="1" i="0">
                              <a:latin typeface="Cambria Math"/>
                              <a:ea typeface="Cambria Math"/>
                            </a:rPr>
                            <m:t>𝛉</m:t>
                          </m:r>
                        </m:e>
                      </m:d>
                      <m:r>
                        <a:rPr lang="en-US" b="0" i="1" smtClean="0">
                          <a:latin typeface="Cambria Math"/>
                          <a:ea typeface="Cambria Math"/>
                          <a:cs typeface="Calibri" panose="020F0502020204030204" pitchFamily="34" charset="0"/>
                        </a:rPr>
                        <m:t>=</m:t>
                      </m:r>
                      <m:r>
                        <a:rPr lang="en-US" b="0" i="1" smtClean="0">
                          <a:latin typeface="Cambria Math"/>
                          <a:ea typeface="Cambria Math"/>
                          <a:cs typeface="Calibri" panose="020F0502020204030204" pitchFamily="34" charset="0"/>
                        </a:rPr>
                        <m:t>𝐵𝑒𝑟</m:t>
                      </m:r>
                      <m:d>
                        <m:dPr>
                          <m:ctrlPr>
                            <a:rPr lang="en-US" b="0" i="1" smtClean="0">
                              <a:latin typeface="Cambria Math" panose="02040503050406030204" pitchFamily="18" charset="0"/>
                              <a:ea typeface="Cambria Math"/>
                            </a:rPr>
                          </m:ctrlPr>
                        </m:dPr>
                        <m:e>
                          <m:r>
                            <a:rPr lang="en-US" b="0" i="1" smtClean="0">
                              <a:latin typeface="Cambria Math"/>
                              <a:ea typeface="Cambria Math"/>
                            </a:rPr>
                            <m:t>𝑦</m:t>
                          </m:r>
                          <m:r>
                            <a:rPr lang="en-US" b="0" i="1" smtClean="0">
                              <a:latin typeface="Cambria Math"/>
                              <a:ea typeface="Cambria Math"/>
                            </a:rPr>
                            <m:t>|</m:t>
                          </m:r>
                          <m:r>
                            <a:rPr lang="el-GR" b="0" i="1" smtClean="0">
                              <a:latin typeface="Cambria Math"/>
                              <a:ea typeface="Cambria Math"/>
                            </a:rPr>
                            <m:t>𝜇</m:t>
                          </m:r>
                          <m:d>
                            <m:dPr>
                              <m:ctrlPr>
                                <a:rPr lang="el-GR" b="0" i="1" smtClean="0">
                                  <a:latin typeface="Cambria Math" panose="02040503050406030204" pitchFamily="18" charset="0"/>
                                  <a:ea typeface="Cambria Math"/>
                                </a:rPr>
                              </m:ctrlPr>
                            </m:dPr>
                            <m:e>
                              <m:r>
                                <a:rPr lang="en-US" b="1">
                                  <a:latin typeface="Cambria Math"/>
                                  <a:ea typeface="Cambria Math"/>
                                </a:rPr>
                                <m:t>𝐱</m:t>
                              </m:r>
                            </m:e>
                          </m:d>
                        </m:e>
                      </m:d>
                    </m:oMath>
                  </m:oMathPara>
                </a14:m>
                <a:endParaRPr lang="ru-RU" dirty="0"/>
              </a:p>
            </p:txBody>
          </p:sp>
        </mc:Choice>
        <mc:Fallback xmlns="">
          <p:sp>
            <p:nvSpPr>
              <p:cNvPr id="12" name="Прямоугольник 11"/>
              <p:cNvSpPr>
                <a:spLocks noRot="1" noChangeAspect="1" noMove="1" noResize="1" noEditPoints="1" noAdjustHandles="1" noChangeArrowheads="1" noChangeShapeType="1" noTextEdit="1"/>
              </p:cNvSpPr>
              <p:nvPr/>
            </p:nvSpPr>
            <p:spPr>
              <a:xfrm>
                <a:off x="3301313" y="1988840"/>
                <a:ext cx="2656753" cy="404983"/>
              </a:xfrm>
              <a:prstGeom prst="rect">
                <a:avLst/>
              </a:prstGeom>
              <a:blipFill rotWithShape="1">
                <a:blip r:embed="rId5"/>
                <a:stretch>
                  <a:fillRect b="-4225"/>
                </a:stretch>
              </a:blipFill>
              <a:ln w="25400">
                <a:solidFill>
                  <a:srgbClr val="FFC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4" name="Прямоугольник 13"/>
              <p:cNvSpPr/>
              <p:nvPr/>
            </p:nvSpPr>
            <p:spPr>
              <a:xfrm>
                <a:off x="3505169" y="3707872"/>
                <a:ext cx="2133661" cy="369332"/>
              </a:xfrm>
              <a:prstGeom prst="rect">
                <a:avLst/>
              </a:prstGeom>
              <a:ln w="25400">
                <a:solidFill>
                  <a:srgbClr val="FFC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l-GR" i="1" smtClean="0">
                          <a:latin typeface="Cambria Math"/>
                          <a:ea typeface="Cambria Math"/>
                        </a:rPr>
                        <m:t>𝜇</m:t>
                      </m:r>
                      <m:d>
                        <m:dPr>
                          <m:ctrlPr>
                            <a:rPr lang="el-GR" i="1">
                              <a:latin typeface="Cambria Math" panose="02040503050406030204" pitchFamily="18" charset="0"/>
                              <a:ea typeface="Cambria Math"/>
                            </a:rPr>
                          </m:ctrlPr>
                        </m:dPr>
                        <m:e>
                          <m:r>
                            <a:rPr lang="en-US" b="1">
                              <a:latin typeface="Cambria Math"/>
                              <a:ea typeface="Cambria Math"/>
                            </a:rPr>
                            <m:t>𝐱</m:t>
                          </m:r>
                        </m:e>
                      </m:d>
                      <m:r>
                        <a:rPr lang="en-US" b="0" i="1" smtClean="0">
                          <a:latin typeface="Cambria Math"/>
                          <a:ea typeface="Cambria Math"/>
                        </a:rPr>
                        <m:t>=</m:t>
                      </m:r>
                      <m:r>
                        <a:rPr lang="en-US" b="0" i="1" smtClean="0">
                          <a:latin typeface="Cambria Math"/>
                          <a:ea typeface="Cambria Math"/>
                        </a:rPr>
                        <m:t>𝑠𝑖𝑔𝑚</m:t>
                      </m:r>
                      <m:d>
                        <m:dPr>
                          <m:ctrlPr>
                            <a:rPr lang="en-US" b="0" i="1" smtClean="0">
                              <a:latin typeface="Cambria Math" panose="02040503050406030204" pitchFamily="18" charset="0"/>
                              <a:ea typeface="Cambria Math"/>
                            </a:rPr>
                          </m:ctrlPr>
                        </m:dPr>
                        <m:e>
                          <m:sSup>
                            <m:sSupPr>
                              <m:ctrlPr>
                                <a:rPr lang="en-US" i="1">
                                  <a:latin typeface="Cambria Math" panose="02040503050406030204" pitchFamily="18" charset="0"/>
                                  <a:ea typeface="Cambria Math"/>
                                </a:rPr>
                              </m:ctrlPr>
                            </m:sSupPr>
                            <m:e>
                              <m:r>
                                <a:rPr lang="en-US" b="1">
                                  <a:latin typeface="Cambria Math"/>
                                  <a:ea typeface="Cambria Math"/>
                                </a:rPr>
                                <m:t>𝐰</m:t>
                              </m:r>
                            </m:e>
                            <m:sup>
                              <m:r>
                                <a:rPr lang="en-US" i="1">
                                  <a:latin typeface="Cambria Math"/>
                                  <a:ea typeface="Cambria Math"/>
                                </a:rPr>
                                <m:t>𝑇</m:t>
                              </m:r>
                            </m:sup>
                          </m:sSup>
                          <m:r>
                            <a:rPr lang="en-US" b="1">
                              <a:latin typeface="Cambria Math"/>
                              <a:ea typeface="Cambria Math"/>
                            </a:rPr>
                            <m:t>𝐱</m:t>
                          </m:r>
                        </m:e>
                      </m:d>
                    </m:oMath>
                  </m:oMathPara>
                </a14:m>
                <a:endParaRPr lang="ru-RU" dirty="0"/>
              </a:p>
            </p:txBody>
          </p:sp>
        </mc:Choice>
        <mc:Fallback xmlns="">
          <p:sp>
            <p:nvSpPr>
              <p:cNvPr id="14" name="Прямоугольник 13"/>
              <p:cNvSpPr>
                <a:spLocks noRot="1" noChangeAspect="1" noMove="1" noResize="1" noEditPoints="1" noAdjustHandles="1" noChangeArrowheads="1" noChangeShapeType="1" noTextEdit="1"/>
              </p:cNvSpPr>
              <p:nvPr/>
            </p:nvSpPr>
            <p:spPr>
              <a:xfrm>
                <a:off x="3505169" y="3707872"/>
                <a:ext cx="2133661" cy="369332"/>
              </a:xfrm>
              <a:prstGeom prst="rect">
                <a:avLst/>
              </a:prstGeom>
              <a:blipFill rotWithShape="1">
                <a:blip r:embed="rId6"/>
                <a:stretch>
                  <a:fillRect b="-7692"/>
                </a:stretch>
              </a:blipFill>
              <a:ln w="25400">
                <a:solidFill>
                  <a:srgbClr val="FFC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 name="Объект 2"/>
              <p:cNvSpPr txBox="1">
                <a:spLocks/>
              </p:cNvSpPr>
              <p:nvPr/>
            </p:nvSpPr>
            <p:spPr>
              <a:xfrm>
                <a:off x="179512" y="4077072"/>
                <a:ext cx="8784976" cy="5667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where </a:t>
                </a:r>
                <a14:m>
                  <m:oMath xmlns:m="http://schemas.openxmlformats.org/officeDocument/2006/math">
                    <m:r>
                      <a:rPr lang="en-US" sz="2400" i="1">
                        <a:latin typeface="Cambria Math"/>
                        <a:ea typeface="Cambria Math"/>
                      </a:rPr>
                      <m:t>𝑠𝑖𝑔𝑚</m:t>
                    </m:r>
                    <m:d>
                      <m:dPr>
                        <m:ctrlPr>
                          <a:rPr lang="en-US" sz="2400" i="1" smtClean="0">
                            <a:latin typeface="Cambria Math" panose="02040503050406030204" pitchFamily="18" charset="0"/>
                            <a:ea typeface="Cambria Math"/>
                          </a:rPr>
                        </m:ctrlPr>
                      </m:dPr>
                      <m:e>
                        <m:r>
                          <a:rPr lang="en-US" sz="2400" i="1" smtClean="0">
                            <a:latin typeface="Cambria Math"/>
                            <a:ea typeface="Cambria Math"/>
                          </a:rPr>
                          <m:t>∙</m:t>
                        </m:r>
                      </m:e>
                    </m:d>
                    <m:r>
                      <a:rPr lang="en-US" sz="2400" b="0" i="1" smtClean="0">
                        <a:latin typeface="Cambria Math"/>
                        <a:ea typeface="Cambria Math"/>
                      </a:rPr>
                      <m:t>−</m:t>
                    </m:r>
                  </m:oMath>
                </a14:m>
                <a:r>
                  <a:rPr lang="en-US" sz="2400" dirty="0"/>
                  <a:t> sigmoid (logistic or logit) function.</a:t>
                </a:r>
              </a:p>
            </p:txBody>
          </p:sp>
        </mc:Choice>
        <mc:Fallback xmlns="">
          <p:sp>
            <p:nvSpPr>
              <p:cNvPr id="15" name="Объект 2"/>
              <p:cNvSpPr txBox="1">
                <a:spLocks noRot="1" noChangeAspect="1" noMove="1" noResize="1" noEditPoints="1" noAdjustHandles="1" noChangeArrowheads="1" noChangeShapeType="1" noTextEdit="1"/>
              </p:cNvSpPr>
              <p:nvPr/>
            </p:nvSpPr>
            <p:spPr>
              <a:xfrm>
                <a:off x="179512" y="4077072"/>
                <a:ext cx="8784976" cy="566772"/>
              </a:xfrm>
              <a:prstGeom prst="rect">
                <a:avLst/>
              </a:prstGeom>
              <a:blipFill rotWithShape="1">
                <a:blip r:embed="rId7"/>
                <a:stretch>
                  <a:fillRect l="-1040" t="-8602" b="-5376"/>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6" name="Прямоугольник 15"/>
              <p:cNvSpPr/>
              <p:nvPr/>
            </p:nvSpPr>
            <p:spPr>
              <a:xfrm>
                <a:off x="3015143" y="5795972"/>
                <a:ext cx="3490635" cy="369332"/>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i="1">
                              <a:latin typeface="Cambria Math" panose="02040503050406030204" pitchFamily="18" charset="0"/>
                            </a:rPr>
                          </m:ctrlPr>
                        </m:dPr>
                        <m:e>
                          <m:r>
                            <a:rPr lang="en-US" b="0" i="1" smtClean="0">
                              <a:latin typeface="Cambria Math"/>
                              <a:ea typeface="Cambria Math"/>
                            </a:rPr>
                            <m:t>𝑦</m:t>
                          </m:r>
                          <m:r>
                            <a:rPr lang="en-US" i="1">
                              <a:latin typeface="Cambria Math"/>
                            </a:rPr>
                            <m:t>|</m:t>
                          </m:r>
                          <m:r>
                            <a:rPr lang="en-US" b="1" i="0" smtClean="0">
                              <a:latin typeface="Cambria Math"/>
                            </a:rPr>
                            <m:t>𝐱</m:t>
                          </m:r>
                          <m:r>
                            <a:rPr lang="en-US" b="0" i="1" smtClean="0">
                              <a:latin typeface="Cambria Math"/>
                            </a:rPr>
                            <m:t>, </m:t>
                          </m:r>
                          <m:r>
                            <a:rPr lang="en-US" b="1" i="0" smtClean="0">
                              <a:latin typeface="Cambria Math"/>
                              <a:ea typeface="Cambria Math"/>
                            </a:rPr>
                            <m:t>𝐰</m:t>
                          </m:r>
                        </m:e>
                      </m:d>
                      <m:r>
                        <a:rPr lang="en-US" b="0" i="1" smtClean="0">
                          <a:latin typeface="Cambria Math"/>
                          <a:ea typeface="Cambria Math"/>
                          <a:cs typeface="Calibri" panose="020F0502020204030204" pitchFamily="34" charset="0"/>
                        </a:rPr>
                        <m:t>=</m:t>
                      </m:r>
                      <m:r>
                        <a:rPr lang="en-US" b="0" i="1" smtClean="0">
                          <a:latin typeface="Cambria Math"/>
                          <a:ea typeface="Cambria Math"/>
                          <a:cs typeface="Calibri" panose="020F0502020204030204" pitchFamily="34" charset="0"/>
                        </a:rPr>
                        <m:t>𝐵𝑒𝑟</m:t>
                      </m:r>
                      <m:d>
                        <m:dPr>
                          <m:ctrlPr>
                            <a:rPr lang="en-US" b="0" i="1" smtClean="0">
                              <a:latin typeface="Cambria Math" panose="02040503050406030204" pitchFamily="18" charset="0"/>
                              <a:ea typeface="Cambria Math"/>
                            </a:rPr>
                          </m:ctrlPr>
                        </m:dPr>
                        <m:e>
                          <m:r>
                            <a:rPr lang="en-US" b="0" i="1" smtClean="0">
                              <a:latin typeface="Cambria Math"/>
                              <a:ea typeface="Cambria Math"/>
                            </a:rPr>
                            <m:t>𝑦</m:t>
                          </m:r>
                          <m:r>
                            <a:rPr lang="en-US" b="0" i="1" smtClean="0">
                              <a:latin typeface="Cambria Math"/>
                              <a:ea typeface="Cambria Math"/>
                            </a:rPr>
                            <m:t>|</m:t>
                          </m:r>
                          <m:r>
                            <a:rPr lang="en-US" b="0" i="1" smtClean="0">
                              <a:latin typeface="Cambria Math"/>
                              <a:ea typeface="Cambria Math"/>
                            </a:rPr>
                            <m:t>𝑠𝑖𝑔𝑚</m:t>
                          </m:r>
                          <m:d>
                            <m:dPr>
                              <m:ctrlPr>
                                <a:rPr lang="en-US" b="0" i="1" smtClean="0">
                                  <a:latin typeface="Cambria Math" panose="02040503050406030204" pitchFamily="18" charset="0"/>
                                  <a:ea typeface="Cambria Math"/>
                                </a:rPr>
                              </m:ctrlPr>
                            </m:dPr>
                            <m:e>
                              <m:sSup>
                                <m:sSupPr>
                                  <m:ctrlPr>
                                    <a:rPr lang="en-US" i="1">
                                      <a:latin typeface="Cambria Math" panose="02040503050406030204" pitchFamily="18" charset="0"/>
                                      <a:ea typeface="Cambria Math"/>
                                    </a:rPr>
                                  </m:ctrlPr>
                                </m:sSupPr>
                                <m:e>
                                  <m:r>
                                    <a:rPr lang="en-US" b="1">
                                      <a:latin typeface="Cambria Math"/>
                                      <a:ea typeface="Cambria Math"/>
                                    </a:rPr>
                                    <m:t>𝐰</m:t>
                                  </m:r>
                                </m:e>
                                <m:sup>
                                  <m:r>
                                    <a:rPr lang="en-US" i="1">
                                      <a:latin typeface="Cambria Math"/>
                                      <a:ea typeface="Cambria Math"/>
                                    </a:rPr>
                                    <m:t>𝑇</m:t>
                                  </m:r>
                                </m:sup>
                              </m:sSup>
                              <m:r>
                                <a:rPr lang="en-US" b="1">
                                  <a:latin typeface="Cambria Math"/>
                                  <a:ea typeface="Cambria Math"/>
                                </a:rPr>
                                <m:t>𝐱</m:t>
                              </m:r>
                            </m:e>
                          </m:d>
                          <m:r>
                            <a:rPr lang="en-US" b="0" i="1" smtClean="0">
                              <a:latin typeface="Cambria Math"/>
                              <a:ea typeface="Cambria Math"/>
                            </a:rPr>
                            <m:t> </m:t>
                          </m:r>
                        </m:e>
                      </m:d>
                    </m:oMath>
                  </m:oMathPara>
                </a14:m>
                <a:endParaRPr lang="ru-RU" dirty="0"/>
              </a:p>
            </p:txBody>
          </p:sp>
        </mc:Choice>
        <mc:Fallback xmlns="">
          <p:sp>
            <p:nvSpPr>
              <p:cNvPr id="16" name="Прямоугольник 15"/>
              <p:cNvSpPr>
                <a:spLocks noRot="1" noChangeAspect="1" noMove="1" noResize="1" noEditPoints="1" noAdjustHandles="1" noChangeArrowheads="1" noChangeShapeType="1" noTextEdit="1"/>
              </p:cNvSpPr>
              <p:nvPr/>
            </p:nvSpPr>
            <p:spPr>
              <a:xfrm>
                <a:off x="3015143" y="5795972"/>
                <a:ext cx="3490635" cy="369332"/>
              </a:xfrm>
              <a:prstGeom prst="rect">
                <a:avLst/>
              </a:prstGeom>
              <a:blipFill rotWithShape="1">
                <a:blip r:embed="rId8"/>
                <a:stretch>
                  <a:fillRect b="-9375"/>
                </a:stretch>
              </a:blipFill>
              <a:ln w="25400">
                <a:solidFill>
                  <a:srgbClr val="FF0000"/>
                </a:solidFill>
              </a:ln>
            </p:spPr>
            <p:txBody>
              <a:bodyPr/>
              <a:lstStyle/>
              <a:p>
                <a:r>
                  <a:rPr lang="ru-RU">
                    <a:noFill/>
                  </a:rPr>
                  <a:t> </a:t>
                </a:r>
              </a:p>
            </p:txBody>
          </p:sp>
        </mc:Fallback>
      </mc:AlternateContent>
      <p:sp>
        <p:nvSpPr>
          <p:cNvPr id="17" name="Объект 2"/>
          <p:cNvSpPr txBox="1">
            <a:spLocks/>
          </p:cNvSpPr>
          <p:nvPr/>
        </p:nvSpPr>
        <p:spPr>
          <a:xfrm>
            <a:off x="331912" y="5229200"/>
            <a:ext cx="8784976" cy="5667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Then final form of logistic regression model is:</a:t>
            </a:r>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3</a:t>
            </a:fld>
            <a:r>
              <a:rPr lang="en-US" sz="2200" dirty="0">
                <a:solidFill>
                  <a:schemeClr val="tx1"/>
                </a:solidFill>
              </a:rPr>
              <a:t>/11</a:t>
            </a:r>
            <a:endParaRPr lang="ru-RU" sz="2200" dirty="0">
              <a:solidFill>
                <a:schemeClr val="tx1"/>
              </a:solidFill>
            </a:endParaRPr>
          </a:p>
        </p:txBody>
      </p:sp>
    </p:spTree>
    <p:extLst>
      <p:ext uri="{BB962C8B-B14F-4D97-AF65-F5344CB8AC3E}">
        <p14:creationId xmlns:p14="http://schemas.microsoft.com/office/powerpoint/2010/main" val="306348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Advantages of logistic regression</a:t>
            </a:r>
            <a:endParaRPr lang="ru-RU" sz="3600" b="1" dirty="0"/>
          </a:p>
        </p:txBody>
      </p:sp>
      <p:sp>
        <p:nvSpPr>
          <p:cNvPr id="4" name="Нижний колонтитул 3"/>
          <p:cNvSpPr>
            <a:spLocks noGrp="1"/>
          </p:cNvSpPr>
          <p:nvPr>
            <p:ph type="ftr" sz="quarter" idx="11"/>
          </p:nvPr>
        </p:nvSpPr>
        <p:spPr/>
        <p:txBody>
          <a:bodyPr/>
          <a:lstStyle/>
          <a:p>
            <a:r>
              <a:rPr lang="en-US"/>
              <a:t>Objects and Systems Identification Methods. Logistic Regression</a:t>
            </a:r>
            <a:endParaRPr lang="ru-RU"/>
          </a:p>
        </p:txBody>
      </p:sp>
      <p:sp>
        <p:nvSpPr>
          <p:cNvPr id="17" name="Объект 2"/>
          <p:cNvSpPr>
            <a:spLocks noGrp="1"/>
          </p:cNvSpPr>
          <p:nvPr>
            <p:ph idx="1"/>
          </p:nvPr>
        </p:nvSpPr>
        <p:spPr>
          <a:xfrm>
            <a:off x="179512" y="908720"/>
            <a:ext cx="8784976" cy="5400600"/>
          </a:xfrm>
        </p:spPr>
        <p:txBody>
          <a:bodyPr>
            <a:normAutofit/>
          </a:bodyPr>
          <a:lstStyle/>
          <a:p>
            <a:r>
              <a:rPr lang="en-US" sz="2400" i="1" u="sng" dirty="0"/>
              <a:t>Logistic regression (LR) are easy to fit</a:t>
            </a:r>
            <a:r>
              <a:rPr lang="en-US" sz="2400" dirty="0"/>
              <a:t> – we mean that the algorithms are simple to implement, and are very fast (even linear time in the number of non-zeros in the dataset);</a:t>
            </a:r>
          </a:p>
          <a:p>
            <a:r>
              <a:rPr lang="en-US" sz="2400" i="1" u="sng" dirty="0"/>
              <a:t>LR models are easy to interpret</a:t>
            </a:r>
            <a:r>
              <a:rPr lang="en-US" sz="2400" dirty="0"/>
              <a:t>;</a:t>
            </a:r>
          </a:p>
          <a:p>
            <a:r>
              <a:rPr lang="en-US" sz="2400" i="1" u="sng" dirty="0"/>
              <a:t>LR model are easy to extend to multi-class classification</a:t>
            </a:r>
            <a:r>
              <a:rPr lang="en-US" sz="2400" dirty="0"/>
              <a:t>;</a:t>
            </a:r>
          </a:p>
          <a:p>
            <a:r>
              <a:rPr lang="en-US" sz="2400" i="1" u="sng" dirty="0"/>
              <a:t>LR model can be easily be extended to handle non-linear decision boundaries</a:t>
            </a:r>
            <a:r>
              <a:rPr lang="en-US" sz="2400" dirty="0"/>
              <a:t> by using kernels or by learning features from data.</a:t>
            </a:r>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4</a:t>
            </a:fld>
            <a:r>
              <a:rPr lang="en-US" sz="2200" dirty="0">
                <a:solidFill>
                  <a:schemeClr val="tx1"/>
                </a:solidFill>
              </a:rPr>
              <a:t>/11</a:t>
            </a:r>
            <a:endParaRPr lang="ru-RU" sz="2200" dirty="0">
              <a:solidFill>
                <a:schemeClr val="tx1"/>
              </a:solidFill>
            </a:endParaRPr>
          </a:p>
        </p:txBody>
      </p:sp>
    </p:spTree>
    <p:extLst>
      <p:ext uri="{BB962C8B-B14F-4D97-AF65-F5344CB8AC3E}">
        <p14:creationId xmlns:p14="http://schemas.microsoft.com/office/powerpoint/2010/main" val="1220492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Model fitting. Maximum Likelihood Estimation</a:t>
            </a:r>
            <a:endParaRPr lang="ru-RU" sz="3600" b="1" dirty="0"/>
          </a:p>
        </p:txBody>
      </p:sp>
      <p:sp>
        <p:nvSpPr>
          <p:cNvPr id="4" name="Нижний колонтитул 3"/>
          <p:cNvSpPr>
            <a:spLocks noGrp="1"/>
          </p:cNvSpPr>
          <p:nvPr>
            <p:ph type="ftr" sz="quarter" idx="11"/>
          </p:nvPr>
        </p:nvSpPr>
        <p:spPr/>
        <p:txBody>
          <a:bodyPr/>
          <a:lstStyle/>
          <a:p>
            <a:r>
              <a:rPr lang="en-US"/>
              <a:t>Objects and Systems Identification Methods. Logistic Regression</a:t>
            </a:r>
            <a:endParaRPr lang="ru-RU"/>
          </a:p>
        </p:txBody>
      </p:sp>
      <p:sp>
        <p:nvSpPr>
          <p:cNvPr id="15" name="Объект 2"/>
          <p:cNvSpPr txBox="1">
            <a:spLocks/>
          </p:cNvSpPr>
          <p:nvPr/>
        </p:nvSpPr>
        <p:spPr>
          <a:xfrm>
            <a:off x="331912" y="692696"/>
            <a:ext cx="8784976" cy="4680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The </a:t>
            </a:r>
            <a:r>
              <a:rPr lang="en-US" sz="2400" b="1" i="1" u="sng" dirty="0"/>
              <a:t>negative log-likelihood</a:t>
            </a:r>
            <a:r>
              <a:rPr lang="en-US" sz="2400" dirty="0"/>
              <a:t> for logistic regression is given by:</a:t>
            </a:r>
          </a:p>
        </p:txBody>
      </p:sp>
      <mc:AlternateContent xmlns:mc="http://schemas.openxmlformats.org/markup-compatibility/2006" xmlns:a14="http://schemas.microsoft.com/office/drawing/2010/main">
        <mc:Choice Requires="a14">
          <p:sp>
            <p:nvSpPr>
              <p:cNvPr id="18" name="Объект 2"/>
              <p:cNvSpPr txBox="1">
                <a:spLocks/>
              </p:cNvSpPr>
              <p:nvPr/>
            </p:nvSpPr>
            <p:spPr>
              <a:xfrm>
                <a:off x="359024" y="2204864"/>
                <a:ext cx="8784976" cy="20882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where </a:t>
                </a:r>
                <a14:m>
                  <m:oMath xmlns:m="http://schemas.openxmlformats.org/officeDocument/2006/math">
                    <m:sSub>
                      <m:sSubPr>
                        <m:ctrlPr>
                          <a:rPr lang="en-US" sz="2400" i="1">
                            <a:latin typeface="Cambria Math" panose="02040503050406030204" pitchFamily="18" charset="0"/>
                            <a:ea typeface="Cambria Math"/>
                          </a:rPr>
                        </m:ctrlPr>
                      </m:sSubPr>
                      <m:e>
                        <m:r>
                          <a:rPr lang="en-US" sz="2400" i="1">
                            <a:latin typeface="Cambria Math"/>
                            <a:ea typeface="Cambria Math"/>
                          </a:rPr>
                          <m:t>𝜇</m:t>
                        </m:r>
                      </m:e>
                      <m:sub>
                        <m:r>
                          <a:rPr lang="en-US" sz="2400" i="1">
                            <a:latin typeface="Cambria Math"/>
                            <a:ea typeface="Cambria Math"/>
                          </a:rPr>
                          <m:t>𝑖</m:t>
                        </m:r>
                      </m:sub>
                    </m:sSub>
                    <m:r>
                      <a:rPr lang="en-US" sz="2400" b="0" i="1" smtClean="0">
                        <a:latin typeface="Cambria Math"/>
                        <a:ea typeface="Cambria Math"/>
                      </a:rPr>
                      <m:t>=</m:t>
                    </m:r>
                    <m:r>
                      <a:rPr lang="en-US" sz="2400" b="0" i="1" smtClean="0">
                        <a:latin typeface="Cambria Math"/>
                        <a:ea typeface="Cambria Math"/>
                      </a:rPr>
                      <m:t>𝑠𝑖𝑔𝑚</m:t>
                    </m:r>
                    <m:d>
                      <m:dPr>
                        <m:ctrlPr>
                          <a:rPr lang="en-US" sz="2400" b="0" i="1" smtClean="0">
                            <a:latin typeface="Cambria Math" panose="02040503050406030204" pitchFamily="18" charset="0"/>
                            <a:ea typeface="Cambria Math"/>
                          </a:rPr>
                        </m:ctrlPr>
                      </m:dPr>
                      <m:e>
                        <m:sSup>
                          <m:sSupPr>
                            <m:ctrlPr>
                              <a:rPr lang="en-US" sz="2400" b="0" i="1" smtClean="0">
                                <a:latin typeface="Cambria Math" panose="02040503050406030204" pitchFamily="18" charset="0"/>
                                <a:ea typeface="Cambria Math"/>
                              </a:rPr>
                            </m:ctrlPr>
                          </m:sSupPr>
                          <m:e>
                            <m:r>
                              <a:rPr lang="en-US" sz="2400" b="1" i="0" smtClean="0">
                                <a:latin typeface="Cambria Math"/>
                                <a:ea typeface="Cambria Math"/>
                              </a:rPr>
                              <m:t>𝐰</m:t>
                            </m:r>
                          </m:e>
                          <m:sup>
                            <m:r>
                              <a:rPr lang="en-US" sz="2400" b="0" i="1" smtClean="0">
                                <a:latin typeface="Cambria Math"/>
                                <a:ea typeface="Cambria Math"/>
                              </a:rPr>
                              <m:t>𝑇</m:t>
                            </m:r>
                          </m:sup>
                        </m:sSup>
                        <m:sSub>
                          <m:sSubPr>
                            <m:ctrlPr>
                              <a:rPr lang="en-US" sz="2400" b="0" i="1" smtClean="0">
                                <a:latin typeface="Cambria Math" panose="02040503050406030204" pitchFamily="18" charset="0"/>
                                <a:ea typeface="Cambria Math"/>
                              </a:rPr>
                            </m:ctrlPr>
                          </m:sSubPr>
                          <m:e>
                            <m:r>
                              <a:rPr lang="en-US" sz="2400" b="1" i="0" smtClean="0">
                                <a:latin typeface="Cambria Math"/>
                                <a:ea typeface="Cambria Math"/>
                              </a:rPr>
                              <m:t>𝐱</m:t>
                            </m:r>
                          </m:e>
                          <m:sub>
                            <m:r>
                              <a:rPr lang="en-US" sz="2400" b="0" i="1" smtClean="0">
                                <a:latin typeface="Cambria Math"/>
                                <a:ea typeface="Cambria Math"/>
                              </a:rPr>
                              <m:t>𝑖</m:t>
                            </m:r>
                          </m:sub>
                        </m:sSub>
                      </m:e>
                    </m:d>
                  </m:oMath>
                </a14:m>
                <a:r>
                  <a:rPr lang="en-US" sz="2400" dirty="0"/>
                  <a:t>. This is also called </a:t>
                </a:r>
                <a:r>
                  <a:rPr lang="en-US" sz="2400" b="1" i="1" u="sng" dirty="0"/>
                  <a:t>cross-entropy function</a:t>
                </a:r>
                <a:r>
                  <a:rPr lang="en-US" sz="2400" dirty="0"/>
                  <a:t>.</a:t>
                </a:r>
              </a:p>
              <a:p>
                <a:pPr marL="0" indent="0">
                  <a:buNone/>
                </a:pPr>
                <a:endParaRPr lang="en-US" sz="2400" dirty="0"/>
              </a:p>
              <a:p>
                <a:pPr marL="0" indent="0">
                  <a:buNone/>
                </a:pPr>
                <a:r>
                  <a:rPr lang="en-US" sz="2400" dirty="0"/>
                  <a:t>Unlike linear regression, we can no longer write down the MLE in closed form. Instead, we need to use an  optimization algorithm to compute it. For this we need to derive the gradient and Hessian.</a:t>
                </a:r>
              </a:p>
            </p:txBody>
          </p:sp>
        </mc:Choice>
        <mc:Fallback xmlns="">
          <p:sp>
            <p:nvSpPr>
              <p:cNvPr id="18" name="Объект 2"/>
              <p:cNvSpPr txBox="1">
                <a:spLocks noRot="1" noChangeAspect="1" noMove="1" noResize="1" noEditPoints="1" noAdjustHandles="1" noChangeArrowheads="1" noChangeShapeType="1" noTextEdit="1"/>
              </p:cNvSpPr>
              <p:nvPr/>
            </p:nvSpPr>
            <p:spPr>
              <a:xfrm>
                <a:off x="359024" y="2204864"/>
                <a:ext cx="8784976" cy="2088232"/>
              </a:xfrm>
              <a:prstGeom prst="rect">
                <a:avLst/>
              </a:prstGeom>
              <a:blipFill rotWithShape="1">
                <a:blip r:embed="rId2"/>
                <a:stretch>
                  <a:fillRect l="-1110" t="-2339" b="-5848"/>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Прямоугольник 10"/>
              <p:cNvSpPr/>
              <p:nvPr/>
            </p:nvSpPr>
            <p:spPr>
              <a:xfrm>
                <a:off x="107504" y="1189584"/>
                <a:ext cx="8884163" cy="871264"/>
              </a:xfrm>
              <a:prstGeom prst="rect">
                <a:avLst/>
              </a:prstGeom>
              <a:ln w="25400">
                <a:solidFill>
                  <a:srgbClr val="FFC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𝑁𝐿𝐿</m:t>
                      </m:r>
                      <m:d>
                        <m:dPr>
                          <m:ctrlPr>
                            <a:rPr lang="en-US" i="1">
                              <a:latin typeface="Cambria Math" panose="02040503050406030204" pitchFamily="18" charset="0"/>
                              <a:ea typeface="Cambria Math"/>
                            </a:rPr>
                          </m:ctrlPr>
                        </m:dPr>
                        <m:e>
                          <m:r>
                            <a:rPr lang="en-US" b="1">
                              <a:latin typeface="Cambria Math"/>
                              <a:ea typeface="Cambria Math"/>
                            </a:rPr>
                            <m:t>𝐰</m:t>
                          </m:r>
                        </m:e>
                      </m:d>
                      <m:r>
                        <a:rPr lang="en-US" i="1">
                          <a:latin typeface="Cambria Math"/>
                          <a:ea typeface="Cambria Math"/>
                          <a:cs typeface="Calibri" panose="020F0502020204030204" pitchFamily="34" charset="0"/>
                        </a:rPr>
                        <m:t>=−</m:t>
                      </m:r>
                      <m:nary>
                        <m:naryPr>
                          <m:chr m:val="∑"/>
                          <m:ctrlPr>
                            <a:rPr lang="en-US" i="1">
                              <a:latin typeface="Cambria Math" panose="02040503050406030204" pitchFamily="18" charset="0"/>
                              <a:ea typeface="Cambria Math"/>
                            </a:rPr>
                          </m:ctrlPr>
                        </m:naryPr>
                        <m:sub>
                          <m:r>
                            <m:rPr>
                              <m:brk m:alnAt="23"/>
                            </m:rPr>
                            <a:rPr lang="en-US" i="1">
                              <a:latin typeface="Cambria Math"/>
                              <a:ea typeface="Cambria Math"/>
                            </a:rPr>
                            <m:t>𝑖</m:t>
                          </m:r>
                          <m:r>
                            <a:rPr lang="en-US" i="1">
                              <a:latin typeface="Cambria Math"/>
                              <a:ea typeface="Cambria Math"/>
                            </a:rPr>
                            <m:t>=1</m:t>
                          </m:r>
                        </m:sub>
                        <m:sup>
                          <m:r>
                            <a:rPr lang="en-US" i="1">
                              <a:latin typeface="Cambria Math"/>
                              <a:ea typeface="Cambria Math"/>
                            </a:rPr>
                            <m:t>𝑁</m:t>
                          </m:r>
                        </m:sup>
                        <m:e>
                          <m:func>
                            <m:funcPr>
                              <m:ctrlPr>
                                <a:rPr lang="en-US" i="1">
                                  <a:latin typeface="Cambria Math" panose="02040503050406030204" pitchFamily="18" charset="0"/>
                                  <a:ea typeface="Cambria Math"/>
                                </a:rPr>
                              </m:ctrlPr>
                            </m:funcPr>
                            <m:fName>
                              <m:r>
                                <m:rPr>
                                  <m:sty m:val="p"/>
                                </m:rPr>
                                <a:rPr lang="en-US">
                                  <a:latin typeface="Cambria Math"/>
                                  <a:ea typeface="Cambria Math"/>
                                </a:rPr>
                                <m:t>log</m:t>
                              </m:r>
                            </m:fName>
                            <m:e>
                              <m:d>
                                <m:dPr>
                                  <m:begChr m:val="["/>
                                  <m:endChr m:val="]"/>
                                  <m:ctrlPr>
                                    <a:rPr lang="en-US" i="1">
                                      <a:latin typeface="Cambria Math" panose="02040503050406030204" pitchFamily="18" charset="0"/>
                                      <a:ea typeface="Cambria Math"/>
                                    </a:rPr>
                                  </m:ctrlPr>
                                </m:dPr>
                                <m:e>
                                  <m:sSup>
                                    <m:sSupPr>
                                      <m:ctrlPr>
                                        <a:rPr lang="en-US" i="1">
                                          <a:latin typeface="Cambria Math" panose="02040503050406030204" pitchFamily="18" charset="0"/>
                                          <a:ea typeface="Cambria Math"/>
                                        </a:rPr>
                                      </m:ctrlPr>
                                    </m:sSupPr>
                                    <m:e>
                                      <m:sSub>
                                        <m:sSubPr>
                                          <m:ctrlPr>
                                            <a:rPr lang="en-US" i="1">
                                              <a:latin typeface="Cambria Math" panose="02040503050406030204" pitchFamily="18" charset="0"/>
                                              <a:ea typeface="Cambria Math"/>
                                            </a:rPr>
                                          </m:ctrlPr>
                                        </m:sSubPr>
                                        <m:e>
                                          <m:r>
                                            <a:rPr lang="en-US" i="1">
                                              <a:latin typeface="Cambria Math"/>
                                              <a:ea typeface="Cambria Math"/>
                                            </a:rPr>
                                            <m:t>𝜇</m:t>
                                          </m:r>
                                        </m:e>
                                        <m:sub>
                                          <m:r>
                                            <a:rPr lang="en-US" i="1">
                                              <a:latin typeface="Cambria Math"/>
                                              <a:ea typeface="Cambria Math"/>
                                            </a:rPr>
                                            <m:t>𝑖</m:t>
                                          </m:r>
                                        </m:sub>
                                      </m:sSub>
                                    </m:e>
                                    <m:sup>
                                      <m:r>
                                        <a:rPr lang="en-US" i="1">
                                          <a:latin typeface="Cambria Math"/>
                                          <a:ea typeface="Cambria Math"/>
                                        </a:rPr>
                                        <m:t>𝕀</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𝑖</m:t>
                                              </m:r>
                                            </m:sub>
                                          </m:sSub>
                                          <m:r>
                                            <a:rPr lang="en-US" i="1">
                                              <a:latin typeface="Cambria Math"/>
                                              <a:ea typeface="Cambria Math"/>
                                            </a:rPr>
                                            <m:t>=1</m:t>
                                          </m:r>
                                        </m:e>
                                      </m:d>
                                    </m:sup>
                                  </m:sSup>
                                  <m:r>
                                    <a:rPr lang="en-US" i="1">
                                      <a:latin typeface="Cambria Math"/>
                                      <a:ea typeface="Cambria Math"/>
                                    </a:rPr>
                                    <m:t>×</m:t>
                                  </m:r>
                                  <m:sSup>
                                    <m:sSupPr>
                                      <m:ctrlPr>
                                        <a:rPr lang="en-US" i="1">
                                          <a:latin typeface="Cambria Math" panose="02040503050406030204" pitchFamily="18" charset="0"/>
                                          <a:ea typeface="Cambria Math"/>
                                        </a:rPr>
                                      </m:ctrlPr>
                                    </m:sSupPr>
                                    <m:e>
                                      <m:d>
                                        <m:dPr>
                                          <m:ctrlPr>
                                            <a:rPr lang="en-US" i="1">
                                              <a:latin typeface="Cambria Math" panose="02040503050406030204" pitchFamily="18" charset="0"/>
                                              <a:ea typeface="Cambria Math"/>
                                            </a:rPr>
                                          </m:ctrlPr>
                                        </m:dPr>
                                        <m:e>
                                          <m:r>
                                            <a:rPr lang="en-US" i="1">
                                              <a:latin typeface="Cambria Math"/>
                                              <a:ea typeface="Cambria Math"/>
                                            </a:rPr>
                                            <m:t>1−</m:t>
                                          </m:r>
                                          <m:sSub>
                                            <m:sSubPr>
                                              <m:ctrlPr>
                                                <a:rPr lang="en-US" i="1">
                                                  <a:latin typeface="Cambria Math" panose="02040503050406030204" pitchFamily="18" charset="0"/>
                                                  <a:ea typeface="Cambria Math"/>
                                                </a:rPr>
                                              </m:ctrlPr>
                                            </m:sSubPr>
                                            <m:e>
                                              <m:r>
                                                <a:rPr lang="en-US" i="1">
                                                  <a:latin typeface="Cambria Math"/>
                                                  <a:ea typeface="Cambria Math"/>
                                                </a:rPr>
                                                <m:t>𝜇</m:t>
                                              </m:r>
                                            </m:e>
                                            <m:sub>
                                              <m:r>
                                                <a:rPr lang="en-US" i="1">
                                                  <a:latin typeface="Cambria Math"/>
                                                  <a:ea typeface="Cambria Math"/>
                                                </a:rPr>
                                                <m:t>𝑖</m:t>
                                              </m:r>
                                            </m:sub>
                                          </m:sSub>
                                        </m:e>
                                      </m:d>
                                    </m:e>
                                    <m:sup>
                                      <m:r>
                                        <a:rPr lang="en-US" i="1">
                                          <a:latin typeface="Cambria Math"/>
                                          <a:ea typeface="Cambria Math"/>
                                        </a:rPr>
                                        <m:t>𝕀</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𝑖</m:t>
                                              </m:r>
                                            </m:sub>
                                          </m:sSub>
                                          <m:r>
                                            <a:rPr lang="en-US" i="1">
                                              <a:latin typeface="Cambria Math"/>
                                              <a:ea typeface="Cambria Math"/>
                                            </a:rPr>
                                            <m:t>=0</m:t>
                                          </m:r>
                                        </m:e>
                                      </m:d>
                                    </m:sup>
                                  </m:sSup>
                                </m:e>
                              </m:d>
                            </m:e>
                          </m:func>
                        </m:e>
                      </m:nary>
                      <m:r>
                        <a:rPr lang="en-US" i="1">
                          <a:latin typeface="Cambria Math"/>
                          <a:ea typeface="Cambria Math"/>
                        </a:rPr>
                        <m:t>=−</m:t>
                      </m:r>
                      <m:nary>
                        <m:naryPr>
                          <m:chr m:val="∑"/>
                          <m:ctrlPr>
                            <a:rPr lang="en-US" i="1">
                              <a:latin typeface="Cambria Math" panose="02040503050406030204" pitchFamily="18" charset="0"/>
                              <a:ea typeface="Cambria Math"/>
                            </a:rPr>
                          </m:ctrlPr>
                        </m:naryPr>
                        <m:sub>
                          <m:r>
                            <m:rPr>
                              <m:brk m:alnAt="23"/>
                            </m:rPr>
                            <a:rPr lang="en-US" i="1">
                              <a:latin typeface="Cambria Math"/>
                              <a:ea typeface="Cambria Math"/>
                            </a:rPr>
                            <m:t>𝑖</m:t>
                          </m:r>
                          <m:r>
                            <a:rPr lang="en-US" i="1">
                              <a:latin typeface="Cambria Math"/>
                              <a:ea typeface="Cambria Math"/>
                            </a:rPr>
                            <m:t>=1</m:t>
                          </m:r>
                        </m:sub>
                        <m:sup>
                          <m:r>
                            <a:rPr lang="en-US" i="1">
                              <a:latin typeface="Cambria Math"/>
                              <a:ea typeface="Cambria Math"/>
                            </a:rPr>
                            <m:t>𝑁</m:t>
                          </m:r>
                        </m:sup>
                        <m:e>
                          <m:d>
                            <m:dPr>
                              <m:begChr m:val="["/>
                              <m:endChr m:val="]"/>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𝑖</m:t>
                                  </m:r>
                                </m:sub>
                              </m:sSub>
                              <m:func>
                                <m:funcPr>
                                  <m:ctrlPr>
                                    <a:rPr lang="en-US" i="1">
                                      <a:latin typeface="Cambria Math" panose="02040503050406030204" pitchFamily="18" charset="0"/>
                                      <a:ea typeface="Cambria Math"/>
                                    </a:rPr>
                                  </m:ctrlPr>
                                </m:funcPr>
                                <m:fName>
                                  <m:r>
                                    <m:rPr>
                                      <m:sty m:val="p"/>
                                    </m:rPr>
                                    <a:rPr lang="en-US">
                                      <a:latin typeface="Cambria Math"/>
                                      <a:ea typeface="Cambria Math"/>
                                    </a:rPr>
                                    <m:t>log</m:t>
                                  </m:r>
                                </m:fName>
                                <m:e>
                                  <m:d>
                                    <m:dPr>
                                      <m:begChr m:val="["/>
                                      <m:endChr m:val="]"/>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𝜇</m:t>
                                          </m:r>
                                        </m:e>
                                        <m:sub>
                                          <m:r>
                                            <a:rPr lang="en-US" i="1">
                                              <a:latin typeface="Cambria Math"/>
                                              <a:ea typeface="Cambria Math"/>
                                            </a:rPr>
                                            <m:t>𝑖</m:t>
                                          </m:r>
                                        </m:sub>
                                      </m:sSub>
                                    </m:e>
                                  </m:d>
                                </m:e>
                              </m:func>
                              <m:r>
                                <a:rPr lang="en-US" i="1">
                                  <a:latin typeface="Cambria Math"/>
                                  <a:ea typeface="Cambria Math"/>
                                </a:rPr>
                                <m:t>+</m:t>
                              </m:r>
                              <m:d>
                                <m:dPr>
                                  <m:ctrlPr>
                                    <a:rPr lang="en-US" i="1">
                                      <a:latin typeface="Cambria Math" panose="02040503050406030204" pitchFamily="18" charset="0"/>
                                      <a:ea typeface="Cambria Math"/>
                                    </a:rPr>
                                  </m:ctrlPr>
                                </m:dPr>
                                <m:e>
                                  <m:r>
                                    <a:rPr lang="en-US" i="1">
                                      <a:latin typeface="Cambria Math"/>
                                      <a:ea typeface="Cambria Math"/>
                                    </a:rPr>
                                    <m:t>1−</m:t>
                                  </m:r>
                                  <m:sSub>
                                    <m:sSubPr>
                                      <m:ctrlPr>
                                        <a:rPr lang="en-US" i="1">
                                          <a:latin typeface="Cambria Math" panose="02040503050406030204" pitchFamily="18" charset="0"/>
                                          <a:ea typeface="Cambria Math"/>
                                        </a:rPr>
                                      </m:ctrlPr>
                                    </m:sSubPr>
                                    <m:e>
                                      <m:r>
                                        <a:rPr lang="en-US" i="1">
                                          <a:latin typeface="Cambria Math"/>
                                          <a:ea typeface="Cambria Math"/>
                                        </a:rPr>
                                        <m:t>𝑦</m:t>
                                      </m:r>
                                    </m:e>
                                    <m:sub>
                                      <m:r>
                                        <a:rPr lang="en-US" i="1">
                                          <a:latin typeface="Cambria Math"/>
                                          <a:ea typeface="Cambria Math"/>
                                        </a:rPr>
                                        <m:t>𝑖</m:t>
                                      </m:r>
                                    </m:sub>
                                  </m:sSub>
                                </m:e>
                              </m:d>
                              <m:func>
                                <m:funcPr>
                                  <m:ctrlPr>
                                    <a:rPr lang="en-US" i="1">
                                      <a:latin typeface="Cambria Math" panose="02040503050406030204" pitchFamily="18" charset="0"/>
                                      <a:ea typeface="Cambria Math"/>
                                    </a:rPr>
                                  </m:ctrlPr>
                                </m:funcPr>
                                <m:fName>
                                  <m:r>
                                    <m:rPr>
                                      <m:sty m:val="p"/>
                                    </m:rPr>
                                    <a:rPr lang="en-US">
                                      <a:latin typeface="Cambria Math"/>
                                      <a:ea typeface="Cambria Math"/>
                                    </a:rPr>
                                    <m:t>log</m:t>
                                  </m:r>
                                </m:fName>
                                <m:e>
                                  <m:d>
                                    <m:dPr>
                                      <m:begChr m:val="["/>
                                      <m:endChr m:val="]"/>
                                      <m:ctrlPr>
                                        <a:rPr lang="en-US" i="1">
                                          <a:latin typeface="Cambria Math" panose="02040503050406030204" pitchFamily="18" charset="0"/>
                                          <a:ea typeface="Cambria Math"/>
                                        </a:rPr>
                                      </m:ctrlPr>
                                    </m:dPr>
                                    <m:e>
                                      <m:r>
                                        <a:rPr lang="en-US" b="0" i="1" smtClean="0">
                                          <a:latin typeface="Cambria Math"/>
                                          <a:ea typeface="Cambria Math"/>
                                        </a:rPr>
                                        <m:t>1−</m:t>
                                      </m:r>
                                      <m:sSub>
                                        <m:sSubPr>
                                          <m:ctrlPr>
                                            <a:rPr lang="en-US" i="1">
                                              <a:latin typeface="Cambria Math" panose="02040503050406030204" pitchFamily="18" charset="0"/>
                                              <a:ea typeface="Cambria Math"/>
                                            </a:rPr>
                                          </m:ctrlPr>
                                        </m:sSubPr>
                                        <m:e>
                                          <m:r>
                                            <a:rPr lang="en-US" i="1">
                                              <a:latin typeface="Cambria Math"/>
                                              <a:ea typeface="Cambria Math"/>
                                            </a:rPr>
                                            <m:t>𝜇</m:t>
                                          </m:r>
                                        </m:e>
                                        <m:sub>
                                          <m:r>
                                            <a:rPr lang="en-US" i="1">
                                              <a:latin typeface="Cambria Math"/>
                                              <a:ea typeface="Cambria Math"/>
                                            </a:rPr>
                                            <m:t>𝑖</m:t>
                                          </m:r>
                                        </m:sub>
                                      </m:sSub>
                                    </m:e>
                                  </m:d>
                                </m:e>
                              </m:func>
                            </m:e>
                          </m:d>
                        </m:e>
                      </m:nary>
                    </m:oMath>
                  </m:oMathPara>
                </a14:m>
                <a:endParaRPr lang="ru-RU" dirty="0"/>
              </a:p>
            </p:txBody>
          </p:sp>
        </mc:Choice>
        <mc:Fallback xmlns="">
          <p:sp>
            <p:nvSpPr>
              <p:cNvPr id="11" name="Прямоугольник 10"/>
              <p:cNvSpPr>
                <a:spLocks noRot="1" noChangeAspect="1" noMove="1" noResize="1" noEditPoints="1" noAdjustHandles="1" noChangeArrowheads="1" noChangeShapeType="1" noTextEdit="1"/>
              </p:cNvSpPr>
              <p:nvPr/>
            </p:nvSpPr>
            <p:spPr>
              <a:xfrm>
                <a:off x="107504" y="1189584"/>
                <a:ext cx="8884163" cy="871264"/>
              </a:xfrm>
              <a:prstGeom prst="rect">
                <a:avLst/>
              </a:prstGeom>
              <a:blipFill rotWithShape="1">
                <a:blip r:embed="rId3"/>
                <a:stretch>
                  <a:fillRect/>
                </a:stretch>
              </a:blipFill>
              <a:ln w="25400">
                <a:solidFill>
                  <a:srgbClr val="FFC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 name="Прямоугольник 12"/>
              <p:cNvSpPr/>
              <p:nvPr/>
            </p:nvSpPr>
            <p:spPr>
              <a:xfrm>
                <a:off x="2075309" y="4293096"/>
                <a:ext cx="4810356" cy="764568"/>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a:ea typeface="Cambria Math"/>
                        </a:rPr>
                        <m:t>𝐠</m:t>
                      </m:r>
                      <m:r>
                        <a:rPr lang="en-US" b="0" i="1" smtClean="0">
                          <a:latin typeface="Cambria Math"/>
                          <a:ea typeface="Cambria Math"/>
                          <a:cs typeface="Calibri" panose="020F0502020204030204" pitchFamily="34" charset="0"/>
                        </a:rPr>
                        <m:t>=</m:t>
                      </m:r>
                      <m:f>
                        <m:fPr>
                          <m:ctrlPr>
                            <a:rPr lang="en-US" b="0" i="1" smtClean="0">
                              <a:latin typeface="Cambria Math" panose="02040503050406030204" pitchFamily="18" charset="0"/>
                              <a:ea typeface="Cambria Math"/>
                            </a:rPr>
                          </m:ctrlPr>
                        </m:fPr>
                        <m:num>
                          <m:r>
                            <a:rPr lang="en-US" b="0" i="1" smtClean="0">
                              <a:latin typeface="Cambria Math"/>
                              <a:ea typeface="Cambria Math"/>
                            </a:rPr>
                            <m:t>𝑑</m:t>
                          </m:r>
                        </m:num>
                        <m:den>
                          <m:r>
                            <a:rPr lang="en-US" b="0" i="1" smtClean="0">
                              <a:latin typeface="Cambria Math"/>
                              <a:ea typeface="Cambria Math"/>
                            </a:rPr>
                            <m:t>𝑑</m:t>
                          </m:r>
                          <m:r>
                            <a:rPr lang="en-US" b="1" i="0" smtClean="0">
                              <a:latin typeface="Cambria Math"/>
                              <a:ea typeface="Cambria Math"/>
                            </a:rPr>
                            <m:t>𝐰</m:t>
                          </m:r>
                        </m:den>
                      </m:f>
                      <m:r>
                        <a:rPr lang="en-US" i="1">
                          <a:latin typeface="Cambria Math"/>
                          <a:ea typeface="Cambria Math"/>
                        </a:rPr>
                        <m:t>𝑁𝐿𝐿</m:t>
                      </m:r>
                      <m:d>
                        <m:dPr>
                          <m:ctrlPr>
                            <a:rPr lang="en-US" i="1">
                              <a:latin typeface="Cambria Math" panose="02040503050406030204" pitchFamily="18" charset="0"/>
                              <a:ea typeface="Cambria Math"/>
                            </a:rPr>
                          </m:ctrlPr>
                        </m:dPr>
                        <m:e>
                          <m:r>
                            <a:rPr lang="en-US" b="1">
                              <a:latin typeface="Cambria Math"/>
                              <a:ea typeface="Cambria Math"/>
                            </a:rPr>
                            <m:t>𝐰</m:t>
                          </m:r>
                        </m:e>
                      </m:d>
                      <m:r>
                        <a:rPr lang="en-US" b="1" i="1" smtClean="0">
                          <a:latin typeface="Cambria Math"/>
                          <a:ea typeface="Cambria Math"/>
                        </a:rPr>
                        <m:t>=</m:t>
                      </m:r>
                      <m:nary>
                        <m:naryPr>
                          <m:chr m:val="∑"/>
                          <m:supHide m:val="on"/>
                          <m:ctrlPr>
                            <a:rPr lang="en-US" b="1" i="1" smtClean="0">
                              <a:latin typeface="Cambria Math" panose="02040503050406030204" pitchFamily="18" charset="0"/>
                              <a:ea typeface="Cambria Math"/>
                            </a:rPr>
                          </m:ctrlPr>
                        </m:naryPr>
                        <m:sub>
                          <m:r>
                            <m:rPr>
                              <m:brk m:alnAt="7"/>
                            </m:rPr>
                            <a:rPr lang="en-US" b="0" i="1" smtClean="0">
                              <a:latin typeface="Cambria Math"/>
                              <a:ea typeface="Cambria Math"/>
                            </a:rPr>
                            <m:t>𝑖</m:t>
                          </m:r>
                        </m:sub>
                        <m:sup/>
                        <m:e>
                          <m:d>
                            <m:dPr>
                              <m:ctrlPr>
                                <a:rPr lang="en-US" b="1" i="1" smtClean="0">
                                  <a:latin typeface="Cambria Math" panose="02040503050406030204" pitchFamily="18" charset="0"/>
                                  <a:ea typeface="Cambria Math"/>
                                </a:rPr>
                              </m:ctrlPr>
                            </m:dPr>
                            <m:e>
                              <m:sSub>
                                <m:sSubPr>
                                  <m:ctrlPr>
                                    <a:rPr lang="en-US" b="1"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𝑖</m:t>
                                  </m:r>
                                </m:sub>
                              </m:sSub>
                              <m:r>
                                <a:rPr lang="en-US" b="1" i="1" smtClean="0">
                                  <a:latin typeface="Cambria Math"/>
                                  <a:ea typeface="Cambria Math"/>
                                </a:rPr>
                                <m:t>−</m:t>
                              </m:r>
                              <m:sSub>
                                <m:sSubPr>
                                  <m:ctrlPr>
                                    <a:rPr lang="en-US" b="1" i="1" smtClean="0">
                                      <a:latin typeface="Cambria Math" panose="02040503050406030204" pitchFamily="18" charset="0"/>
                                      <a:ea typeface="Cambria Math"/>
                                    </a:rPr>
                                  </m:ctrlPr>
                                </m:sSubPr>
                                <m:e>
                                  <m:r>
                                    <a:rPr lang="en-US" b="0" i="1" smtClean="0">
                                      <a:latin typeface="Cambria Math"/>
                                      <a:ea typeface="Cambria Math"/>
                                    </a:rPr>
                                    <m:t>𝑦</m:t>
                                  </m:r>
                                </m:e>
                                <m:sub>
                                  <m:r>
                                    <a:rPr lang="en-US" b="0" i="1" smtClean="0">
                                      <a:latin typeface="Cambria Math"/>
                                      <a:ea typeface="Cambria Math"/>
                                    </a:rPr>
                                    <m:t>𝑖</m:t>
                                  </m:r>
                                </m:sub>
                              </m:sSub>
                            </m:e>
                          </m:d>
                          <m:sSub>
                            <m:sSubPr>
                              <m:ctrlPr>
                                <a:rPr lang="en-US" i="1" smtClean="0">
                                  <a:latin typeface="Cambria Math" panose="02040503050406030204" pitchFamily="18" charset="0"/>
                                  <a:ea typeface="Cambria Math"/>
                                </a:rPr>
                              </m:ctrlPr>
                            </m:sSubPr>
                            <m:e>
                              <m:r>
                                <a:rPr lang="en-US" b="1" i="0" smtClean="0">
                                  <a:latin typeface="Cambria Math"/>
                                  <a:ea typeface="Cambria Math"/>
                                </a:rPr>
                                <m:t>𝐱</m:t>
                              </m:r>
                            </m:e>
                            <m:sub>
                              <m:r>
                                <a:rPr lang="en-US" b="0" i="1" smtClean="0">
                                  <a:latin typeface="Cambria Math"/>
                                  <a:ea typeface="Cambria Math"/>
                                </a:rPr>
                                <m:t>𝑖</m:t>
                              </m:r>
                            </m:sub>
                          </m:sSub>
                        </m:e>
                      </m:nary>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1" i="0" smtClean="0">
                              <a:latin typeface="Cambria Math"/>
                              <a:ea typeface="Cambria Math"/>
                            </a:rPr>
                            <m:t>𝐗</m:t>
                          </m:r>
                        </m:e>
                        <m:sup>
                          <m:r>
                            <a:rPr lang="en-US" b="0" i="1" smtClean="0">
                              <a:latin typeface="Cambria Math"/>
                              <a:ea typeface="Cambria Math"/>
                            </a:rPr>
                            <m:t>𝑇</m:t>
                          </m:r>
                        </m:sup>
                      </m:sSup>
                      <m:d>
                        <m:dPr>
                          <m:ctrlPr>
                            <a:rPr lang="en-US" b="0" i="1" smtClean="0">
                              <a:latin typeface="Cambria Math" panose="02040503050406030204" pitchFamily="18" charset="0"/>
                              <a:ea typeface="Cambria Math"/>
                            </a:rPr>
                          </m:ctrlPr>
                        </m:dPr>
                        <m:e>
                          <m:r>
                            <a:rPr lang="en-US" b="1" i="0" smtClean="0">
                              <a:latin typeface="Cambria Math"/>
                              <a:ea typeface="Cambria Math"/>
                            </a:rPr>
                            <m:t>𝛍</m:t>
                          </m:r>
                          <m:r>
                            <a:rPr lang="en-US" b="0" i="1" smtClean="0">
                              <a:latin typeface="Cambria Math"/>
                              <a:ea typeface="Cambria Math"/>
                            </a:rPr>
                            <m:t>−</m:t>
                          </m:r>
                          <m:r>
                            <a:rPr lang="en-US" b="1" i="0" smtClean="0">
                              <a:latin typeface="Cambria Math"/>
                              <a:ea typeface="Cambria Math"/>
                            </a:rPr>
                            <m:t>𝐲</m:t>
                          </m:r>
                        </m:e>
                      </m:d>
                    </m:oMath>
                  </m:oMathPara>
                </a14:m>
                <a:endParaRPr lang="ru-RU" dirty="0"/>
              </a:p>
            </p:txBody>
          </p:sp>
        </mc:Choice>
        <mc:Fallback xmlns="">
          <p:sp>
            <p:nvSpPr>
              <p:cNvPr id="13" name="Прямоугольник 12"/>
              <p:cNvSpPr>
                <a:spLocks noRot="1" noChangeAspect="1" noMove="1" noResize="1" noEditPoints="1" noAdjustHandles="1" noChangeArrowheads="1" noChangeShapeType="1" noTextEdit="1"/>
              </p:cNvSpPr>
              <p:nvPr/>
            </p:nvSpPr>
            <p:spPr>
              <a:xfrm>
                <a:off x="2075309" y="4293096"/>
                <a:ext cx="4810356" cy="764568"/>
              </a:xfrm>
              <a:prstGeom prst="rect">
                <a:avLst/>
              </a:prstGeom>
              <a:blipFill rotWithShape="1">
                <a:blip r:embed="rId4"/>
                <a:stretch>
                  <a:fillRect/>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4" name="Прямоугольник 13"/>
              <p:cNvSpPr/>
              <p:nvPr/>
            </p:nvSpPr>
            <p:spPr>
              <a:xfrm>
                <a:off x="1916716" y="5210064"/>
                <a:ext cx="5265737" cy="764568"/>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a:ea typeface="Cambria Math"/>
                        </a:rPr>
                        <m:t>𝐇</m:t>
                      </m:r>
                      <m:r>
                        <a:rPr lang="en-US" b="0" i="1" smtClean="0">
                          <a:latin typeface="Cambria Math"/>
                          <a:ea typeface="Cambria Math"/>
                          <a:cs typeface="Calibri" panose="020F0502020204030204" pitchFamily="34" charset="0"/>
                        </a:rPr>
                        <m:t>=</m:t>
                      </m:r>
                      <m:f>
                        <m:fPr>
                          <m:ctrlPr>
                            <a:rPr lang="en-US" b="0" i="1" smtClean="0">
                              <a:latin typeface="Cambria Math" panose="02040503050406030204" pitchFamily="18" charset="0"/>
                              <a:ea typeface="Cambria Math"/>
                            </a:rPr>
                          </m:ctrlPr>
                        </m:fPr>
                        <m:num>
                          <m:r>
                            <a:rPr lang="en-US" b="0" i="1" smtClean="0">
                              <a:latin typeface="Cambria Math"/>
                              <a:ea typeface="Cambria Math"/>
                            </a:rPr>
                            <m:t>𝑑</m:t>
                          </m:r>
                        </m:num>
                        <m:den>
                          <m:r>
                            <a:rPr lang="en-US" b="0" i="1" smtClean="0">
                              <a:latin typeface="Cambria Math"/>
                              <a:ea typeface="Cambria Math"/>
                            </a:rPr>
                            <m:t>𝑑</m:t>
                          </m:r>
                          <m:r>
                            <a:rPr lang="en-US" b="1" i="0" smtClean="0">
                              <a:latin typeface="Cambria Math"/>
                              <a:ea typeface="Cambria Math"/>
                            </a:rPr>
                            <m:t>𝐰</m:t>
                          </m:r>
                        </m:den>
                      </m:f>
                      <m:sSup>
                        <m:sSupPr>
                          <m:ctrlPr>
                            <a:rPr lang="en-US" b="0" i="1" smtClean="0">
                              <a:latin typeface="Cambria Math" panose="02040503050406030204" pitchFamily="18" charset="0"/>
                              <a:ea typeface="Cambria Math"/>
                            </a:rPr>
                          </m:ctrlPr>
                        </m:sSupPr>
                        <m:e>
                          <m:r>
                            <a:rPr lang="en-US" b="1">
                              <a:latin typeface="Cambria Math"/>
                              <a:ea typeface="Cambria Math"/>
                            </a:rPr>
                            <m:t>𝐠</m:t>
                          </m:r>
                          <m:d>
                            <m:dPr>
                              <m:ctrlPr>
                                <a:rPr lang="en-US" i="1">
                                  <a:latin typeface="Cambria Math" panose="02040503050406030204" pitchFamily="18" charset="0"/>
                                  <a:ea typeface="Cambria Math"/>
                                </a:rPr>
                              </m:ctrlPr>
                            </m:dPr>
                            <m:e>
                              <m:r>
                                <a:rPr lang="en-US" b="1">
                                  <a:latin typeface="Cambria Math"/>
                                  <a:ea typeface="Cambria Math"/>
                                </a:rPr>
                                <m:t>𝐰</m:t>
                              </m:r>
                            </m:e>
                          </m:d>
                        </m:e>
                        <m:sup>
                          <m:r>
                            <a:rPr lang="en-US" b="0" i="1" smtClean="0">
                              <a:latin typeface="Cambria Math"/>
                              <a:ea typeface="Cambria Math"/>
                            </a:rPr>
                            <m:t>𝑇</m:t>
                          </m:r>
                        </m:sup>
                      </m:sSup>
                      <m:r>
                        <a:rPr lang="en-US" b="1" i="1" smtClean="0">
                          <a:latin typeface="Cambria Math"/>
                          <a:ea typeface="Cambria Math"/>
                        </a:rPr>
                        <m:t>=</m:t>
                      </m:r>
                      <m:nary>
                        <m:naryPr>
                          <m:chr m:val="∑"/>
                          <m:supHide m:val="on"/>
                          <m:ctrlPr>
                            <a:rPr lang="en-US" b="1" i="1" smtClean="0">
                              <a:latin typeface="Cambria Math" panose="02040503050406030204" pitchFamily="18" charset="0"/>
                              <a:ea typeface="Cambria Math"/>
                            </a:rPr>
                          </m:ctrlPr>
                        </m:naryPr>
                        <m:sub>
                          <m:r>
                            <m:rPr>
                              <m:brk m:alnAt="7"/>
                            </m:rPr>
                            <a:rPr lang="en-US" b="0" i="1" smtClean="0">
                              <a:latin typeface="Cambria Math"/>
                              <a:ea typeface="Cambria Math"/>
                            </a:rPr>
                            <m:t>𝑖</m:t>
                          </m:r>
                        </m:sub>
                        <m:sup/>
                        <m:e>
                          <m:d>
                            <m:dPr>
                              <m:ctrlPr>
                                <a:rPr lang="en-US" b="1" i="1" smtClean="0">
                                  <a:latin typeface="Cambria Math" panose="02040503050406030204" pitchFamily="18" charset="0"/>
                                  <a:ea typeface="Cambria Math"/>
                                </a:rPr>
                              </m:ctrlPr>
                            </m:dPr>
                            <m:e>
                              <m:sSub>
                                <m:sSubPr>
                                  <m:ctrlPr>
                                    <a:rPr lang="en-US" b="1" i="1" smtClean="0">
                                      <a:latin typeface="Cambria Math" panose="02040503050406030204" pitchFamily="18" charset="0"/>
                                      <a:ea typeface="Cambria Math"/>
                                    </a:rPr>
                                  </m:ctrlPr>
                                </m:sSubPr>
                                <m:e>
                                  <m:r>
                                    <a:rPr lang="en-US" b="1" i="1">
                                      <a:latin typeface="Cambria Math"/>
                                      <a:ea typeface="Cambria Math"/>
                                    </a:rPr>
                                    <m:t>𝛁</m:t>
                                  </m:r>
                                </m:e>
                                <m:sub>
                                  <m:r>
                                    <a:rPr lang="en-US" b="1" i="0" smtClean="0">
                                      <a:latin typeface="Cambria Math"/>
                                      <a:ea typeface="Cambria Math"/>
                                    </a:rPr>
                                    <m:t>𝐰</m:t>
                                  </m:r>
                                </m:sub>
                              </m:sSub>
                              <m:sSub>
                                <m:sSubPr>
                                  <m:ctrlPr>
                                    <a:rPr lang="en-US" b="1"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𝑖</m:t>
                                  </m:r>
                                </m:sub>
                              </m:sSub>
                            </m:e>
                          </m:d>
                          <m:sSup>
                            <m:sSupPr>
                              <m:ctrlPr>
                                <a:rPr lang="en-US" i="1" smtClean="0">
                                  <a:latin typeface="Cambria Math" panose="02040503050406030204" pitchFamily="18" charset="0"/>
                                  <a:ea typeface="Cambria Math"/>
                                </a:rPr>
                              </m:ctrlPr>
                            </m:sSupPr>
                            <m:e>
                              <m:sSub>
                                <m:sSubPr>
                                  <m:ctrlPr>
                                    <a:rPr lang="en-US" i="1">
                                      <a:latin typeface="Cambria Math" panose="02040503050406030204" pitchFamily="18" charset="0"/>
                                      <a:ea typeface="Cambria Math"/>
                                    </a:rPr>
                                  </m:ctrlPr>
                                </m:sSubPr>
                                <m:e>
                                  <m:r>
                                    <a:rPr lang="en-US" b="1">
                                      <a:latin typeface="Cambria Math"/>
                                      <a:ea typeface="Cambria Math"/>
                                    </a:rPr>
                                    <m:t>𝐱</m:t>
                                  </m:r>
                                </m:e>
                                <m:sub>
                                  <m:r>
                                    <a:rPr lang="en-US" i="1">
                                      <a:latin typeface="Cambria Math"/>
                                      <a:ea typeface="Cambria Math"/>
                                    </a:rPr>
                                    <m:t>𝑖</m:t>
                                  </m:r>
                                </m:sub>
                              </m:sSub>
                            </m:e>
                            <m:sup>
                              <m:r>
                                <a:rPr lang="en-US" b="0" i="1" smtClean="0">
                                  <a:latin typeface="Cambria Math"/>
                                  <a:ea typeface="Cambria Math"/>
                                </a:rPr>
                                <m:t>𝑇</m:t>
                              </m:r>
                            </m:sup>
                          </m:sSup>
                        </m:e>
                      </m:nary>
                      <m:r>
                        <a:rPr lang="en-US" b="0" i="1" smtClean="0">
                          <a:latin typeface="Cambria Math"/>
                          <a:ea typeface="Cambria Math"/>
                        </a:rPr>
                        <m:t>=</m:t>
                      </m:r>
                      <m:nary>
                        <m:naryPr>
                          <m:chr m:val="∑"/>
                          <m:supHide m:val="on"/>
                          <m:ctrlPr>
                            <a:rPr lang="en-US" b="0" i="1" smtClean="0">
                              <a:latin typeface="Cambria Math" panose="02040503050406030204" pitchFamily="18" charset="0"/>
                              <a:ea typeface="Cambria Math"/>
                            </a:rPr>
                          </m:ctrlPr>
                        </m:naryPr>
                        <m:sub>
                          <m:r>
                            <m:rPr>
                              <m:brk m:alnAt="7"/>
                            </m:rPr>
                            <a:rPr lang="en-US" b="0" i="1" smtClean="0">
                              <a:latin typeface="Cambria Math"/>
                              <a:ea typeface="Cambria Math"/>
                            </a:rPr>
                            <m:t>𝑖</m:t>
                          </m:r>
                        </m:sub>
                        <m:sup/>
                        <m:e>
                          <m:sSub>
                            <m:sSubPr>
                              <m:ctrlPr>
                                <a:rPr lang="en-US" b="1" i="1">
                                  <a:latin typeface="Cambria Math" panose="02040503050406030204" pitchFamily="18" charset="0"/>
                                  <a:ea typeface="Cambria Math"/>
                                </a:rPr>
                              </m:ctrlPr>
                            </m:sSubPr>
                            <m:e>
                              <m:r>
                                <a:rPr lang="en-US" i="1">
                                  <a:latin typeface="Cambria Math"/>
                                  <a:ea typeface="Cambria Math"/>
                                </a:rPr>
                                <m:t>𝜇</m:t>
                              </m:r>
                            </m:e>
                            <m:sub>
                              <m:r>
                                <a:rPr lang="en-US" i="1">
                                  <a:latin typeface="Cambria Math"/>
                                  <a:ea typeface="Cambria Math"/>
                                </a:rPr>
                                <m:t>𝑖</m:t>
                              </m:r>
                            </m:sub>
                          </m:sSub>
                          <m:d>
                            <m:dPr>
                              <m:ctrlPr>
                                <a:rPr lang="en-US" b="1" i="1" smtClean="0">
                                  <a:latin typeface="Cambria Math" panose="02040503050406030204" pitchFamily="18" charset="0"/>
                                  <a:ea typeface="Cambria Math"/>
                                </a:rPr>
                              </m:ctrlPr>
                            </m:dPr>
                            <m:e>
                              <m:r>
                                <a:rPr lang="en-US" b="1" i="1" smtClean="0">
                                  <a:latin typeface="Cambria Math"/>
                                  <a:ea typeface="Cambria Math"/>
                                </a:rPr>
                                <m:t>−</m:t>
                              </m:r>
                              <m:sSub>
                                <m:sSubPr>
                                  <m:ctrlPr>
                                    <a:rPr lang="en-US" b="1" i="1">
                                      <a:latin typeface="Cambria Math" panose="02040503050406030204" pitchFamily="18" charset="0"/>
                                      <a:ea typeface="Cambria Math"/>
                                    </a:rPr>
                                  </m:ctrlPr>
                                </m:sSubPr>
                                <m:e>
                                  <m:r>
                                    <a:rPr lang="en-US" i="1">
                                      <a:latin typeface="Cambria Math"/>
                                      <a:ea typeface="Cambria Math"/>
                                    </a:rPr>
                                    <m:t>𝜇</m:t>
                                  </m:r>
                                </m:e>
                                <m:sub>
                                  <m:r>
                                    <a:rPr lang="en-US" i="1">
                                      <a:latin typeface="Cambria Math"/>
                                      <a:ea typeface="Cambria Math"/>
                                    </a:rPr>
                                    <m:t>𝑖</m:t>
                                  </m:r>
                                </m:sub>
                              </m:sSub>
                            </m:e>
                          </m:d>
                        </m:e>
                      </m:nary>
                      <m:sSub>
                        <m:sSubPr>
                          <m:ctrlPr>
                            <a:rPr lang="en-US" i="1">
                              <a:latin typeface="Cambria Math" panose="02040503050406030204" pitchFamily="18" charset="0"/>
                              <a:ea typeface="Cambria Math"/>
                            </a:rPr>
                          </m:ctrlPr>
                        </m:sSubPr>
                        <m:e>
                          <m:r>
                            <a:rPr lang="en-US" b="1">
                              <a:latin typeface="Cambria Math"/>
                              <a:ea typeface="Cambria Math"/>
                            </a:rPr>
                            <m:t>𝐱</m:t>
                          </m:r>
                        </m:e>
                        <m:sub>
                          <m:r>
                            <a:rPr lang="en-US" i="1">
                              <a:latin typeface="Cambria Math"/>
                              <a:ea typeface="Cambria Math"/>
                            </a:rPr>
                            <m:t>𝑖</m:t>
                          </m:r>
                        </m:sub>
                      </m:sSub>
                      <m:sSup>
                        <m:sSupPr>
                          <m:ctrlPr>
                            <a:rPr lang="en-US" i="1">
                              <a:latin typeface="Cambria Math" panose="02040503050406030204" pitchFamily="18" charset="0"/>
                              <a:ea typeface="Cambria Math"/>
                            </a:rPr>
                          </m:ctrlPr>
                        </m:sSupPr>
                        <m:e>
                          <m:sSub>
                            <m:sSubPr>
                              <m:ctrlPr>
                                <a:rPr lang="en-US" i="1">
                                  <a:latin typeface="Cambria Math" panose="02040503050406030204" pitchFamily="18" charset="0"/>
                                  <a:ea typeface="Cambria Math"/>
                                </a:rPr>
                              </m:ctrlPr>
                            </m:sSubPr>
                            <m:e>
                              <m:r>
                                <a:rPr lang="en-US" b="1">
                                  <a:latin typeface="Cambria Math"/>
                                  <a:ea typeface="Cambria Math"/>
                                </a:rPr>
                                <m:t>𝐱</m:t>
                              </m:r>
                            </m:e>
                            <m:sub>
                              <m:r>
                                <a:rPr lang="en-US" i="1">
                                  <a:latin typeface="Cambria Math"/>
                                  <a:ea typeface="Cambria Math"/>
                                </a:rPr>
                                <m:t>𝑖</m:t>
                              </m:r>
                            </m:sub>
                          </m:sSub>
                        </m:e>
                        <m:sup>
                          <m:r>
                            <a:rPr lang="en-US" i="1">
                              <a:latin typeface="Cambria Math"/>
                              <a:ea typeface="Cambria Math"/>
                            </a:rPr>
                            <m:t>𝑇</m:t>
                          </m:r>
                        </m:sup>
                      </m:sSup>
                    </m:oMath>
                  </m:oMathPara>
                </a14:m>
                <a:endParaRPr lang="ru-RU" dirty="0"/>
              </a:p>
            </p:txBody>
          </p:sp>
        </mc:Choice>
        <mc:Fallback xmlns="">
          <p:sp>
            <p:nvSpPr>
              <p:cNvPr id="14" name="Прямоугольник 13"/>
              <p:cNvSpPr>
                <a:spLocks noRot="1" noChangeAspect="1" noMove="1" noResize="1" noEditPoints="1" noAdjustHandles="1" noChangeArrowheads="1" noChangeShapeType="1" noTextEdit="1"/>
              </p:cNvSpPr>
              <p:nvPr/>
            </p:nvSpPr>
            <p:spPr>
              <a:xfrm>
                <a:off x="1916716" y="5210064"/>
                <a:ext cx="5265737" cy="764568"/>
              </a:xfrm>
              <a:prstGeom prst="rect">
                <a:avLst/>
              </a:prstGeom>
              <a:blipFill rotWithShape="1">
                <a:blip r:embed="rId5"/>
                <a:stretch>
                  <a:fillRect/>
                </a:stretch>
              </a:blipFill>
              <a:ln w="25400">
                <a:solidFill>
                  <a:srgbClr val="FF0000"/>
                </a:solidFill>
              </a:ln>
            </p:spPr>
            <p:txBody>
              <a:bodyPr/>
              <a:lstStyle/>
              <a:p>
                <a:r>
                  <a:rPr lang="ru-RU">
                    <a:noFill/>
                  </a:rPr>
                  <a:t> </a:t>
                </a:r>
              </a:p>
            </p:txBody>
          </p:sp>
        </mc:Fallback>
      </mc:AlternateContent>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5</a:t>
            </a:fld>
            <a:r>
              <a:rPr lang="en-US" sz="2200" dirty="0">
                <a:solidFill>
                  <a:schemeClr val="tx1"/>
                </a:solidFill>
              </a:rPr>
              <a:t>/11</a:t>
            </a:r>
            <a:endParaRPr lang="ru-RU" sz="2200" dirty="0">
              <a:solidFill>
                <a:schemeClr val="tx1"/>
              </a:solidFill>
            </a:endParaRPr>
          </a:p>
        </p:txBody>
      </p:sp>
    </p:spTree>
    <p:extLst>
      <p:ext uri="{BB962C8B-B14F-4D97-AF65-F5344CB8AC3E}">
        <p14:creationId xmlns:p14="http://schemas.microsoft.com/office/powerpoint/2010/main" val="987132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Model fitting. Steepest descent</a:t>
            </a:r>
            <a:endParaRPr lang="ru-RU" sz="3600" b="1" dirty="0"/>
          </a:p>
        </p:txBody>
      </p:sp>
      <p:sp>
        <p:nvSpPr>
          <p:cNvPr id="4" name="Нижний колонтитул 3"/>
          <p:cNvSpPr>
            <a:spLocks noGrp="1"/>
          </p:cNvSpPr>
          <p:nvPr>
            <p:ph type="ftr" sz="quarter" idx="11"/>
          </p:nvPr>
        </p:nvSpPr>
        <p:spPr/>
        <p:txBody>
          <a:bodyPr/>
          <a:lstStyle/>
          <a:p>
            <a:r>
              <a:rPr lang="en-US"/>
              <a:t>Objects and Systems Identification Methods. Logistic Regression</a:t>
            </a:r>
            <a:endParaRPr lang="ru-RU"/>
          </a:p>
        </p:txBody>
      </p:sp>
      <p:sp>
        <p:nvSpPr>
          <p:cNvPr id="15" name="Объект 2"/>
          <p:cNvSpPr txBox="1">
            <a:spLocks/>
          </p:cNvSpPr>
          <p:nvPr/>
        </p:nvSpPr>
        <p:spPr>
          <a:xfrm>
            <a:off x="331912" y="692696"/>
            <a:ext cx="8784976" cy="8640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Perhaps the simplest algorithm for unconstrained optimization is </a:t>
            </a:r>
            <a:r>
              <a:rPr lang="en-US" sz="2400" b="1" i="1" u="sng" dirty="0"/>
              <a:t>gradient descent</a:t>
            </a:r>
            <a:r>
              <a:rPr lang="en-US" sz="2400" dirty="0"/>
              <a:t>, also known as </a:t>
            </a:r>
            <a:r>
              <a:rPr lang="en-US" sz="2400" b="1" i="1" u="sng" dirty="0"/>
              <a:t>steepest descent</a:t>
            </a:r>
            <a:r>
              <a:rPr lang="en-US" sz="2400" dirty="0"/>
              <a:t>:</a:t>
            </a:r>
          </a:p>
        </p:txBody>
      </p:sp>
      <mc:AlternateContent xmlns:mc="http://schemas.openxmlformats.org/markup-compatibility/2006" xmlns:a14="http://schemas.microsoft.com/office/drawing/2010/main">
        <mc:Choice Requires="a14">
          <p:sp>
            <p:nvSpPr>
              <p:cNvPr id="11" name="Прямоугольник 10"/>
              <p:cNvSpPr/>
              <p:nvPr/>
            </p:nvSpPr>
            <p:spPr>
              <a:xfrm>
                <a:off x="3347864" y="1556792"/>
                <a:ext cx="2046137" cy="369332"/>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ru-RU" b="1" i="1" smtClean="0">
                              <a:latin typeface="Cambria Math"/>
                              <a:ea typeface="Cambria Math"/>
                            </a:rPr>
                            <m:t>𝜽</m:t>
                          </m:r>
                        </m:e>
                        <m:sub>
                          <m:r>
                            <a:rPr lang="en-US" b="0" i="1" smtClean="0">
                              <a:latin typeface="Cambria Math"/>
                            </a:rPr>
                            <m:t>𝑘</m:t>
                          </m:r>
                          <m:r>
                            <a:rPr lang="en-US" b="0" i="1" smtClean="0">
                              <a:latin typeface="Cambria Math"/>
                            </a:rPr>
                            <m:t>+1</m:t>
                          </m:r>
                        </m:sub>
                      </m:sSub>
                      <m:r>
                        <a:rPr lang="en-US" b="0" i="1" smtClean="0">
                          <a:latin typeface="Cambria Math"/>
                        </a:rPr>
                        <m:t>=</m:t>
                      </m:r>
                      <m:sSub>
                        <m:sSubPr>
                          <m:ctrlPr>
                            <a:rPr lang="ru-RU" i="1">
                              <a:latin typeface="Cambria Math" panose="02040503050406030204" pitchFamily="18" charset="0"/>
                            </a:rPr>
                          </m:ctrlPr>
                        </m:sSubPr>
                        <m:e>
                          <m:r>
                            <a:rPr lang="ru-RU" b="1" i="1">
                              <a:latin typeface="Cambria Math"/>
                              <a:ea typeface="Cambria Math"/>
                            </a:rPr>
                            <m:t>𝜽</m:t>
                          </m:r>
                        </m:e>
                        <m:sub>
                          <m:r>
                            <a:rPr lang="en-US" i="1">
                              <a:latin typeface="Cambria Math"/>
                            </a:rPr>
                            <m:t>𝑘</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𝜂</m:t>
                          </m:r>
                        </m:e>
                        <m:sub>
                          <m:r>
                            <a:rPr lang="en-US" b="0" i="1" smtClean="0">
                              <a:latin typeface="Cambria Math"/>
                            </a:rPr>
                            <m:t>𝑘</m:t>
                          </m:r>
                        </m:sub>
                      </m:sSub>
                      <m:sSub>
                        <m:sSubPr>
                          <m:ctrlPr>
                            <a:rPr lang="en-US" b="0" i="1" smtClean="0">
                              <a:latin typeface="Cambria Math" panose="02040503050406030204" pitchFamily="18" charset="0"/>
                            </a:rPr>
                          </m:ctrlPr>
                        </m:sSubPr>
                        <m:e>
                          <m:r>
                            <a:rPr lang="en-US" b="1" i="0" smtClean="0">
                              <a:latin typeface="Cambria Math"/>
                            </a:rPr>
                            <m:t>𝐠</m:t>
                          </m:r>
                        </m:e>
                        <m:sub>
                          <m:r>
                            <a:rPr lang="en-US" b="0" i="1" smtClean="0">
                              <a:latin typeface="Cambria Math"/>
                            </a:rPr>
                            <m:t>𝑘</m:t>
                          </m:r>
                        </m:sub>
                      </m:sSub>
                    </m:oMath>
                  </m:oMathPara>
                </a14:m>
                <a:endParaRPr lang="ru-RU" dirty="0"/>
              </a:p>
            </p:txBody>
          </p:sp>
        </mc:Choice>
        <mc:Fallback xmlns="">
          <p:sp>
            <p:nvSpPr>
              <p:cNvPr id="11" name="Прямоугольник 10"/>
              <p:cNvSpPr>
                <a:spLocks noRot="1" noChangeAspect="1" noMove="1" noResize="1" noEditPoints="1" noAdjustHandles="1" noChangeArrowheads="1" noChangeShapeType="1" noTextEdit="1"/>
              </p:cNvSpPr>
              <p:nvPr/>
            </p:nvSpPr>
            <p:spPr>
              <a:xfrm>
                <a:off x="3347864" y="1556792"/>
                <a:ext cx="2046137" cy="369332"/>
              </a:xfrm>
              <a:prstGeom prst="rect">
                <a:avLst/>
              </a:prstGeom>
              <a:blipFill rotWithShape="1">
                <a:blip r:embed="rId2"/>
                <a:stretch>
                  <a:fillRect b="-1538"/>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Объект 2"/>
              <p:cNvSpPr txBox="1">
                <a:spLocks/>
              </p:cNvSpPr>
              <p:nvPr/>
            </p:nvSpPr>
            <p:spPr>
              <a:xfrm>
                <a:off x="359024" y="1988840"/>
                <a:ext cx="8784976" cy="13681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where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ea typeface="Cambria Math"/>
                          </a:rPr>
                          <m:t>𝜂</m:t>
                        </m:r>
                      </m:e>
                      <m:sub>
                        <m:r>
                          <a:rPr lang="en-US" sz="2400" i="1">
                            <a:latin typeface="Cambria Math"/>
                          </a:rPr>
                          <m:t>𝑘</m:t>
                        </m:r>
                      </m:sub>
                    </m:sSub>
                  </m:oMath>
                </a14:m>
                <a:r>
                  <a:rPr lang="en-US" sz="2400" dirty="0"/>
                  <a:t> is the </a:t>
                </a:r>
                <a:r>
                  <a:rPr lang="en-US" sz="2400" b="1" i="1" u="sng" dirty="0"/>
                  <a:t>step size</a:t>
                </a:r>
                <a:r>
                  <a:rPr lang="en-US" sz="2400" dirty="0"/>
                  <a:t> or </a:t>
                </a:r>
                <a:r>
                  <a:rPr lang="en-US" sz="2400" b="1" i="1" u="sng" dirty="0"/>
                  <a:t>learning rate</a:t>
                </a:r>
                <a:r>
                  <a:rPr lang="en-US" sz="2400" dirty="0"/>
                  <a:t>. </a:t>
                </a:r>
              </a:p>
              <a:p>
                <a:pPr marL="0" indent="0">
                  <a:buNone/>
                </a:pPr>
                <a:r>
                  <a:rPr lang="en-US" sz="2400" dirty="0"/>
                  <a:t>The common approach to determine the step size is usage of </a:t>
                </a:r>
                <a:r>
                  <a:rPr lang="en-US" sz="2400" b="1" i="1" u="sng" dirty="0"/>
                  <a:t>line minimization</a:t>
                </a:r>
                <a:r>
                  <a:rPr lang="en-US" sz="2400" dirty="0"/>
                  <a:t> or </a:t>
                </a:r>
                <a:r>
                  <a:rPr lang="en-US" sz="2400" b="1" i="1" u="sng" dirty="0"/>
                  <a:t>line search algorithm</a:t>
                </a:r>
                <a:r>
                  <a:rPr lang="en-US" sz="2400" dirty="0"/>
                  <a:t>:</a:t>
                </a:r>
              </a:p>
            </p:txBody>
          </p:sp>
        </mc:Choice>
        <mc:Fallback xmlns="">
          <p:sp>
            <p:nvSpPr>
              <p:cNvPr id="10" name="Объект 2"/>
              <p:cNvSpPr txBox="1">
                <a:spLocks noRot="1" noChangeAspect="1" noMove="1" noResize="1" noEditPoints="1" noAdjustHandles="1" noChangeArrowheads="1" noChangeShapeType="1" noTextEdit="1"/>
              </p:cNvSpPr>
              <p:nvPr/>
            </p:nvSpPr>
            <p:spPr>
              <a:xfrm>
                <a:off x="359024" y="1988840"/>
                <a:ext cx="8784976" cy="1368152"/>
              </a:xfrm>
              <a:prstGeom prst="rect">
                <a:avLst/>
              </a:prstGeom>
              <a:blipFill rotWithShape="1">
                <a:blip r:embed="rId3"/>
                <a:stretch>
                  <a:fillRect l="-1110" t="-3556" b="-2222"/>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Прямоугольник 11"/>
              <p:cNvSpPr/>
              <p:nvPr/>
            </p:nvSpPr>
            <p:spPr>
              <a:xfrm>
                <a:off x="2879017" y="3284984"/>
                <a:ext cx="2983829" cy="537070"/>
              </a:xfrm>
              <a:prstGeom prst="rect">
                <a:avLst/>
              </a:prstGeom>
              <a:ln w="25400">
                <a:solidFill>
                  <a:srgbClr val="FFC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i="1">
                              <a:latin typeface="Cambria Math"/>
                              <a:ea typeface="Cambria Math"/>
                            </a:rPr>
                            <m:t>𝜂</m:t>
                          </m:r>
                        </m:e>
                        <m:sub>
                          <m:r>
                            <a:rPr lang="en-US" b="0" i="1" smtClean="0">
                              <a:latin typeface="Cambria Math"/>
                            </a:rPr>
                            <m:t>𝑜𝑝𝑡𝑖𝑚</m:t>
                          </m:r>
                        </m:sub>
                      </m:sSub>
                      <m:r>
                        <a:rPr lang="en-US" b="0" i="1" smtClean="0">
                          <a:latin typeface="Cambria Math"/>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argmin</m:t>
                              </m:r>
                            </m:e>
                            <m:lim>
                              <m:r>
                                <a:rPr lang="en-US" i="1">
                                  <a:latin typeface="Cambria Math"/>
                                  <a:ea typeface="Cambria Math"/>
                                </a:rPr>
                                <m:t>𝜂</m:t>
                              </m:r>
                            </m:lim>
                          </m:limLow>
                        </m:fName>
                        <m:e>
                          <m:d>
                            <m:dPr>
                              <m:ctrlPr>
                                <a:rPr lang="en-US" b="0" i="1" smtClean="0">
                                  <a:latin typeface="Cambria Math" panose="02040503050406030204" pitchFamily="18" charset="0"/>
                                </a:rPr>
                              </m:ctrlPr>
                            </m:dPr>
                            <m:e>
                              <m:sSub>
                                <m:sSubPr>
                                  <m:ctrlPr>
                                    <a:rPr lang="ru-RU" i="1">
                                      <a:latin typeface="Cambria Math" panose="02040503050406030204" pitchFamily="18" charset="0"/>
                                    </a:rPr>
                                  </m:ctrlPr>
                                </m:sSubPr>
                                <m:e>
                                  <m:r>
                                    <a:rPr lang="ru-RU" b="1" i="1">
                                      <a:latin typeface="Cambria Math"/>
                                      <a:ea typeface="Cambria Math"/>
                                    </a:rPr>
                                    <m:t>𝜽</m:t>
                                  </m:r>
                                </m:e>
                                <m:sub>
                                  <m:r>
                                    <a:rPr lang="en-US" i="1">
                                      <a:latin typeface="Cambria Math"/>
                                    </a:rPr>
                                    <m:t>𝑘</m:t>
                                  </m:r>
                                </m:sub>
                              </m:sSub>
                              <m:r>
                                <a:rPr lang="en-US" b="0" i="1" smtClean="0">
                                  <a:latin typeface="Cambria Math"/>
                                </a:rPr>
                                <m:t>+</m:t>
                              </m:r>
                              <m:r>
                                <a:rPr lang="en-US" i="1">
                                  <a:latin typeface="Cambria Math"/>
                                  <a:ea typeface="Cambria Math"/>
                                </a:rPr>
                                <m:t>𝜂</m:t>
                              </m:r>
                              <m:sSub>
                                <m:sSubPr>
                                  <m:ctrlPr>
                                    <a:rPr lang="en-US" i="1">
                                      <a:latin typeface="Cambria Math" panose="02040503050406030204" pitchFamily="18" charset="0"/>
                                    </a:rPr>
                                  </m:ctrlPr>
                                </m:sSubPr>
                                <m:e>
                                  <m:r>
                                    <a:rPr lang="en-US" b="1">
                                      <a:latin typeface="Cambria Math"/>
                                    </a:rPr>
                                    <m:t>𝐠</m:t>
                                  </m:r>
                                </m:e>
                                <m:sub>
                                  <m:r>
                                    <a:rPr lang="en-US" i="1">
                                      <a:latin typeface="Cambria Math"/>
                                    </a:rPr>
                                    <m:t>𝑘</m:t>
                                  </m:r>
                                </m:sub>
                              </m:sSub>
                            </m:e>
                          </m:d>
                        </m:e>
                      </m:func>
                    </m:oMath>
                  </m:oMathPara>
                </a14:m>
                <a:endParaRPr lang="ru-RU" dirty="0"/>
              </a:p>
            </p:txBody>
          </p:sp>
        </mc:Choice>
        <mc:Fallback xmlns="">
          <p:sp>
            <p:nvSpPr>
              <p:cNvPr id="12" name="Прямоугольник 11"/>
              <p:cNvSpPr>
                <a:spLocks noRot="1" noChangeAspect="1" noMove="1" noResize="1" noEditPoints="1" noAdjustHandles="1" noChangeArrowheads="1" noChangeShapeType="1" noTextEdit="1"/>
              </p:cNvSpPr>
              <p:nvPr/>
            </p:nvSpPr>
            <p:spPr>
              <a:xfrm>
                <a:off x="2879017" y="3284984"/>
                <a:ext cx="2983829" cy="537070"/>
              </a:xfrm>
              <a:prstGeom prst="rect">
                <a:avLst/>
              </a:prstGeom>
              <a:blipFill rotWithShape="1">
                <a:blip r:embed="rId4"/>
                <a:stretch>
                  <a:fillRect b="-1087"/>
                </a:stretch>
              </a:blipFill>
              <a:ln w="25400">
                <a:solidFill>
                  <a:srgbClr val="FFC000"/>
                </a:solidFill>
              </a:ln>
            </p:spPr>
            <p:txBody>
              <a:bodyPr/>
              <a:lstStyle/>
              <a:p>
                <a:r>
                  <a:rPr lang="ru-RU">
                    <a:noFill/>
                  </a:rPr>
                  <a:t> </a:t>
                </a:r>
              </a:p>
            </p:txBody>
          </p:sp>
        </mc:Fallback>
      </mc:AlternateContent>
      <p:sp>
        <p:nvSpPr>
          <p:cNvPr id="16" name="Объект 2"/>
          <p:cNvSpPr txBox="1">
            <a:spLocks/>
          </p:cNvSpPr>
          <p:nvPr/>
        </p:nvSpPr>
        <p:spPr>
          <a:xfrm>
            <a:off x="359024" y="3845862"/>
            <a:ext cx="8784976" cy="8792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To suppress the </a:t>
            </a:r>
            <a:r>
              <a:rPr lang="en-US" sz="2400" i="1" u="sng" dirty="0"/>
              <a:t>zig-zag behavior</a:t>
            </a:r>
            <a:r>
              <a:rPr lang="en-US" sz="2400" dirty="0"/>
              <a:t>, we use a simple heuristic – add a momentum term:</a:t>
            </a:r>
          </a:p>
        </p:txBody>
      </p:sp>
      <mc:AlternateContent xmlns:mc="http://schemas.openxmlformats.org/markup-compatibility/2006" xmlns:a14="http://schemas.microsoft.com/office/drawing/2010/main">
        <mc:Choice Requires="a14">
          <p:sp>
            <p:nvSpPr>
              <p:cNvPr id="17" name="Прямоугольник 16"/>
              <p:cNvSpPr/>
              <p:nvPr/>
            </p:nvSpPr>
            <p:spPr>
              <a:xfrm>
                <a:off x="2836351" y="4689673"/>
                <a:ext cx="3776098" cy="369332"/>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ru-RU" b="1" i="1" smtClean="0">
                              <a:latin typeface="Cambria Math"/>
                              <a:ea typeface="Cambria Math"/>
                            </a:rPr>
                            <m:t>𝜽</m:t>
                          </m:r>
                        </m:e>
                        <m:sub>
                          <m:r>
                            <a:rPr lang="en-US" b="0" i="1" smtClean="0">
                              <a:latin typeface="Cambria Math"/>
                            </a:rPr>
                            <m:t>𝑘</m:t>
                          </m:r>
                          <m:r>
                            <a:rPr lang="en-US" b="0" i="1" smtClean="0">
                              <a:latin typeface="Cambria Math"/>
                            </a:rPr>
                            <m:t>+1</m:t>
                          </m:r>
                        </m:sub>
                      </m:sSub>
                      <m:r>
                        <a:rPr lang="en-US" b="0" i="1" smtClean="0">
                          <a:latin typeface="Cambria Math"/>
                        </a:rPr>
                        <m:t>=</m:t>
                      </m:r>
                      <m:sSub>
                        <m:sSubPr>
                          <m:ctrlPr>
                            <a:rPr lang="ru-RU" i="1">
                              <a:latin typeface="Cambria Math" panose="02040503050406030204" pitchFamily="18" charset="0"/>
                            </a:rPr>
                          </m:ctrlPr>
                        </m:sSubPr>
                        <m:e>
                          <m:r>
                            <a:rPr lang="ru-RU" b="1" i="1">
                              <a:latin typeface="Cambria Math"/>
                              <a:ea typeface="Cambria Math"/>
                            </a:rPr>
                            <m:t>𝜽</m:t>
                          </m:r>
                        </m:e>
                        <m:sub>
                          <m:r>
                            <a:rPr lang="en-US" i="1">
                              <a:latin typeface="Cambria Math"/>
                            </a:rPr>
                            <m:t>𝑘</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𝜂</m:t>
                          </m:r>
                        </m:e>
                        <m:sub>
                          <m:r>
                            <a:rPr lang="en-US" b="0" i="1" smtClean="0">
                              <a:latin typeface="Cambria Math"/>
                            </a:rPr>
                            <m:t>𝑘</m:t>
                          </m:r>
                        </m:sub>
                      </m:sSub>
                      <m:sSub>
                        <m:sSubPr>
                          <m:ctrlPr>
                            <a:rPr lang="en-US" b="0" i="1" smtClean="0">
                              <a:latin typeface="Cambria Math" panose="02040503050406030204" pitchFamily="18" charset="0"/>
                            </a:rPr>
                          </m:ctrlPr>
                        </m:sSubPr>
                        <m:e>
                          <m:r>
                            <a:rPr lang="en-US" b="1" i="0" smtClean="0">
                              <a:latin typeface="Cambria Math"/>
                            </a:rPr>
                            <m:t>𝐠</m:t>
                          </m:r>
                        </m:e>
                        <m:sub>
                          <m:r>
                            <a:rPr lang="en-US" b="0" i="1" smtClean="0">
                              <a:latin typeface="Cambria Math"/>
                            </a:rPr>
                            <m:t>𝑘</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𝜇</m:t>
                          </m:r>
                        </m:e>
                        <m:sub>
                          <m:r>
                            <a:rPr lang="en-US" b="0" i="1" smtClean="0">
                              <a:latin typeface="Cambria Math"/>
                            </a:rPr>
                            <m:t>𝑘</m:t>
                          </m:r>
                        </m:sub>
                      </m:sSub>
                      <m:d>
                        <m:dPr>
                          <m:ctrlPr>
                            <a:rPr lang="en-US" b="0" i="1" smtClean="0">
                              <a:latin typeface="Cambria Math" panose="02040503050406030204" pitchFamily="18" charset="0"/>
                            </a:rPr>
                          </m:ctrlPr>
                        </m:dPr>
                        <m:e>
                          <m:sSub>
                            <m:sSubPr>
                              <m:ctrlPr>
                                <a:rPr lang="ru-RU" i="1">
                                  <a:latin typeface="Cambria Math" panose="02040503050406030204" pitchFamily="18" charset="0"/>
                                </a:rPr>
                              </m:ctrlPr>
                            </m:sSubPr>
                            <m:e>
                              <m:r>
                                <a:rPr lang="ru-RU" b="1" i="1">
                                  <a:latin typeface="Cambria Math"/>
                                  <a:ea typeface="Cambria Math"/>
                                </a:rPr>
                                <m:t>𝜽</m:t>
                              </m:r>
                            </m:e>
                            <m:sub>
                              <m:r>
                                <a:rPr lang="en-US" i="1">
                                  <a:latin typeface="Cambria Math"/>
                                </a:rPr>
                                <m:t>𝑘</m:t>
                              </m:r>
                            </m:sub>
                          </m:sSub>
                          <m:r>
                            <a:rPr lang="en-US" b="0" i="1" smtClean="0">
                              <a:latin typeface="Cambria Math"/>
                            </a:rPr>
                            <m:t>−</m:t>
                          </m:r>
                          <m:sSub>
                            <m:sSubPr>
                              <m:ctrlPr>
                                <a:rPr lang="ru-RU" i="1">
                                  <a:latin typeface="Cambria Math" panose="02040503050406030204" pitchFamily="18" charset="0"/>
                                </a:rPr>
                              </m:ctrlPr>
                            </m:sSubPr>
                            <m:e>
                              <m:r>
                                <a:rPr lang="ru-RU" b="1" i="1">
                                  <a:latin typeface="Cambria Math"/>
                                  <a:ea typeface="Cambria Math"/>
                                </a:rPr>
                                <m:t>𝜽</m:t>
                              </m:r>
                            </m:e>
                            <m:sub>
                              <m:r>
                                <a:rPr lang="en-US" i="1">
                                  <a:latin typeface="Cambria Math"/>
                                </a:rPr>
                                <m:t>𝑘</m:t>
                              </m:r>
                              <m:r>
                                <a:rPr lang="en-US" b="0" i="1" smtClean="0">
                                  <a:latin typeface="Cambria Math"/>
                                </a:rPr>
                                <m:t>−1</m:t>
                              </m:r>
                            </m:sub>
                          </m:sSub>
                        </m:e>
                      </m:d>
                    </m:oMath>
                  </m:oMathPara>
                </a14:m>
                <a:endParaRPr lang="ru-RU" dirty="0"/>
              </a:p>
            </p:txBody>
          </p:sp>
        </mc:Choice>
        <mc:Fallback xmlns="">
          <p:sp>
            <p:nvSpPr>
              <p:cNvPr id="17" name="Прямоугольник 16"/>
              <p:cNvSpPr>
                <a:spLocks noRot="1" noChangeAspect="1" noMove="1" noResize="1" noEditPoints="1" noAdjustHandles="1" noChangeArrowheads="1" noChangeShapeType="1" noTextEdit="1"/>
              </p:cNvSpPr>
              <p:nvPr/>
            </p:nvSpPr>
            <p:spPr>
              <a:xfrm>
                <a:off x="2836351" y="4689673"/>
                <a:ext cx="3776098" cy="369332"/>
              </a:xfrm>
              <a:prstGeom prst="rect">
                <a:avLst/>
              </a:prstGeom>
              <a:blipFill rotWithShape="1">
                <a:blip r:embed="rId5"/>
                <a:stretch>
                  <a:fillRect b="-1538"/>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9" name="Объект 2"/>
              <p:cNvSpPr txBox="1">
                <a:spLocks/>
              </p:cNvSpPr>
              <p:nvPr/>
            </p:nvSpPr>
            <p:spPr>
              <a:xfrm>
                <a:off x="395536" y="5157192"/>
                <a:ext cx="8784976" cy="5760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where </a:t>
                </a:r>
                <a14:m>
                  <m:oMath xmlns:m="http://schemas.openxmlformats.org/officeDocument/2006/math">
                    <m:sSub>
                      <m:sSubPr>
                        <m:ctrlPr>
                          <a:rPr lang="en-US" sz="2400" i="1">
                            <a:latin typeface="Cambria Math" panose="02040503050406030204" pitchFamily="18" charset="0"/>
                          </a:rPr>
                        </m:ctrlPr>
                      </m:sSubPr>
                      <m:e>
                        <m:r>
                          <a:rPr lang="en-US" sz="2400" i="1" smtClean="0">
                            <a:latin typeface="Cambria Math"/>
                            <a:ea typeface="Cambria Math"/>
                          </a:rPr>
                          <m:t>𝜇</m:t>
                        </m:r>
                      </m:e>
                      <m:sub>
                        <m:r>
                          <a:rPr lang="en-US" sz="2400" i="1">
                            <a:latin typeface="Cambria Math"/>
                          </a:rPr>
                          <m:t>𝑘</m:t>
                        </m:r>
                      </m:sub>
                    </m:sSub>
                    <m:r>
                      <a:rPr lang="en-US" sz="2400" b="0" i="1" smtClean="0">
                        <a:latin typeface="Cambria Math"/>
                      </a:rPr>
                      <m:t> </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ea typeface="Cambria Math"/>
                              </a:rPr>
                              <m:t>𝜇</m:t>
                            </m:r>
                          </m:e>
                          <m:sub>
                            <m:r>
                              <a:rPr lang="en-US" sz="2400" i="1">
                                <a:latin typeface="Cambria Math"/>
                              </a:rPr>
                              <m:t>𝑘</m:t>
                            </m:r>
                          </m:sub>
                        </m:sSub>
                        <m:r>
                          <a:rPr lang="en-US" sz="2400" i="1" smtClean="0">
                            <a:latin typeface="Cambria Math"/>
                            <a:ea typeface="Cambria Math"/>
                          </a:rPr>
                          <m:t>∈</m:t>
                        </m:r>
                        <m:d>
                          <m:dPr>
                            <m:begChr m:val="["/>
                            <m:endChr m:val="]"/>
                            <m:ctrlPr>
                              <a:rPr lang="en-US" sz="2400" i="1" smtClean="0">
                                <a:latin typeface="Cambria Math" panose="02040503050406030204" pitchFamily="18" charset="0"/>
                                <a:ea typeface="Cambria Math"/>
                              </a:rPr>
                            </m:ctrlPr>
                          </m:dPr>
                          <m:e>
                            <m:r>
                              <a:rPr lang="en-US" sz="2400" b="0" i="1" smtClean="0">
                                <a:latin typeface="Cambria Math"/>
                                <a:ea typeface="Cambria Math"/>
                              </a:rPr>
                              <m:t>0;1</m:t>
                            </m:r>
                          </m:e>
                        </m:d>
                      </m:e>
                    </m:d>
                  </m:oMath>
                </a14:m>
                <a:r>
                  <a:rPr lang="en-US" sz="2400" dirty="0"/>
                  <a:t> control the importance of momentum term.</a:t>
                </a:r>
              </a:p>
            </p:txBody>
          </p:sp>
        </mc:Choice>
        <mc:Fallback xmlns="">
          <p:sp>
            <p:nvSpPr>
              <p:cNvPr id="19" name="Объект 2"/>
              <p:cNvSpPr txBox="1">
                <a:spLocks noRot="1" noChangeAspect="1" noMove="1" noResize="1" noEditPoints="1" noAdjustHandles="1" noChangeArrowheads="1" noChangeShapeType="1" noTextEdit="1"/>
              </p:cNvSpPr>
              <p:nvPr/>
            </p:nvSpPr>
            <p:spPr>
              <a:xfrm>
                <a:off x="395536" y="5157192"/>
                <a:ext cx="8784976" cy="576064"/>
              </a:xfrm>
              <a:prstGeom prst="rect">
                <a:avLst/>
              </a:prstGeom>
              <a:blipFill rotWithShape="1">
                <a:blip r:embed="rId6"/>
                <a:stretch>
                  <a:fillRect l="-1110" t="-8511" b="-4255"/>
                </a:stretch>
              </a:blipFill>
            </p:spPr>
            <p:txBody>
              <a:bodyPr/>
              <a:lstStyle/>
              <a:p>
                <a:r>
                  <a:rPr lang="ru-RU">
                    <a:noFill/>
                  </a:rPr>
                  <a:t> </a:t>
                </a:r>
              </a:p>
            </p:txBody>
          </p:sp>
        </mc:Fallback>
      </mc:AlternateContent>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6</a:t>
            </a:fld>
            <a:r>
              <a:rPr lang="en-US" sz="2200" dirty="0">
                <a:solidFill>
                  <a:schemeClr val="tx1"/>
                </a:solidFill>
              </a:rPr>
              <a:t>/11</a:t>
            </a:r>
            <a:endParaRPr lang="ru-RU" sz="2200" dirty="0">
              <a:solidFill>
                <a:schemeClr val="tx1"/>
              </a:solidFill>
            </a:endParaRPr>
          </a:p>
        </p:txBody>
      </p:sp>
    </p:spTree>
    <p:extLst>
      <p:ext uri="{BB962C8B-B14F-4D97-AF65-F5344CB8AC3E}">
        <p14:creationId xmlns:p14="http://schemas.microsoft.com/office/powerpoint/2010/main" val="2650889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706090"/>
          </a:xfrm>
        </p:spPr>
        <p:txBody>
          <a:bodyPr>
            <a:noAutofit/>
          </a:bodyPr>
          <a:lstStyle/>
          <a:p>
            <a:r>
              <a:rPr lang="en-US" sz="3600" b="1" dirty="0"/>
              <a:t>Model fitting. Newton’s method</a:t>
            </a:r>
            <a:endParaRPr lang="ru-RU" sz="3600" b="1" dirty="0"/>
          </a:p>
        </p:txBody>
      </p:sp>
      <p:sp>
        <p:nvSpPr>
          <p:cNvPr id="4" name="Нижний колонтитул 3"/>
          <p:cNvSpPr>
            <a:spLocks noGrp="1"/>
          </p:cNvSpPr>
          <p:nvPr>
            <p:ph type="ftr" sz="quarter" idx="11"/>
          </p:nvPr>
        </p:nvSpPr>
        <p:spPr/>
        <p:txBody>
          <a:bodyPr/>
          <a:lstStyle/>
          <a:p>
            <a:r>
              <a:rPr lang="en-US"/>
              <a:t>Objects and Systems Identification Methods. Logistic Regression</a:t>
            </a:r>
            <a:endParaRPr lang="ru-RU"/>
          </a:p>
        </p:txBody>
      </p:sp>
      <mc:AlternateContent xmlns:mc="http://schemas.openxmlformats.org/markup-compatibility/2006" xmlns:a14="http://schemas.microsoft.com/office/drawing/2010/main">
        <mc:Choice Requires="a14">
          <p:sp>
            <p:nvSpPr>
              <p:cNvPr id="13" name="Объект 2"/>
              <p:cNvSpPr>
                <a:spLocks noGrp="1"/>
              </p:cNvSpPr>
              <p:nvPr>
                <p:ph idx="1"/>
              </p:nvPr>
            </p:nvSpPr>
            <p:spPr>
              <a:xfrm>
                <a:off x="179512" y="764705"/>
                <a:ext cx="8784976" cy="2952328"/>
              </a:xfrm>
            </p:spPr>
            <p:txBody>
              <a:bodyPr>
                <a:normAutofit/>
              </a:bodyPr>
              <a:lstStyle/>
              <a:p>
                <a:pPr marL="514350" indent="-514350">
                  <a:buFont typeface="+mj-lt"/>
                  <a:buAutoNum type="arabicPeriod"/>
                </a:pPr>
                <a:r>
                  <a:rPr lang="en-US" sz="2400" dirty="0"/>
                  <a:t>Initialize </a:t>
                </a:r>
                <a14:m>
                  <m:oMath xmlns:m="http://schemas.openxmlformats.org/officeDocument/2006/math">
                    <m:sSub>
                      <m:sSubPr>
                        <m:ctrlPr>
                          <a:rPr lang="en-US" sz="2400" i="1" smtClean="0">
                            <a:latin typeface="Cambria Math" panose="02040503050406030204" pitchFamily="18" charset="0"/>
                          </a:rPr>
                        </m:ctrlPr>
                      </m:sSubPr>
                      <m:e>
                        <m:r>
                          <a:rPr lang="en-US" sz="2400" b="1" i="1" smtClean="0">
                            <a:latin typeface="Cambria Math"/>
                            <a:ea typeface="Cambria Math"/>
                          </a:rPr>
                          <m:t>𝜽</m:t>
                        </m:r>
                      </m:e>
                      <m:sub>
                        <m:r>
                          <a:rPr lang="en-US" sz="2400" b="0" i="1" smtClean="0">
                            <a:latin typeface="Cambria Math"/>
                          </a:rPr>
                          <m:t>0</m:t>
                        </m:r>
                      </m:sub>
                    </m:sSub>
                  </m:oMath>
                </a14:m>
                <a:r>
                  <a:rPr lang="en-US" sz="2400" dirty="0"/>
                  <a:t>;</a:t>
                </a:r>
              </a:p>
              <a:p>
                <a:pPr marL="514350" indent="-514350">
                  <a:buFont typeface="+mj-lt"/>
                  <a:buAutoNum type="arabicPeriod"/>
                </a:pPr>
                <a:r>
                  <a:rPr lang="en-US" sz="2400" dirty="0"/>
                  <a:t>For </a:t>
                </a:r>
                <a14:m>
                  <m:oMath xmlns:m="http://schemas.openxmlformats.org/officeDocument/2006/math">
                    <m:r>
                      <a:rPr lang="en-US" sz="2400" b="0" i="1" smtClean="0">
                        <a:latin typeface="Cambria Math"/>
                      </a:rPr>
                      <m:t>𝑘</m:t>
                    </m:r>
                    <m:r>
                      <a:rPr lang="en-US" sz="2400" b="0" i="1" smtClean="0">
                        <a:latin typeface="Cambria Math"/>
                      </a:rPr>
                      <m:t>=1,2,⋯</m:t>
                    </m:r>
                  </m:oMath>
                </a14:m>
                <a:r>
                  <a:rPr lang="en-US" sz="2400" dirty="0"/>
                  <a:t> until convergence do:</a:t>
                </a:r>
              </a:p>
              <a:p>
                <a:pPr marL="914400" lvl="1" indent="-514350">
                  <a:buFont typeface="+mj-lt"/>
                  <a:buAutoNum type="arabicPeriod"/>
                </a:pPr>
                <a:r>
                  <a:rPr lang="en-US" sz="2000" dirty="0"/>
                  <a:t>Evaluate </a:t>
                </a:r>
                <a14:m>
                  <m:oMath xmlns:m="http://schemas.openxmlformats.org/officeDocument/2006/math">
                    <m:sSub>
                      <m:sSubPr>
                        <m:ctrlPr>
                          <a:rPr lang="en-US" sz="2000" i="1" smtClean="0">
                            <a:latin typeface="Cambria Math" panose="02040503050406030204" pitchFamily="18" charset="0"/>
                          </a:rPr>
                        </m:ctrlPr>
                      </m:sSubPr>
                      <m:e>
                        <m:r>
                          <a:rPr lang="en-US" sz="2000" b="1" i="0" smtClean="0">
                            <a:latin typeface="Cambria Math"/>
                          </a:rPr>
                          <m:t>𝐠</m:t>
                        </m:r>
                      </m:e>
                      <m:sub>
                        <m:r>
                          <a:rPr lang="en-US" sz="2000" b="0" i="1" smtClean="0">
                            <a:latin typeface="Cambria Math"/>
                          </a:rPr>
                          <m:t>𝑘</m:t>
                        </m:r>
                      </m:sub>
                    </m:sSub>
                    <m:r>
                      <a:rPr lang="en-US" sz="2000" b="0" i="1" smtClean="0">
                        <a:latin typeface="Cambria Math"/>
                      </a:rPr>
                      <m:t>=</m:t>
                    </m:r>
                    <m:r>
                      <a:rPr lang="en-US" sz="2000" b="0" i="1" smtClean="0">
                        <a:latin typeface="Cambria Math"/>
                        <a:ea typeface="Cambria Math"/>
                      </a:rPr>
                      <m:t>𝛻</m:t>
                    </m:r>
                    <m:r>
                      <a:rPr lang="en-US" sz="2000" b="0" i="1" smtClean="0">
                        <a:latin typeface="Cambria Math"/>
                        <a:ea typeface="Cambria Math"/>
                      </a:rPr>
                      <m:t>𝑓</m:t>
                    </m:r>
                    <m:d>
                      <m:dPr>
                        <m:ctrlPr>
                          <a:rPr lang="en-US" sz="2000" b="0" i="1" smtClean="0">
                            <a:latin typeface="Cambria Math" panose="02040503050406030204" pitchFamily="18" charset="0"/>
                            <a:ea typeface="Cambria Math"/>
                          </a:rPr>
                        </m:ctrlPr>
                      </m:dPr>
                      <m:e>
                        <m:sSub>
                          <m:sSubPr>
                            <m:ctrlPr>
                              <a:rPr lang="en-US" sz="2000" i="1">
                                <a:latin typeface="Cambria Math" panose="02040503050406030204" pitchFamily="18" charset="0"/>
                              </a:rPr>
                            </m:ctrlPr>
                          </m:sSubPr>
                          <m:e>
                            <m:r>
                              <a:rPr lang="en-US" sz="2000" b="1" i="1">
                                <a:latin typeface="Cambria Math"/>
                                <a:ea typeface="Cambria Math"/>
                              </a:rPr>
                              <m:t>𝜽</m:t>
                            </m:r>
                          </m:e>
                          <m:sub>
                            <m:r>
                              <a:rPr lang="en-US" sz="2000" b="0" i="1" smtClean="0">
                                <a:latin typeface="Cambria Math"/>
                              </a:rPr>
                              <m:t>𝑘</m:t>
                            </m:r>
                          </m:sub>
                        </m:sSub>
                      </m:e>
                    </m:d>
                  </m:oMath>
                </a14:m>
                <a:r>
                  <a:rPr lang="en-US" sz="2000" dirty="0"/>
                  <a:t>;</a:t>
                </a:r>
              </a:p>
              <a:p>
                <a:pPr marL="914400" lvl="1" indent="-514350">
                  <a:buFont typeface="+mj-lt"/>
                  <a:buAutoNum type="arabicPeriod"/>
                </a:pPr>
                <a:r>
                  <a:rPr lang="en-US" sz="2000" dirty="0"/>
                  <a:t>Evaluate </a:t>
                </a:r>
                <a14:m>
                  <m:oMath xmlns:m="http://schemas.openxmlformats.org/officeDocument/2006/math">
                    <m:sSub>
                      <m:sSubPr>
                        <m:ctrlPr>
                          <a:rPr lang="en-US" sz="2000" i="1">
                            <a:latin typeface="Cambria Math" panose="02040503050406030204" pitchFamily="18" charset="0"/>
                          </a:rPr>
                        </m:ctrlPr>
                      </m:sSubPr>
                      <m:e>
                        <m:r>
                          <a:rPr lang="en-US" sz="2000" b="1" i="0" smtClean="0">
                            <a:latin typeface="Cambria Math"/>
                          </a:rPr>
                          <m:t>𝐇</m:t>
                        </m:r>
                      </m:e>
                      <m:sub>
                        <m:r>
                          <a:rPr lang="en-US" sz="2000" i="1">
                            <a:latin typeface="Cambria Math"/>
                          </a:rPr>
                          <m:t>𝑘</m:t>
                        </m:r>
                      </m:sub>
                    </m:sSub>
                    <m:r>
                      <a:rPr lang="en-US" sz="2000" i="1">
                        <a:latin typeface="Cambria Math"/>
                      </a:rPr>
                      <m:t>=</m:t>
                    </m:r>
                    <m:sSup>
                      <m:sSupPr>
                        <m:ctrlPr>
                          <a:rPr lang="en-US" sz="2000" i="1" smtClean="0">
                            <a:latin typeface="Cambria Math" panose="02040503050406030204" pitchFamily="18" charset="0"/>
                            <a:ea typeface="Cambria Math"/>
                          </a:rPr>
                        </m:ctrlPr>
                      </m:sSupPr>
                      <m:e>
                        <m:r>
                          <a:rPr lang="en-US" sz="2000" i="0">
                            <a:latin typeface="Cambria Math"/>
                            <a:ea typeface="Cambria Math"/>
                          </a:rPr>
                          <m:t>𝛻</m:t>
                        </m:r>
                      </m:e>
                      <m:sup>
                        <m:r>
                          <a:rPr lang="en-US" sz="2000" b="0" i="1" smtClean="0">
                            <a:latin typeface="Cambria Math"/>
                            <a:ea typeface="Cambria Math"/>
                          </a:rPr>
                          <m:t>2</m:t>
                        </m:r>
                      </m:sup>
                    </m:sSup>
                    <m:r>
                      <a:rPr lang="en-US" sz="2000" i="1">
                        <a:latin typeface="Cambria Math"/>
                        <a:ea typeface="Cambria Math"/>
                      </a:rPr>
                      <m:t>𝑓</m:t>
                    </m:r>
                    <m:d>
                      <m:dPr>
                        <m:ctrlPr>
                          <a:rPr lang="en-US" sz="2000" i="1">
                            <a:latin typeface="Cambria Math" panose="02040503050406030204" pitchFamily="18" charset="0"/>
                            <a:ea typeface="Cambria Math"/>
                          </a:rPr>
                        </m:ctrlPr>
                      </m:dPr>
                      <m:e>
                        <m:sSub>
                          <m:sSubPr>
                            <m:ctrlPr>
                              <a:rPr lang="en-US" sz="2000" i="1">
                                <a:latin typeface="Cambria Math" panose="02040503050406030204" pitchFamily="18" charset="0"/>
                              </a:rPr>
                            </m:ctrlPr>
                          </m:sSubPr>
                          <m:e>
                            <m:r>
                              <a:rPr lang="en-US" sz="2000" b="1" i="1">
                                <a:latin typeface="Cambria Math"/>
                                <a:ea typeface="Cambria Math"/>
                              </a:rPr>
                              <m:t>𝜽</m:t>
                            </m:r>
                          </m:e>
                          <m:sub>
                            <m:r>
                              <a:rPr lang="en-US" sz="2000" i="1">
                                <a:latin typeface="Cambria Math"/>
                              </a:rPr>
                              <m:t>𝑘</m:t>
                            </m:r>
                          </m:sub>
                        </m:sSub>
                      </m:e>
                    </m:d>
                  </m:oMath>
                </a14:m>
                <a:r>
                  <a:rPr lang="en-US" sz="2000" dirty="0"/>
                  <a:t>;</a:t>
                </a:r>
              </a:p>
              <a:p>
                <a:pPr marL="914400" lvl="1" indent="-514350">
                  <a:buFont typeface="+mj-lt"/>
                  <a:buAutoNum type="arabicPeriod"/>
                </a:pPr>
                <a:r>
                  <a:rPr lang="en-US" sz="2000" dirty="0"/>
                  <a:t>Solve </a:t>
                </a:r>
                <a14:m>
                  <m:oMath xmlns:m="http://schemas.openxmlformats.org/officeDocument/2006/math">
                    <m:sSub>
                      <m:sSubPr>
                        <m:ctrlPr>
                          <a:rPr lang="en-US" sz="2000" i="1" smtClean="0">
                            <a:latin typeface="Cambria Math" panose="02040503050406030204" pitchFamily="18" charset="0"/>
                          </a:rPr>
                        </m:ctrlPr>
                      </m:sSubPr>
                      <m:e>
                        <m:r>
                          <a:rPr lang="en-US" sz="2000" b="1" i="0" smtClean="0">
                            <a:latin typeface="Cambria Math"/>
                          </a:rPr>
                          <m:t>𝐇</m:t>
                        </m:r>
                      </m:e>
                      <m:sub>
                        <m:r>
                          <a:rPr lang="en-US" sz="2000" b="0" i="1" smtClean="0">
                            <a:latin typeface="Cambria Math"/>
                          </a:rPr>
                          <m:t>𝑘</m:t>
                        </m:r>
                      </m:sub>
                    </m:sSub>
                    <m:sSub>
                      <m:sSubPr>
                        <m:ctrlPr>
                          <a:rPr lang="en-US" sz="2000" i="1" smtClean="0">
                            <a:latin typeface="Cambria Math" panose="02040503050406030204" pitchFamily="18" charset="0"/>
                          </a:rPr>
                        </m:ctrlPr>
                      </m:sSubPr>
                      <m:e>
                        <m:r>
                          <a:rPr lang="en-US" sz="2000" b="1" i="0" smtClean="0">
                            <a:latin typeface="Cambria Math"/>
                          </a:rPr>
                          <m:t>𝐝</m:t>
                        </m:r>
                      </m:e>
                      <m:sub>
                        <m:r>
                          <a:rPr lang="en-US" sz="2000" b="0" i="1" smtClean="0">
                            <a:latin typeface="Cambria Math"/>
                          </a:rPr>
                          <m:t>𝑘</m:t>
                        </m:r>
                      </m:sub>
                    </m:sSub>
                    <m:r>
                      <a:rPr lang="en-US" sz="2000" b="0" i="1" smtClean="0">
                        <a:latin typeface="Cambria Math"/>
                      </a:rPr>
                      <m:t>=</m:t>
                    </m:r>
                    <m:d>
                      <m:dPr>
                        <m:ctrlPr>
                          <a:rPr lang="en-US" sz="2000" b="0" i="1" smtClean="0">
                            <a:latin typeface="Cambria Math" panose="02040503050406030204" pitchFamily="18" charset="0"/>
                          </a:rPr>
                        </m:ctrlPr>
                      </m:dPr>
                      <m:e>
                        <m:r>
                          <a:rPr lang="en-US" sz="2000" b="0" i="1" smtClean="0">
                            <a:latin typeface="Cambria Math"/>
                          </a:rPr>
                          <m:t>−</m:t>
                        </m:r>
                        <m:sSub>
                          <m:sSubPr>
                            <m:ctrlPr>
                              <a:rPr lang="en-US" sz="2000" i="1">
                                <a:latin typeface="Cambria Math" panose="02040503050406030204" pitchFamily="18" charset="0"/>
                              </a:rPr>
                            </m:ctrlPr>
                          </m:sSubPr>
                          <m:e>
                            <m:r>
                              <a:rPr lang="en-US" sz="2000" b="1">
                                <a:latin typeface="Cambria Math"/>
                              </a:rPr>
                              <m:t>𝐠</m:t>
                            </m:r>
                          </m:e>
                          <m:sub>
                            <m:r>
                              <a:rPr lang="en-US" sz="2000" i="1">
                                <a:latin typeface="Cambria Math"/>
                              </a:rPr>
                              <m:t>𝑘</m:t>
                            </m:r>
                          </m:sub>
                        </m:sSub>
                      </m:e>
                    </m:d>
                  </m:oMath>
                </a14:m>
                <a:r>
                  <a:rPr lang="en-US" sz="2000" dirty="0"/>
                  <a:t> for </a:t>
                </a:r>
                <a14:m>
                  <m:oMath xmlns:m="http://schemas.openxmlformats.org/officeDocument/2006/math">
                    <m:sSub>
                      <m:sSubPr>
                        <m:ctrlPr>
                          <a:rPr lang="en-US" sz="2000" i="1">
                            <a:latin typeface="Cambria Math" panose="02040503050406030204" pitchFamily="18" charset="0"/>
                          </a:rPr>
                        </m:ctrlPr>
                      </m:sSubPr>
                      <m:e>
                        <m:r>
                          <a:rPr lang="en-US" sz="2000" b="1">
                            <a:latin typeface="Cambria Math"/>
                          </a:rPr>
                          <m:t>𝐝</m:t>
                        </m:r>
                      </m:e>
                      <m:sub>
                        <m:r>
                          <a:rPr lang="en-US" sz="2000" i="1">
                            <a:latin typeface="Cambria Math"/>
                          </a:rPr>
                          <m:t>𝑘</m:t>
                        </m:r>
                      </m:sub>
                    </m:sSub>
                  </m:oMath>
                </a14:m>
                <a:r>
                  <a:rPr lang="en-US" sz="2000" dirty="0"/>
                  <a:t>;</a:t>
                </a:r>
              </a:p>
              <a:p>
                <a:pPr marL="914400" lvl="1" indent="-514350">
                  <a:buFont typeface="+mj-lt"/>
                  <a:buAutoNum type="arabicPeriod"/>
                </a:pPr>
                <a:r>
                  <a:rPr lang="en-US" sz="2000" dirty="0"/>
                  <a:t>Use line search to find step size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a:ea typeface="Cambria Math"/>
                          </a:rPr>
                          <m:t>𝜂</m:t>
                        </m:r>
                      </m:e>
                      <m:sub>
                        <m:r>
                          <a:rPr lang="en-US" sz="2000" b="0" i="1" smtClean="0">
                            <a:latin typeface="Cambria Math"/>
                          </a:rPr>
                          <m:t>𝑘</m:t>
                        </m:r>
                      </m:sub>
                    </m:sSub>
                  </m:oMath>
                </a14:m>
                <a:r>
                  <a:rPr lang="en-US" sz="2000" dirty="0"/>
                  <a:t> along </a:t>
                </a:r>
                <a14:m>
                  <m:oMath xmlns:m="http://schemas.openxmlformats.org/officeDocument/2006/math">
                    <m:sSub>
                      <m:sSubPr>
                        <m:ctrlPr>
                          <a:rPr lang="en-US" sz="2000" i="1">
                            <a:latin typeface="Cambria Math" panose="02040503050406030204" pitchFamily="18" charset="0"/>
                          </a:rPr>
                        </m:ctrlPr>
                      </m:sSubPr>
                      <m:e>
                        <m:r>
                          <a:rPr lang="en-US" sz="2000" b="1">
                            <a:latin typeface="Cambria Math"/>
                          </a:rPr>
                          <m:t>𝐝</m:t>
                        </m:r>
                      </m:e>
                      <m:sub>
                        <m:r>
                          <a:rPr lang="en-US" sz="2000" i="1">
                            <a:latin typeface="Cambria Math"/>
                          </a:rPr>
                          <m:t>𝑘</m:t>
                        </m:r>
                      </m:sub>
                    </m:sSub>
                  </m:oMath>
                </a14:m>
                <a:r>
                  <a:rPr lang="en-US" sz="2000" dirty="0"/>
                  <a:t>;</a:t>
                </a:r>
              </a:p>
              <a:p>
                <a:pPr marL="914400" lvl="1" indent="-514350">
                  <a:buFont typeface="+mj-lt"/>
                  <a:buAutoNum type="arabicPeriod"/>
                </a:pPr>
                <a:r>
                  <a:rPr lang="en-US" sz="2000" dirty="0"/>
                  <a:t>Update </a:t>
                </a:r>
                <a14:m>
                  <m:oMath xmlns:m="http://schemas.openxmlformats.org/officeDocument/2006/math">
                    <m:sSub>
                      <m:sSubPr>
                        <m:ctrlPr>
                          <a:rPr lang="en-US" sz="2000" i="1">
                            <a:latin typeface="Cambria Math" panose="02040503050406030204" pitchFamily="18" charset="0"/>
                          </a:rPr>
                        </m:ctrlPr>
                      </m:sSubPr>
                      <m:e>
                        <m:r>
                          <a:rPr lang="en-US" sz="2000" b="1" i="1">
                            <a:latin typeface="Cambria Math"/>
                            <a:ea typeface="Cambria Math"/>
                          </a:rPr>
                          <m:t>𝜽</m:t>
                        </m:r>
                      </m:e>
                      <m:sub>
                        <m:r>
                          <a:rPr lang="en-US" sz="2000" i="1">
                            <a:latin typeface="Cambria Math"/>
                          </a:rPr>
                          <m:t>𝑘</m:t>
                        </m:r>
                        <m:r>
                          <a:rPr lang="en-US" sz="2000" b="0" i="1" smtClean="0">
                            <a:latin typeface="Cambria Math"/>
                          </a:rPr>
                          <m:t>+1</m:t>
                        </m:r>
                      </m:sub>
                    </m:sSub>
                    <m:r>
                      <a:rPr lang="en-US" sz="2000" b="0" i="1" smtClean="0">
                        <a:latin typeface="Cambria Math"/>
                      </a:rPr>
                      <m:t>=</m:t>
                    </m:r>
                    <m:sSub>
                      <m:sSubPr>
                        <m:ctrlPr>
                          <a:rPr lang="en-US" sz="2000" i="1">
                            <a:latin typeface="Cambria Math" panose="02040503050406030204" pitchFamily="18" charset="0"/>
                          </a:rPr>
                        </m:ctrlPr>
                      </m:sSubPr>
                      <m:e>
                        <m:r>
                          <a:rPr lang="en-US" sz="2000" b="1" i="1">
                            <a:latin typeface="Cambria Math"/>
                            <a:ea typeface="Cambria Math"/>
                          </a:rPr>
                          <m:t>𝜽</m:t>
                        </m:r>
                      </m:e>
                      <m:sub>
                        <m:r>
                          <a:rPr lang="en-US" sz="2000" i="1">
                            <a:latin typeface="Cambria Math"/>
                          </a:rPr>
                          <m:t>𝑘</m:t>
                        </m:r>
                      </m:sub>
                    </m:sSub>
                    <m:r>
                      <a:rPr lang="en-US" sz="2000" b="0" i="1" smtClean="0">
                        <a:latin typeface="Cambria Math"/>
                      </a:rPr>
                      <m:t>+</m:t>
                    </m:r>
                    <m:sSub>
                      <m:sSubPr>
                        <m:ctrlPr>
                          <a:rPr lang="en-US" sz="2000" i="1">
                            <a:latin typeface="Cambria Math" panose="02040503050406030204" pitchFamily="18" charset="0"/>
                          </a:rPr>
                        </m:ctrlPr>
                      </m:sSubPr>
                      <m:e>
                        <m:r>
                          <a:rPr lang="en-US" sz="2000" i="1">
                            <a:latin typeface="Cambria Math"/>
                            <a:ea typeface="Cambria Math"/>
                          </a:rPr>
                          <m:t>𝜂</m:t>
                        </m:r>
                      </m:e>
                      <m:sub>
                        <m:r>
                          <a:rPr lang="en-US" sz="2000" i="1">
                            <a:latin typeface="Cambria Math"/>
                          </a:rPr>
                          <m:t>𝑘</m:t>
                        </m:r>
                      </m:sub>
                    </m:sSub>
                    <m:sSub>
                      <m:sSubPr>
                        <m:ctrlPr>
                          <a:rPr lang="en-US" sz="2000" i="1">
                            <a:latin typeface="Cambria Math" panose="02040503050406030204" pitchFamily="18" charset="0"/>
                          </a:rPr>
                        </m:ctrlPr>
                      </m:sSubPr>
                      <m:e>
                        <m:r>
                          <a:rPr lang="en-US" sz="2000" b="1">
                            <a:latin typeface="Cambria Math"/>
                          </a:rPr>
                          <m:t>𝐝</m:t>
                        </m:r>
                      </m:e>
                      <m:sub>
                        <m:r>
                          <a:rPr lang="en-US" sz="2000" i="1">
                            <a:latin typeface="Cambria Math"/>
                          </a:rPr>
                          <m:t>𝑘</m:t>
                        </m:r>
                      </m:sub>
                    </m:sSub>
                  </m:oMath>
                </a14:m>
                <a:r>
                  <a:rPr lang="en-US" sz="2000" dirty="0"/>
                  <a:t>.</a:t>
                </a:r>
              </a:p>
            </p:txBody>
          </p:sp>
        </mc:Choice>
        <mc:Fallback xmlns="">
          <p:sp>
            <p:nvSpPr>
              <p:cNvPr id="13" name="Объект 2"/>
              <p:cNvSpPr>
                <a:spLocks noGrp="1" noRot="1" noChangeAspect="1" noMove="1" noResize="1" noEditPoints="1" noAdjustHandles="1" noChangeArrowheads="1" noChangeShapeType="1" noTextEdit="1"/>
              </p:cNvSpPr>
              <p:nvPr>
                <p:ph idx="1"/>
              </p:nvPr>
            </p:nvSpPr>
            <p:spPr>
              <a:xfrm>
                <a:off x="179512" y="764705"/>
                <a:ext cx="8784976" cy="2952328"/>
              </a:xfrm>
              <a:blipFill rotWithShape="1">
                <a:blip r:embed="rId2"/>
                <a:stretch>
                  <a:fillRect l="-1040" t="-1856"/>
                </a:stretch>
              </a:blipFill>
            </p:spPr>
            <p:txBody>
              <a:bodyPr/>
              <a:lstStyle/>
              <a:p>
                <a:r>
                  <a:rPr lang="ru-RU">
                    <a:noFill/>
                  </a:rPr>
                  <a:t> </a:t>
                </a:r>
              </a:p>
            </p:txBody>
          </p:sp>
        </mc:Fallback>
      </mc:AlternateContent>
      <p:sp>
        <p:nvSpPr>
          <p:cNvPr id="14" name="Объект 2"/>
          <p:cNvSpPr txBox="1">
            <a:spLocks/>
          </p:cNvSpPr>
          <p:nvPr/>
        </p:nvSpPr>
        <p:spPr>
          <a:xfrm>
            <a:off x="179512" y="4005064"/>
            <a:ext cx="8784976" cy="5760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Newton’s method called </a:t>
            </a:r>
            <a:r>
              <a:rPr lang="en-US" sz="2400" b="1" i="1" u="sng" dirty="0"/>
              <a:t>second order</a:t>
            </a:r>
            <a:r>
              <a:rPr lang="en-US" sz="2400" dirty="0"/>
              <a:t> optimization method.</a:t>
            </a:r>
          </a:p>
        </p:txBody>
      </p:sp>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7</a:t>
            </a:fld>
            <a:r>
              <a:rPr lang="en-US" sz="2200" dirty="0">
                <a:solidFill>
                  <a:schemeClr val="tx1"/>
                </a:solidFill>
              </a:rPr>
              <a:t>/11</a:t>
            </a:r>
            <a:endParaRPr lang="ru-RU" sz="2200" dirty="0">
              <a:solidFill>
                <a:schemeClr val="tx1"/>
              </a:solidFill>
            </a:endParaRPr>
          </a:p>
        </p:txBody>
      </p:sp>
    </p:spTree>
    <p:extLst>
      <p:ext uri="{BB962C8B-B14F-4D97-AF65-F5344CB8AC3E}">
        <p14:creationId xmlns:p14="http://schemas.microsoft.com/office/powerpoint/2010/main" val="1745920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1152128"/>
          </a:xfrm>
        </p:spPr>
        <p:txBody>
          <a:bodyPr>
            <a:noAutofit/>
          </a:bodyPr>
          <a:lstStyle/>
          <a:p>
            <a:r>
              <a:rPr lang="en-US" sz="3600" b="1" dirty="0"/>
              <a:t>Model fitting. </a:t>
            </a:r>
            <a:br>
              <a:rPr lang="en-US" sz="3600" b="1" dirty="0"/>
            </a:br>
            <a:r>
              <a:rPr lang="en-US" sz="3600" b="1" dirty="0"/>
              <a:t>Iteratively reweighted least squares</a:t>
            </a:r>
            <a:endParaRPr lang="ru-RU" sz="3600" b="1" dirty="0"/>
          </a:p>
        </p:txBody>
      </p:sp>
      <p:sp>
        <p:nvSpPr>
          <p:cNvPr id="4" name="Нижний колонтитул 3"/>
          <p:cNvSpPr>
            <a:spLocks noGrp="1"/>
          </p:cNvSpPr>
          <p:nvPr>
            <p:ph type="ftr" sz="quarter" idx="11"/>
          </p:nvPr>
        </p:nvSpPr>
        <p:spPr/>
        <p:txBody>
          <a:bodyPr/>
          <a:lstStyle/>
          <a:p>
            <a:r>
              <a:rPr lang="en-US"/>
              <a:t>Objects and Systems Identification Methods. Logistic Regression</a:t>
            </a:r>
            <a:endParaRPr lang="ru-RU"/>
          </a:p>
        </p:txBody>
      </p:sp>
      <mc:AlternateContent xmlns:mc="http://schemas.openxmlformats.org/markup-compatibility/2006" xmlns:a14="http://schemas.microsoft.com/office/drawing/2010/main">
        <mc:Choice Requires="a14">
          <p:sp>
            <p:nvSpPr>
              <p:cNvPr id="13" name="Объект 2"/>
              <p:cNvSpPr>
                <a:spLocks noGrp="1"/>
              </p:cNvSpPr>
              <p:nvPr>
                <p:ph idx="1"/>
              </p:nvPr>
            </p:nvSpPr>
            <p:spPr>
              <a:xfrm>
                <a:off x="179512" y="1268760"/>
                <a:ext cx="8784976" cy="4104456"/>
              </a:xfrm>
            </p:spPr>
            <p:txBody>
              <a:bodyPr>
                <a:normAutofit/>
              </a:bodyPr>
              <a:lstStyle/>
              <a:p>
                <a:pPr marL="514350" indent="-514350">
                  <a:buFont typeface="+mj-lt"/>
                  <a:buAutoNum type="arabicPeriod"/>
                </a:pPr>
                <a:r>
                  <a:rPr lang="en-US" sz="2400" dirty="0"/>
                  <a:t>Initialize </a:t>
                </a:r>
                <a14:m>
                  <m:oMath xmlns:m="http://schemas.openxmlformats.org/officeDocument/2006/math">
                    <m:r>
                      <a:rPr lang="en-US" sz="2400" b="1" i="0" smtClean="0">
                        <a:latin typeface="Cambria Math"/>
                      </a:rPr>
                      <m:t>𝐰</m:t>
                    </m:r>
                    <m:r>
                      <a:rPr lang="en-US" sz="2400" b="1" i="0" smtClean="0">
                        <a:latin typeface="Cambria Math"/>
                      </a:rPr>
                      <m:t>=</m:t>
                    </m:r>
                    <m:sSub>
                      <m:sSubPr>
                        <m:ctrlPr>
                          <a:rPr lang="en-US" sz="2400" b="1" i="1" smtClean="0">
                            <a:latin typeface="Cambria Math" panose="02040503050406030204" pitchFamily="18" charset="0"/>
                          </a:rPr>
                        </m:ctrlPr>
                      </m:sSubPr>
                      <m:e>
                        <m:r>
                          <a:rPr lang="en-US" sz="2400" b="1" i="1" smtClean="0">
                            <a:latin typeface="Cambria Math"/>
                          </a:rPr>
                          <m:t>𝟎</m:t>
                        </m:r>
                      </m:e>
                      <m:sub>
                        <m:r>
                          <a:rPr lang="en-US" sz="2400" b="0" i="1" smtClean="0">
                            <a:latin typeface="Cambria Math"/>
                          </a:rPr>
                          <m:t>𝐷</m:t>
                        </m:r>
                      </m:sub>
                    </m:sSub>
                  </m:oMath>
                </a14:m>
                <a:r>
                  <a:rPr lang="en-US" sz="2400" dirty="0"/>
                  <a:t>;</a:t>
                </a:r>
              </a:p>
              <a:p>
                <a:pPr marL="514350" indent="-514350">
                  <a:buFont typeface="+mj-lt"/>
                  <a:buAutoNum type="arabicPeriod"/>
                </a:pPr>
                <a:r>
                  <a:rPr lang="en-US" sz="2400" dirty="0"/>
                  <a:t>Evaluate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𝑤</m:t>
                        </m:r>
                      </m:e>
                      <m:sub>
                        <m:r>
                          <a:rPr lang="en-US" sz="2400" i="1">
                            <a:latin typeface="Cambria Math"/>
                          </a:rPr>
                          <m:t>0</m:t>
                        </m:r>
                      </m:sub>
                    </m:sSub>
                    <m:r>
                      <a:rPr lang="en-US" sz="2400" b="0" i="1" smtClean="0">
                        <a:latin typeface="Cambria Math"/>
                      </a:rPr>
                      <m:t>=</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d>
                          <m:dPr>
                            <m:begChr m:val="["/>
                            <m:endChr m:val="]"/>
                            <m:ctrlPr>
                              <a:rPr lang="en-US" sz="2400" b="0" i="1" smtClean="0">
                                <a:latin typeface="Cambria Math" panose="02040503050406030204" pitchFamily="18" charset="0"/>
                              </a:rPr>
                            </m:ctrlPr>
                          </m:dPr>
                          <m:e>
                            <m:f>
                              <m:fPr>
                                <m:type m:val="lin"/>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r>
                                      <a:rPr lang="en-US" sz="2400" b="0" i="1" smtClean="0">
                                        <a:latin typeface="Cambria Math"/>
                                      </a:rPr>
                                      <m:t>𝑦</m:t>
                                    </m:r>
                                  </m:e>
                                </m:acc>
                              </m:num>
                              <m:den>
                                <m:d>
                                  <m:dPr>
                                    <m:ctrlPr>
                                      <a:rPr lang="en-US" sz="2400" b="0" i="1" smtClean="0">
                                        <a:latin typeface="Cambria Math" panose="02040503050406030204" pitchFamily="18" charset="0"/>
                                      </a:rPr>
                                    </m:ctrlPr>
                                  </m:dPr>
                                  <m:e>
                                    <m:r>
                                      <a:rPr lang="en-US" sz="2400" b="0" i="1" smtClean="0">
                                        <a:latin typeface="Cambria Math"/>
                                      </a:rPr>
                                      <m:t>1−</m:t>
                                    </m:r>
                                    <m:acc>
                                      <m:accPr>
                                        <m:chr m:val="̅"/>
                                        <m:ctrlPr>
                                          <a:rPr lang="en-US" sz="2400" i="1">
                                            <a:latin typeface="Cambria Math" panose="02040503050406030204" pitchFamily="18" charset="0"/>
                                          </a:rPr>
                                        </m:ctrlPr>
                                      </m:accPr>
                                      <m:e>
                                        <m:r>
                                          <a:rPr lang="en-US" sz="2400" i="1">
                                            <a:latin typeface="Cambria Math"/>
                                          </a:rPr>
                                          <m:t>𝑦</m:t>
                                        </m:r>
                                      </m:e>
                                    </m:acc>
                                  </m:e>
                                </m:d>
                              </m:den>
                            </m:f>
                          </m:e>
                        </m:d>
                      </m:e>
                    </m:func>
                  </m:oMath>
                </a14:m>
                <a:r>
                  <a:rPr lang="en-US" sz="2400" dirty="0"/>
                  <a:t>;</a:t>
                </a:r>
              </a:p>
              <a:p>
                <a:pPr marL="514350" indent="-514350">
                  <a:buFont typeface="+mj-lt"/>
                  <a:buAutoNum type="arabicPeriod"/>
                </a:pPr>
                <a:r>
                  <a:rPr lang="en-US" sz="2400" dirty="0"/>
                  <a:t>Until converged do:</a:t>
                </a:r>
              </a:p>
              <a:p>
                <a:pPr marL="914400" lvl="1" indent="-514350">
                  <a:buFont typeface="+mj-lt"/>
                  <a:buAutoNum type="arabicPeriod"/>
                </a:pPr>
                <a:r>
                  <a:rPr lang="en-US" sz="20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ea typeface="Cambria Math"/>
                          </a:rPr>
                          <m:t>𝜂</m:t>
                        </m:r>
                      </m:e>
                      <m:sub>
                        <m:r>
                          <a:rPr lang="en-US" sz="2400" b="0" i="1" smtClean="0">
                            <a:latin typeface="Cambria Math"/>
                          </a:rPr>
                          <m:t>𝑖</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𝑤</m:t>
                        </m:r>
                      </m:e>
                      <m:sub>
                        <m:r>
                          <a:rPr lang="en-US" sz="2400" b="0" i="1" smtClean="0">
                            <a:latin typeface="Cambria Math"/>
                          </a:rPr>
                          <m:t>0</m:t>
                        </m:r>
                      </m:sub>
                    </m:sSub>
                    <m:r>
                      <a:rPr lang="en-US" sz="2400" b="0" i="1" smtClean="0">
                        <a:latin typeface="Cambria Math"/>
                      </a:rPr>
                      <m:t>+</m:t>
                    </m:r>
                    <m:sSup>
                      <m:sSupPr>
                        <m:ctrlPr>
                          <a:rPr lang="en-US" sz="2000" i="1">
                            <a:latin typeface="Cambria Math" panose="02040503050406030204" pitchFamily="18" charset="0"/>
                            <a:ea typeface="Cambria Math"/>
                          </a:rPr>
                        </m:ctrlPr>
                      </m:sSupPr>
                      <m:e>
                        <m:r>
                          <a:rPr lang="en-US" sz="2000" b="1">
                            <a:latin typeface="Cambria Math"/>
                            <a:ea typeface="Cambria Math"/>
                          </a:rPr>
                          <m:t>𝐰</m:t>
                        </m:r>
                      </m:e>
                      <m:sup>
                        <m:r>
                          <a:rPr lang="en-US" sz="2000" i="1">
                            <a:latin typeface="Cambria Math"/>
                            <a:ea typeface="Cambria Math"/>
                          </a:rPr>
                          <m:t>𝑇</m:t>
                        </m:r>
                      </m:sup>
                    </m:sSup>
                    <m:sSub>
                      <m:sSubPr>
                        <m:ctrlPr>
                          <a:rPr lang="en-US" sz="2000" i="1" smtClean="0">
                            <a:latin typeface="Cambria Math" panose="02040503050406030204" pitchFamily="18" charset="0"/>
                            <a:ea typeface="Cambria Math"/>
                          </a:rPr>
                        </m:ctrlPr>
                      </m:sSubPr>
                      <m:e>
                        <m:r>
                          <a:rPr lang="en-US" sz="2000" b="1">
                            <a:latin typeface="Cambria Math"/>
                            <a:ea typeface="Cambria Math"/>
                          </a:rPr>
                          <m:t>𝐱</m:t>
                        </m:r>
                      </m:e>
                      <m:sub>
                        <m:r>
                          <a:rPr lang="en-US" sz="2000" b="0" i="1" smtClean="0">
                            <a:latin typeface="Cambria Math"/>
                            <a:ea typeface="Cambria Math"/>
                          </a:rPr>
                          <m:t>𝑖</m:t>
                        </m:r>
                      </m:sub>
                    </m:sSub>
                  </m:oMath>
                </a14:m>
                <a:r>
                  <a:rPr lang="en-US" sz="2000" dirty="0"/>
                  <a:t>;</a:t>
                </a:r>
              </a:p>
              <a:p>
                <a:pPr marL="914400" lvl="1" indent="-514350">
                  <a:buFont typeface="+mj-lt"/>
                  <a:buAutoNum type="arabicPeriod"/>
                </a:pPr>
                <a:r>
                  <a:rPr lang="en-US" sz="2000" dirty="0"/>
                  <a:t> </a:t>
                </a:r>
                <a14:m>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a:ea typeface="Cambria Math"/>
                          </a:rPr>
                          <m:t>𝜇</m:t>
                        </m:r>
                      </m:e>
                      <m:sub>
                        <m:r>
                          <a:rPr lang="en-US" sz="1800" b="0" i="1" smtClean="0">
                            <a:latin typeface="Cambria Math"/>
                          </a:rPr>
                          <m:t>𝑖</m:t>
                        </m:r>
                      </m:sub>
                    </m:sSub>
                    <m:r>
                      <a:rPr lang="en-US" sz="1800" b="0" i="1" smtClean="0">
                        <a:latin typeface="Cambria Math"/>
                      </a:rPr>
                      <m:t>=</m:t>
                    </m:r>
                    <m:r>
                      <a:rPr lang="en-US" sz="1800" b="0" i="1" smtClean="0">
                        <a:latin typeface="Cambria Math"/>
                      </a:rPr>
                      <m:t>𝑠𝑖𝑔𝑚</m:t>
                    </m:r>
                    <m:d>
                      <m:dPr>
                        <m:ctrlPr>
                          <a:rPr lang="en-US" sz="18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ea typeface="Cambria Math"/>
                              </a:rPr>
                              <m:t>𝜂</m:t>
                            </m:r>
                          </m:e>
                          <m:sub>
                            <m:r>
                              <a:rPr lang="en-US" sz="2000" i="1">
                                <a:latin typeface="Cambria Math"/>
                              </a:rPr>
                              <m:t>𝑖</m:t>
                            </m:r>
                          </m:sub>
                        </m:sSub>
                      </m:e>
                    </m:d>
                  </m:oMath>
                </a14:m>
                <a:r>
                  <a:rPr lang="en-US" sz="2000" dirty="0"/>
                  <a:t>;</a:t>
                </a:r>
              </a:p>
              <a:p>
                <a:pPr marL="914400" lvl="1" indent="-514350">
                  <a:buFont typeface="+mj-lt"/>
                  <a:buAutoNum type="arabicPeriod"/>
                </a:pPr>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𝑠</m:t>
                        </m:r>
                      </m:e>
                      <m:sub>
                        <m:r>
                          <a:rPr lang="en-US" sz="2000" b="0" i="1" smtClean="0">
                            <a:latin typeface="Cambria Math"/>
                          </a:rPr>
                          <m:t>𝑖</m:t>
                        </m:r>
                      </m:sub>
                    </m:sSub>
                    <m:r>
                      <a:rPr lang="en-US" sz="2000" b="0" i="1" smtClean="0">
                        <a:latin typeface="Cambria Math"/>
                      </a:rPr>
                      <m:t>=</m:t>
                    </m:r>
                    <m:sSub>
                      <m:sSubPr>
                        <m:ctrlPr>
                          <a:rPr lang="en-US" sz="2400" i="1">
                            <a:latin typeface="Cambria Math" panose="02040503050406030204" pitchFamily="18" charset="0"/>
                          </a:rPr>
                        </m:ctrlPr>
                      </m:sSubPr>
                      <m:e>
                        <m:r>
                          <a:rPr lang="en-US" sz="2400" i="1">
                            <a:latin typeface="Cambria Math"/>
                            <a:ea typeface="Cambria Math"/>
                          </a:rPr>
                          <m:t>𝜇</m:t>
                        </m:r>
                      </m:e>
                      <m:sub>
                        <m:r>
                          <a:rPr lang="en-US" sz="2400" i="1">
                            <a:latin typeface="Cambria Math"/>
                          </a:rPr>
                          <m:t>𝑖</m:t>
                        </m:r>
                      </m:sub>
                    </m:sSub>
                    <m:d>
                      <m:dPr>
                        <m:ctrlPr>
                          <a:rPr lang="en-US" sz="2400" i="1" smtClean="0">
                            <a:latin typeface="Cambria Math" panose="02040503050406030204" pitchFamily="18" charset="0"/>
                          </a:rPr>
                        </m:ctrlPr>
                      </m:dPr>
                      <m:e>
                        <m:r>
                          <a:rPr lang="en-US" sz="2400" b="0" i="1" smtClean="0">
                            <a:latin typeface="Cambria Math"/>
                          </a:rPr>
                          <m:t>1−</m:t>
                        </m:r>
                        <m:sSub>
                          <m:sSubPr>
                            <m:ctrlPr>
                              <a:rPr lang="en-US" sz="2000" i="1">
                                <a:latin typeface="Cambria Math" panose="02040503050406030204" pitchFamily="18" charset="0"/>
                              </a:rPr>
                            </m:ctrlPr>
                          </m:sSubPr>
                          <m:e>
                            <m:r>
                              <a:rPr lang="en-US" sz="2000" i="1">
                                <a:latin typeface="Cambria Math"/>
                                <a:ea typeface="Cambria Math"/>
                              </a:rPr>
                              <m:t>𝜇</m:t>
                            </m:r>
                          </m:e>
                          <m:sub>
                            <m:r>
                              <a:rPr lang="en-US" sz="2000" i="1">
                                <a:latin typeface="Cambria Math"/>
                              </a:rPr>
                              <m:t>𝑖</m:t>
                            </m:r>
                          </m:sub>
                        </m:sSub>
                      </m:e>
                    </m:d>
                  </m:oMath>
                </a14:m>
                <a:r>
                  <a:rPr lang="en-US" sz="2000" dirty="0"/>
                  <a:t>;</a:t>
                </a:r>
              </a:p>
              <a:p>
                <a:pPr marL="914400" lvl="1" indent="-514350">
                  <a:buFont typeface="+mj-lt"/>
                  <a:buAutoNum type="arabicPeriod"/>
                </a:pPr>
                <a:r>
                  <a:rPr lang="en-US" sz="2000" dirty="0"/>
                  <a: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𝑧</m:t>
                        </m:r>
                      </m:e>
                      <m:sub>
                        <m:r>
                          <a:rPr lang="en-US" sz="1800" b="0" i="1" smtClean="0">
                            <a:latin typeface="Cambria Math"/>
                          </a:rPr>
                          <m:t>𝑖</m:t>
                        </m:r>
                      </m:sub>
                    </m:sSub>
                    <m:r>
                      <a:rPr lang="en-US" sz="1800" b="0" i="1" smtClean="0">
                        <a:latin typeface="Cambria Math"/>
                      </a:rPr>
                      <m:t>=</m:t>
                    </m:r>
                    <m:sSub>
                      <m:sSubPr>
                        <m:ctrlPr>
                          <a:rPr lang="en-US" sz="2000" i="1">
                            <a:latin typeface="Cambria Math" panose="02040503050406030204" pitchFamily="18" charset="0"/>
                          </a:rPr>
                        </m:ctrlPr>
                      </m:sSubPr>
                      <m:e>
                        <m:r>
                          <a:rPr lang="en-US" sz="2000" i="1">
                            <a:latin typeface="Cambria Math"/>
                            <a:ea typeface="Cambria Math"/>
                          </a:rPr>
                          <m:t>𝜂</m:t>
                        </m:r>
                      </m:e>
                      <m:sub>
                        <m:r>
                          <a:rPr lang="en-US" sz="2000" i="1">
                            <a:latin typeface="Cambria Math"/>
                          </a:rPr>
                          <m:t>𝑖</m:t>
                        </m:r>
                      </m:sub>
                    </m:sSub>
                    <m:r>
                      <a:rPr lang="en-US" sz="2000" b="0" i="1" smtClean="0">
                        <a:latin typeface="Cambria Math"/>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a:rPr>
                              <m:t>𝑦</m:t>
                            </m:r>
                          </m:e>
                          <m:sub>
                            <m:r>
                              <a:rPr lang="en-US" sz="2000" b="0" i="1" smtClean="0">
                                <a:latin typeface="Cambria Math"/>
                              </a:rPr>
                              <m:t>𝑖</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ea typeface="Cambria Math"/>
                              </a:rPr>
                              <m:t>𝜇</m:t>
                            </m:r>
                          </m:e>
                          <m:sub>
                            <m:r>
                              <a:rPr lang="en-US" sz="2000" b="0" i="1" smtClean="0">
                                <a:latin typeface="Cambria Math"/>
                              </a:rPr>
                              <m:t>𝑖</m:t>
                            </m:r>
                          </m:sub>
                        </m:sSub>
                      </m:num>
                      <m:den>
                        <m:sSub>
                          <m:sSubPr>
                            <m:ctrlPr>
                              <a:rPr lang="en-US" sz="2000" b="0" i="1" smtClean="0">
                                <a:latin typeface="Cambria Math" panose="02040503050406030204" pitchFamily="18" charset="0"/>
                              </a:rPr>
                            </m:ctrlPr>
                          </m:sSubPr>
                          <m:e>
                            <m:r>
                              <a:rPr lang="en-US" sz="2000" b="0" i="1" smtClean="0">
                                <a:latin typeface="Cambria Math"/>
                              </a:rPr>
                              <m:t>𝑠</m:t>
                            </m:r>
                          </m:e>
                          <m:sub>
                            <m:r>
                              <a:rPr lang="en-US" sz="2000" b="0" i="1" smtClean="0">
                                <a:latin typeface="Cambria Math"/>
                              </a:rPr>
                              <m:t>𝑖</m:t>
                            </m:r>
                          </m:sub>
                        </m:sSub>
                      </m:den>
                    </m:f>
                  </m:oMath>
                </a14:m>
                <a:r>
                  <a:rPr lang="en-US" sz="2000" dirty="0"/>
                  <a:t>;</a:t>
                </a:r>
              </a:p>
              <a:p>
                <a:pPr marL="914400" lvl="1" indent="-514350">
                  <a:buFont typeface="+mj-lt"/>
                  <a:buAutoNum type="arabicPeriod"/>
                </a:pPr>
                <a:r>
                  <a:rPr lang="en-US" sz="2000" dirty="0"/>
                  <a:t> </a:t>
                </a:r>
                <a14:m>
                  <m:oMath xmlns:m="http://schemas.openxmlformats.org/officeDocument/2006/math">
                    <m:r>
                      <a:rPr lang="en-US" sz="2000" b="1" i="0" smtClean="0">
                        <a:latin typeface="Cambria Math"/>
                      </a:rPr>
                      <m:t>𝐒</m:t>
                    </m:r>
                    <m:r>
                      <a:rPr lang="en-US" sz="2000" b="0" i="1" smtClean="0">
                        <a:latin typeface="Cambria Math"/>
                      </a:rPr>
                      <m:t>=</m:t>
                    </m:r>
                    <m:r>
                      <a:rPr lang="en-US" sz="2000" b="0" i="1" smtClean="0">
                        <a:latin typeface="Cambria Math"/>
                      </a:rPr>
                      <m:t>𝑑𝑖𝑎𝑔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a:rPr>
                              <m:t>𝑠</m:t>
                            </m:r>
                          </m:e>
                          <m:sub>
                            <m:r>
                              <a:rPr lang="en-US" sz="2000" b="0" i="1" smtClean="0">
                                <a:latin typeface="Cambria Math"/>
                              </a:rPr>
                              <m:t>1:</m:t>
                            </m:r>
                            <m:r>
                              <a:rPr lang="en-US" sz="2000" b="0" i="1" smtClean="0">
                                <a:latin typeface="Cambria Math"/>
                              </a:rPr>
                              <m:t>𝑁</m:t>
                            </m:r>
                          </m:sub>
                        </m:sSub>
                      </m:e>
                    </m:d>
                  </m:oMath>
                </a14:m>
                <a:r>
                  <a:rPr lang="en-US" sz="2000" dirty="0"/>
                  <a:t>;</a:t>
                </a:r>
              </a:p>
              <a:p>
                <a:pPr marL="914400" lvl="1" indent="-514350">
                  <a:buFont typeface="+mj-lt"/>
                  <a:buAutoNum type="arabicPeriod"/>
                </a:pPr>
                <a:r>
                  <a:rPr lang="en-US" sz="2000" dirty="0"/>
                  <a:t> </a:t>
                </a:r>
                <a14:m>
                  <m:oMath xmlns:m="http://schemas.openxmlformats.org/officeDocument/2006/math">
                    <m:r>
                      <a:rPr lang="en-US" sz="2000" b="1">
                        <a:latin typeface="Cambria Math"/>
                      </a:rPr>
                      <m:t>𝐰</m:t>
                    </m:r>
                    <m:r>
                      <a:rPr lang="en-US" sz="2000" b="1" i="0" smtClean="0">
                        <a:latin typeface="Cambria Math"/>
                      </a:rPr>
                      <m:t>=</m:t>
                    </m:r>
                    <m:sSup>
                      <m:sSupPr>
                        <m:ctrlPr>
                          <a:rPr lang="en-US" sz="2000" b="1" i="1" smtClean="0">
                            <a:latin typeface="Cambria Math" panose="02040503050406030204" pitchFamily="18" charset="0"/>
                          </a:rPr>
                        </m:ctrlPr>
                      </m:sSupPr>
                      <m:e>
                        <m:d>
                          <m:dPr>
                            <m:ctrlPr>
                              <a:rPr lang="en-US" sz="2000" b="1" i="1">
                                <a:latin typeface="Cambria Math" panose="02040503050406030204" pitchFamily="18" charset="0"/>
                              </a:rPr>
                            </m:ctrlPr>
                          </m:dPr>
                          <m:e>
                            <m:sSup>
                              <m:sSupPr>
                                <m:ctrlPr>
                                  <a:rPr lang="en-US" sz="2000" b="1" i="1">
                                    <a:latin typeface="Cambria Math" panose="02040503050406030204" pitchFamily="18" charset="0"/>
                                  </a:rPr>
                                </m:ctrlPr>
                              </m:sSupPr>
                              <m:e>
                                <m:r>
                                  <a:rPr lang="en-US" sz="2000" b="1" i="0">
                                    <a:latin typeface="Cambria Math"/>
                                  </a:rPr>
                                  <m:t>𝐗</m:t>
                                </m:r>
                              </m:e>
                              <m:sup>
                                <m:r>
                                  <a:rPr lang="en-US" sz="2000" b="0" i="1">
                                    <a:latin typeface="Cambria Math"/>
                                  </a:rPr>
                                  <m:t>𝑇</m:t>
                                </m:r>
                              </m:sup>
                            </m:sSup>
                            <m:r>
                              <a:rPr lang="en-US" sz="2000" b="1" i="0">
                                <a:latin typeface="Cambria Math"/>
                              </a:rPr>
                              <m:t>𝐒𝐗</m:t>
                            </m:r>
                          </m:e>
                        </m:d>
                      </m:e>
                      <m:sup>
                        <m:r>
                          <a:rPr lang="en-US" sz="2000" b="0" i="1" smtClean="0">
                            <a:latin typeface="Cambria Math"/>
                          </a:rPr>
                          <m:t>−1</m:t>
                        </m:r>
                      </m:sup>
                    </m:sSup>
                    <m:sSup>
                      <m:sSupPr>
                        <m:ctrlPr>
                          <a:rPr lang="en-US" sz="2000" b="1" i="1" smtClean="0">
                            <a:latin typeface="Cambria Math" panose="02040503050406030204" pitchFamily="18" charset="0"/>
                          </a:rPr>
                        </m:ctrlPr>
                      </m:sSupPr>
                      <m:e>
                        <m:r>
                          <a:rPr lang="en-US" sz="2000" b="1" i="0" smtClean="0">
                            <a:latin typeface="Cambria Math"/>
                          </a:rPr>
                          <m:t>𝐗</m:t>
                        </m:r>
                      </m:e>
                      <m:sup>
                        <m:r>
                          <a:rPr lang="en-US" sz="2000" b="0" i="1" smtClean="0">
                            <a:latin typeface="Cambria Math"/>
                          </a:rPr>
                          <m:t>𝑇</m:t>
                        </m:r>
                      </m:sup>
                    </m:sSup>
                    <m:r>
                      <a:rPr lang="en-US" sz="2000" b="1" i="0" smtClean="0">
                        <a:latin typeface="Cambria Math"/>
                      </a:rPr>
                      <m:t>𝐒𝐳</m:t>
                    </m:r>
                  </m:oMath>
                </a14:m>
                <a:r>
                  <a:rPr lang="en-US" sz="2000" dirty="0"/>
                  <a:t>.</a:t>
                </a:r>
              </a:p>
              <a:p>
                <a:pPr marL="400050" lvl="1" indent="0">
                  <a:buNone/>
                </a:pPr>
                <a:endParaRPr lang="en-US" sz="2000" dirty="0"/>
              </a:p>
            </p:txBody>
          </p:sp>
        </mc:Choice>
        <mc:Fallback xmlns="">
          <p:sp>
            <p:nvSpPr>
              <p:cNvPr id="13" name="Объект 2"/>
              <p:cNvSpPr>
                <a:spLocks noGrp="1" noRot="1" noChangeAspect="1" noMove="1" noResize="1" noEditPoints="1" noAdjustHandles="1" noChangeArrowheads="1" noChangeShapeType="1" noTextEdit="1"/>
              </p:cNvSpPr>
              <p:nvPr>
                <p:ph idx="1"/>
              </p:nvPr>
            </p:nvSpPr>
            <p:spPr>
              <a:xfrm>
                <a:off x="179512" y="1268760"/>
                <a:ext cx="8784976" cy="4104456"/>
              </a:xfrm>
              <a:blipFill rotWithShape="1">
                <a:blip r:embed="rId2"/>
                <a:stretch>
                  <a:fillRect l="-1040" t="-3418"/>
                </a:stretch>
              </a:blipFill>
            </p:spPr>
            <p:txBody>
              <a:bodyPr/>
              <a:lstStyle/>
              <a:p>
                <a:r>
                  <a:rPr lang="ru-RU">
                    <a:noFill/>
                  </a:rPr>
                  <a:t> </a:t>
                </a:r>
              </a:p>
            </p:txBody>
          </p:sp>
        </mc:Fallback>
      </mc:AlternateContent>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8</a:t>
            </a:fld>
            <a:r>
              <a:rPr lang="en-US" sz="2200" dirty="0">
                <a:solidFill>
                  <a:schemeClr val="tx1"/>
                </a:solidFill>
              </a:rPr>
              <a:t>/11</a:t>
            </a:r>
            <a:endParaRPr lang="ru-RU" sz="2200" dirty="0">
              <a:solidFill>
                <a:schemeClr val="tx1"/>
              </a:solidFill>
            </a:endParaRPr>
          </a:p>
        </p:txBody>
      </p:sp>
    </p:spTree>
    <p:extLst>
      <p:ext uri="{BB962C8B-B14F-4D97-AF65-F5344CB8AC3E}">
        <p14:creationId xmlns:p14="http://schemas.microsoft.com/office/powerpoint/2010/main" val="2920562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1152128"/>
          </a:xfrm>
        </p:spPr>
        <p:txBody>
          <a:bodyPr>
            <a:noAutofit/>
          </a:bodyPr>
          <a:lstStyle/>
          <a:p>
            <a:r>
              <a:rPr lang="en-US" sz="3600" b="1" dirty="0"/>
              <a:t>Model fitting. </a:t>
            </a:r>
            <a:br>
              <a:rPr lang="en-US" sz="3600" b="1" dirty="0"/>
            </a:br>
            <a:r>
              <a:rPr lang="en-US" sz="3600" b="1" dirty="0"/>
              <a:t>Quasi-Newton (variable metric) methods</a:t>
            </a:r>
            <a:endParaRPr lang="ru-RU" sz="3600" b="1" dirty="0"/>
          </a:p>
        </p:txBody>
      </p:sp>
      <p:sp>
        <p:nvSpPr>
          <p:cNvPr id="4" name="Нижний колонтитул 3"/>
          <p:cNvSpPr>
            <a:spLocks noGrp="1"/>
          </p:cNvSpPr>
          <p:nvPr>
            <p:ph type="ftr" sz="quarter" idx="11"/>
          </p:nvPr>
        </p:nvSpPr>
        <p:spPr/>
        <p:txBody>
          <a:bodyPr/>
          <a:lstStyle/>
          <a:p>
            <a:r>
              <a:rPr lang="en-US"/>
              <a:t>Objects and Systems Identification Methods. Logistic Regression</a:t>
            </a:r>
            <a:endParaRPr lang="ru-RU"/>
          </a:p>
        </p:txBody>
      </p:sp>
      <p:sp>
        <p:nvSpPr>
          <p:cNvPr id="7" name="Объект 2"/>
          <p:cNvSpPr txBox="1">
            <a:spLocks/>
          </p:cNvSpPr>
          <p:nvPr/>
        </p:nvSpPr>
        <p:spPr>
          <a:xfrm>
            <a:off x="251520" y="1268760"/>
            <a:ext cx="8784976" cy="20162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Limitation of practical usage the Newton’s method is </a:t>
            </a:r>
            <a:r>
              <a:rPr lang="en-US" sz="2400" b="1" i="1" u="sng" dirty="0"/>
              <a:t>necessary to compute the Hessian</a:t>
            </a:r>
            <a:r>
              <a:rPr lang="en-US" sz="2400" dirty="0"/>
              <a:t> that can be expensive for some cases.</a:t>
            </a:r>
          </a:p>
          <a:p>
            <a:pPr marL="0" indent="0">
              <a:buNone/>
            </a:pPr>
            <a:r>
              <a:rPr lang="en-US" sz="2400" b="1" i="1" u="sng" dirty="0"/>
              <a:t>Quasi-Newton methods</a:t>
            </a:r>
            <a:r>
              <a:rPr lang="en-US" sz="2400" dirty="0"/>
              <a:t> iteratively </a:t>
            </a:r>
            <a:r>
              <a:rPr lang="en-US" sz="2400" b="1" i="1" u="sng" dirty="0"/>
              <a:t>build up an approximation to the Hessian</a:t>
            </a:r>
            <a:r>
              <a:rPr lang="en-US" sz="2400" dirty="0"/>
              <a:t> using information gleaned from the gradient vector at each step (</a:t>
            </a:r>
            <a:r>
              <a:rPr lang="en-US" sz="2400" dirty="0" err="1"/>
              <a:t>Broyden</a:t>
            </a:r>
            <a:r>
              <a:rPr lang="en-US" sz="2400" dirty="0"/>
              <a:t>, Fletcher, Goldfarb and </a:t>
            </a:r>
            <a:r>
              <a:rPr lang="en-US" sz="2400" dirty="0" err="1"/>
              <a:t>Shanno</a:t>
            </a:r>
            <a:r>
              <a:rPr lang="en-US" sz="2400" dirty="0"/>
              <a:t>):</a:t>
            </a:r>
          </a:p>
        </p:txBody>
      </p:sp>
      <mc:AlternateContent xmlns:mc="http://schemas.openxmlformats.org/markup-compatibility/2006" xmlns:a14="http://schemas.microsoft.com/office/drawing/2010/main">
        <mc:Choice Requires="a14">
          <p:sp>
            <p:nvSpPr>
              <p:cNvPr id="8" name="Прямоугольник 7"/>
              <p:cNvSpPr/>
              <p:nvPr/>
            </p:nvSpPr>
            <p:spPr>
              <a:xfrm>
                <a:off x="2483768" y="3273665"/>
                <a:ext cx="4735976" cy="695703"/>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sSub>
                            <m:sSubPr>
                              <m:ctrlPr>
                                <a:rPr lang="ru-RU" i="1" smtClean="0">
                                  <a:latin typeface="Cambria Math" panose="02040503050406030204" pitchFamily="18" charset="0"/>
                                </a:rPr>
                              </m:ctrlPr>
                            </m:sSubPr>
                            <m:e>
                              <m:r>
                                <a:rPr lang="en-US" b="1" i="0" smtClean="0">
                                  <a:latin typeface="Cambria Math"/>
                                </a:rPr>
                                <m:t>𝐇</m:t>
                              </m:r>
                            </m:e>
                            <m:sub>
                              <m:r>
                                <a:rPr lang="en-US" b="0" i="1" smtClean="0">
                                  <a:latin typeface="Cambria Math"/>
                                </a:rPr>
                                <m:t>𝑘</m:t>
                              </m:r>
                              <m:r>
                                <a:rPr lang="en-US" b="0" i="1" smtClean="0">
                                  <a:latin typeface="Cambria Math"/>
                                </a:rPr>
                                <m:t>+1</m:t>
                              </m:r>
                            </m:sub>
                          </m:sSub>
                          <m:r>
                            <a:rPr lang="ru-RU" i="1" smtClean="0">
                              <a:latin typeface="Cambria Math"/>
                              <a:ea typeface="Cambria Math"/>
                            </a:rPr>
                            <m:t>≈</m:t>
                          </m:r>
                          <m:r>
                            <a:rPr lang="en-US" b="1" i="0" smtClean="0">
                              <a:latin typeface="Cambria Math"/>
                              <a:ea typeface="Cambria Math"/>
                            </a:rPr>
                            <m:t>𝐁</m:t>
                          </m:r>
                        </m:e>
                        <m:sub>
                          <m:r>
                            <a:rPr lang="en-US" b="0" i="1" smtClean="0">
                              <a:latin typeface="Cambria Math"/>
                            </a:rPr>
                            <m:t>𝑘</m:t>
                          </m:r>
                          <m:r>
                            <a:rPr lang="en-US" b="0" i="1" smtClean="0">
                              <a:latin typeface="Cambria Math"/>
                            </a:rPr>
                            <m:t>+1</m:t>
                          </m:r>
                        </m:sub>
                      </m:sSub>
                      <m:r>
                        <a:rPr lang="en-US" b="0" i="1" smtClean="0">
                          <a:latin typeface="Cambria Math"/>
                        </a:rPr>
                        <m:t>=</m:t>
                      </m:r>
                      <m:sSub>
                        <m:sSubPr>
                          <m:ctrlPr>
                            <a:rPr lang="ru-RU" i="1">
                              <a:latin typeface="Cambria Math" panose="02040503050406030204" pitchFamily="18" charset="0"/>
                            </a:rPr>
                          </m:ctrlPr>
                        </m:sSubPr>
                        <m:e>
                          <m:r>
                            <a:rPr lang="en-US" b="1" i="0" smtClean="0">
                              <a:latin typeface="Cambria Math"/>
                              <a:ea typeface="Cambria Math"/>
                            </a:rPr>
                            <m:t>𝐁</m:t>
                          </m:r>
                        </m:e>
                        <m:sub>
                          <m:r>
                            <a:rPr lang="en-US" i="1">
                              <a:latin typeface="Cambria Math"/>
                            </a:rPr>
                            <m:t>𝑘</m:t>
                          </m:r>
                        </m:sub>
                      </m:sSub>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1" i="0" smtClean="0">
                                  <a:latin typeface="Cambria Math"/>
                                </a:rPr>
                                <m:t>𝐲</m:t>
                              </m:r>
                            </m:e>
                            <m:sub>
                              <m:r>
                                <a:rPr lang="en-US" b="0" i="1" smtClean="0">
                                  <a:latin typeface="Cambria Math"/>
                                </a:rPr>
                                <m:t>𝑘</m:t>
                              </m:r>
                            </m:sub>
                          </m:sSub>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1">
                                      <a:latin typeface="Cambria Math"/>
                                    </a:rPr>
                                    <m:t>𝐲</m:t>
                                  </m:r>
                                </m:e>
                                <m:sub>
                                  <m:r>
                                    <a:rPr lang="en-US" b="0" i="1" smtClean="0">
                                      <a:latin typeface="Cambria Math"/>
                                    </a:rPr>
                                    <m:t>𝑘</m:t>
                                  </m:r>
                                </m:sub>
                              </m:sSub>
                            </m:e>
                            <m:sup>
                              <m:r>
                                <a:rPr lang="en-US" b="0" i="1" smtClean="0">
                                  <a:latin typeface="Cambria Math"/>
                                </a:rPr>
                                <m:t>𝑇</m:t>
                              </m:r>
                            </m:sup>
                          </m:sSup>
                        </m:num>
                        <m:den>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b="1">
                                      <a:latin typeface="Cambria Math"/>
                                    </a:rPr>
                                    <m:t>𝐲</m:t>
                                  </m:r>
                                </m:e>
                                <m:sub>
                                  <m:r>
                                    <a:rPr lang="en-US" i="1">
                                      <a:latin typeface="Cambria Math"/>
                                    </a:rPr>
                                    <m:t>𝑘</m:t>
                                  </m:r>
                                </m:sub>
                              </m:sSub>
                            </m:e>
                            <m:sup>
                              <m:r>
                                <a:rPr lang="en-US" i="1">
                                  <a:latin typeface="Cambria Math"/>
                                </a:rPr>
                                <m:t>𝑇</m:t>
                              </m:r>
                            </m:sup>
                          </m:sSup>
                          <m:sSub>
                            <m:sSubPr>
                              <m:ctrlPr>
                                <a:rPr lang="en-US" i="1" smtClean="0">
                                  <a:latin typeface="Cambria Math" panose="02040503050406030204" pitchFamily="18" charset="0"/>
                                </a:rPr>
                              </m:ctrlPr>
                            </m:sSubPr>
                            <m:e>
                              <m:r>
                                <a:rPr lang="en-US" b="1" i="0" smtClean="0">
                                  <a:latin typeface="Cambria Math"/>
                                </a:rPr>
                                <m:t>𝐬</m:t>
                              </m:r>
                            </m:e>
                            <m:sub>
                              <m:r>
                                <a:rPr lang="en-US" b="0" i="1" smtClean="0">
                                  <a:latin typeface="Cambria Math"/>
                                </a:rPr>
                                <m:t>𝑘</m:t>
                              </m:r>
                            </m:sub>
                          </m:sSub>
                        </m:den>
                      </m:f>
                      <m:r>
                        <a:rPr lang="en-US" b="0" i="1" smtClean="0">
                          <a:latin typeface="Cambria Math"/>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a:latin typeface="Cambria Math"/>
                                    </a:rPr>
                                    <m:t>𝐁</m:t>
                                  </m:r>
                                </m:e>
                                <m:sub>
                                  <m:r>
                                    <a:rPr lang="en-US" b="0" i="1" smtClean="0">
                                      <a:latin typeface="Cambria Math"/>
                                    </a:rPr>
                                    <m:t>𝑘</m:t>
                                  </m:r>
                                </m:sub>
                              </m:sSub>
                              <m:sSub>
                                <m:sSubPr>
                                  <m:ctrlPr>
                                    <a:rPr lang="en-US" b="0" i="1" smtClean="0">
                                      <a:latin typeface="Cambria Math" panose="02040503050406030204" pitchFamily="18" charset="0"/>
                                    </a:rPr>
                                  </m:ctrlPr>
                                </m:sSubPr>
                                <m:e>
                                  <m:r>
                                    <a:rPr lang="en-US" b="1">
                                      <a:latin typeface="Cambria Math"/>
                                    </a:rPr>
                                    <m:t>𝐬</m:t>
                                  </m:r>
                                </m:e>
                                <m:sub>
                                  <m:r>
                                    <a:rPr lang="en-US" b="0" i="1" smtClean="0">
                                      <a:latin typeface="Cambria Math"/>
                                    </a:rPr>
                                    <m:t>𝑘</m:t>
                                  </m:r>
                                </m:sub>
                              </m:sSub>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a:rPr>
                                        <m:t>𝐁</m:t>
                                      </m:r>
                                    </m:e>
                                    <m:sub>
                                      <m:r>
                                        <a:rPr lang="en-US" i="1">
                                          <a:latin typeface="Cambria Math"/>
                                        </a:rPr>
                                        <m:t>𝑘</m:t>
                                      </m:r>
                                    </m:sub>
                                  </m:sSub>
                                  <m:sSub>
                                    <m:sSubPr>
                                      <m:ctrlPr>
                                        <a:rPr lang="en-US" i="1">
                                          <a:latin typeface="Cambria Math" panose="02040503050406030204" pitchFamily="18" charset="0"/>
                                        </a:rPr>
                                      </m:ctrlPr>
                                    </m:sSubPr>
                                    <m:e>
                                      <m:r>
                                        <a:rPr lang="en-US" b="1">
                                          <a:latin typeface="Cambria Math"/>
                                        </a:rPr>
                                        <m:t>𝐬</m:t>
                                      </m:r>
                                    </m:e>
                                    <m:sub>
                                      <m:r>
                                        <a:rPr lang="en-US" i="1">
                                          <a:latin typeface="Cambria Math"/>
                                        </a:rPr>
                                        <m:t>𝑘</m:t>
                                      </m:r>
                                    </m:sub>
                                  </m:sSub>
                                </m:e>
                              </m:d>
                            </m:e>
                            <m:sup>
                              <m:r>
                                <a:rPr lang="en-US" b="0" i="1" smtClean="0">
                                  <a:latin typeface="Cambria Math"/>
                                </a:rPr>
                                <m:t>𝑇</m:t>
                              </m:r>
                            </m:sup>
                          </m:sSup>
                        </m:num>
                        <m:den>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b="1">
                                      <a:latin typeface="Cambria Math"/>
                                    </a:rPr>
                                    <m:t>𝐬</m:t>
                                  </m:r>
                                </m:e>
                                <m:sub>
                                  <m:r>
                                    <a:rPr lang="en-US" i="1">
                                      <a:latin typeface="Cambria Math"/>
                                    </a:rPr>
                                    <m:t>𝑘</m:t>
                                  </m:r>
                                </m:sub>
                              </m:sSub>
                            </m:e>
                            <m:sup>
                              <m:r>
                                <a:rPr lang="en-US" i="1">
                                  <a:latin typeface="Cambria Math"/>
                                </a:rPr>
                                <m:t>𝑇</m:t>
                              </m:r>
                            </m:sup>
                          </m:sSup>
                          <m:sSub>
                            <m:sSubPr>
                              <m:ctrlPr>
                                <a:rPr lang="en-US" i="1">
                                  <a:latin typeface="Cambria Math" panose="02040503050406030204" pitchFamily="18" charset="0"/>
                                </a:rPr>
                              </m:ctrlPr>
                            </m:sSubPr>
                            <m:e>
                              <m:r>
                                <a:rPr lang="en-US" b="1" i="0">
                                  <a:latin typeface="Cambria Math"/>
                                </a:rPr>
                                <m:t>𝐁</m:t>
                              </m:r>
                            </m:e>
                            <m:sub>
                              <m:r>
                                <a:rPr lang="en-US" i="1">
                                  <a:latin typeface="Cambria Math"/>
                                </a:rPr>
                                <m:t>𝑘</m:t>
                              </m:r>
                            </m:sub>
                          </m:sSub>
                          <m:sSub>
                            <m:sSubPr>
                              <m:ctrlPr>
                                <a:rPr lang="en-US" i="1">
                                  <a:latin typeface="Cambria Math" panose="02040503050406030204" pitchFamily="18" charset="0"/>
                                </a:rPr>
                              </m:ctrlPr>
                            </m:sSubPr>
                            <m:e>
                              <m:r>
                                <a:rPr lang="en-US" b="1">
                                  <a:latin typeface="Cambria Math"/>
                                </a:rPr>
                                <m:t>𝐬</m:t>
                              </m:r>
                            </m:e>
                            <m:sub>
                              <m:r>
                                <a:rPr lang="en-US" i="1">
                                  <a:latin typeface="Cambria Math"/>
                                </a:rPr>
                                <m:t>𝑘</m:t>
                              </m:r>
                            </m:sub>
                          </m:sSub>
                        </m:den>
                      </m:f>
                    </m:oMath>
                  </m:oMathPara>
                </a14:m>
                <a:endParaRPr lang="ru-RU" dirty="0"/>
              </a:p>
            </p:txBody>
          </p:sp>
        </mc:Choice>
        <mc:Fallback xmlns="">
          <p:sp>
            <p:nvSpPr>
              <p:cNvPr id="8" name="Прямоугольник 7"/>
              <p:cNvSpPr>
                <a:spLocks noRot="1" noChangeAspect="1" noMove="1" noResize="1" noEditPoints="1" noAdjustHandles="1" noChangeArrowheads="1" noChangeShapeType="1" noTextEdit="1"/>
              </p:cNvSpPr>
              <p:nvPr/>
            </p:nvSpPr>
            <p:spPr>
              <a:xfrm>
                <a:off x="2483768" y="3273665"/>
                <a:ext cx="4735976" cy="695703"/>
              </a:xfrm>
              <a:prstGeom prst="rect">
                <a:avLst/>
              </a:prstGeom>
              <a:blipFill rotWithShape="1">
                <a:blip r:embed="rId2"/>
                <a:stretch>
                  <a:fillRect/>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 name="Прямоугольник 8"/>
              <p:cNvSpPr/>
              <p:nvPr/>
            </p:nvSpPr>
            <p:spPr>
              <a:xfrm>
                <a:off x="3758894" y="4092877"/>
                <a:ext cx="1770228" cy="369332"/>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a:latin typeface="Cambria Math"/>
                            </a:rPr>
                            <m:t>𝐬</m:t>
                          </m:r>
                        </m:e>
                        <m:sub>
                          <m:r>
                            <a:rPr lang="en-US" i="1">
                              <a:latin typeface="Cambria Math"/>
                            </a:rPr>
                            <m:t>𝑘</m:t>
                          </m:r>
                        </m:sub>
                      </m:sSub>
                      <m:r>
                        <a:rPr lang="en-US" b="0" i="1" smtClean="0">
                          <a:latin typeface="Cambria Math"/>
                        </a:rPr>
                        <m:t>=</m:t>
                      </m:r>
                      <m:sSub>
                        <m:sSubPr>
                          <m:ctrlPr>
                            <a:rPr lang="ru-RU" i="1">
                              <a:latin typeface="Cambria Math" panose="02040503050406030204" pitchFamily="18" charset="0"/>
                            </a:rPr>
                          </m:ctrlPr>
                        </m:sSubPr>
                        <m:e>
                          <m:r>
                            <a:rPr lang="en-US" b="1" i="1" smtClean="0">
                              <a:latin typeface="Cambria Math"/>
                              <a:ea typeface="Cambria Math"/>
                            </a:rPr>
                            <m:t>𝛉</m:t>
                          </m:r>
                        </m:e>
                        <m:sub>
                          <m:r>
                            <a:rPr lang="en-US" i="1">
                              <a:latin typeface="Cambria Math"/>
                            </a:rPr>
                            <m:t>𝑘</m:t>
                          </m:r>
                        </m:sub>
                      </m:sSub>
                      <m:r>
                        <a:rPr lang="en-US" b="0" i="1" smtClean="0">
                          <a:latin typeface="Cambria Math"/>
                        </a:rPr>
                        <m:t>−</m:t>
                      </m:r>
                      <m:sSub>
                        <m:sSubPr>
                          <m:ctrlPr>
                            <a:rPr lang="ru-RU" i="1">
                              <a:latin typeface="Cambria Math" panose="02040503050406030204" pitchFamily="18" charset="0"/>
                            </a:rPr>
                          </m:ctrlPr>
                        </m:sSubPr>
                        <m:e>
                          <m:r>
                            <a:rPr lang="en-US" b="1" i="1">
                              <a:latin typeface="Cambria Math"/>
                              <a:ea typeface="Cambria Math"/>
                            </a:rPr>
                            <m:t>𝛉</m:t>
                          </m:r>
                        </m:e>
                        <m:sub>
                          <m:r>
                            <a:rPr lang="en-US" i="1">
                              <a:latin typeface="Cambria Math"/>
                            </a:rPr>
                            <m:t>𝑘</m:t>
                          </m:r>
                          <m:r>
                            <a:rPr lang="en-US" b="0" i="1" smtClean="0">
                              <a:latin typeface="Cambria Math"/>
                            </a:rPr>
                            <m:t>−1</m:t>
                          </m:r>
                        </m:sub>
                      </m:sSub>
                    </m:oMath>
                  </m:oMathPara>
                </a14:m>
                <a:endParaRPr lang="ru-RU" dirty="0"/>
              </a:p>
            </p:txBody>
          </p:sp>
        </mc:Choice>
        <mc:Fallback xmlns="">
          <p:sp>
            <p:nvSpPr>
              <p:cNvPr id="9" name="Прямоугольник 8"/>
              <p:cNvSpPr>
                <a:spLocks noRot="1" noChangeAspect="1" noMove="1" noResize="1" noEditPoints="1" noAdjustHandles="1" noChangeArrowheads="1" noChangeShapeType="1" noTextEdit="1"/>
              </p:cNvSpPr>
              <p:nvPr/>
            </p:nvSpPr>
            <p:spPr>
              <a:xfrm>
                <a:off x="3758894" y="4092877"/>
                <a:ext cx="1770228" cy="369332"/>
              </a:xfrm>
              <a:prstGeom prst="rect">
                <a:avLst/>
              </a:prstGeom>
              <a:blipFill rotWithShape="1">
                <a:blip r:embed="rId3"/>
                <a:stretch>
                  <a:fillRect/>
                </a:stretch>
              </a:blipFill>
              <a:ln w="25400">
                <a:solidFill>
                  <a:srgbClr val="FF0000"/>
                </a:solid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Прямоугольник 9"/>
              <p:cNvSpPr/>
              <p:nvPr/>
            </p:nvSpPr>
            <p:spPr>
              <a:xfrm>
                <a:off x="3748923" y="4620294"/>
                <a:ext cx="1790169" cy="369332"/>
              </a:xfrm>
              <a:prstGeom prst="rect">
                <a:avLst/>
              </a:prstGeom>
              <a:ln w="254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0" smtClean="0">
                              <a:latin typeface="Cambria Math"/>
                            </a:rPr>
                            <m:t>𝐲</m:t>
                          </m:r>
                        </m:e>
                        <m:sub>
                          <m:r>
                            <a:rPr lang="en-US" i="1">
                              <a:latin typeface="Cambria Math"/>
                            </a:rPr>
                            <m:t>𝑘</m:t>
                          </m:r>
                        </m:sub>
                      </m:sSub>
                      <m:r>
                        <a:rPr lang="en-US" b="0" i="1" smtClean="0">
                          <a:latin typeface="Cambria Math"/>
                        </a:rPr>
                        <m:t>=</m:t>
                      </m:r>
                      <m:sSub>
                        <m:sSubPr>
                          <m:ctrlPr>
                            <a:rPr lang="ru-RU" i="1">
                              <a:latin typeface="Cambria Math" panose="02040503050406030204" pitchFamily="18" charset="0"/>
                            </a:rPr>
                          </m:ctrlPr>
                        </m:sSubPr>
                        <m:e>
                          <m:r>
                            <a:rPr lang="en-US" b="1" i="0" smtClean="0">
                              <a:latin typeface="Cambria Math"/>
                              <a:ea typeface="Cambria Math"/>
                            </a:rPr>
                            <m:t>𝐠</m:t>
                          </m:r>
                        </m:e>
                        <m:sub>
                          <m:r>
                            <a:rPr lang="en-US" i="1">
                              <a:latin typeface="Cambria Math"/>
                            </a:rPr>
                            <m:t>𝑘</m:t>
                          </m:r>
                        </m:sub>
                      </m:sSub>
                      <m:r>
                        <a:rPr lang="en-US" b="0" i="1" smtClean="0">
                          <a:latin typeface="Cambria Math"/>
                        </a:rPr>
                        <m:t>−</m:t>
                      </m:r>
                      <m:sSub>
                        <m:sSubPr>
                          <m:ctrlPr>
                            <a:rPr lang="ru-RU" i="1">
                              <a:latin typeface="Cambria Math" panose="02040503050406030204" pitchFamily="18" charset="0"/>
                            </a:rPr>
                          </m:ctrlPr>
                        </m:sSubPr>
                        <m:e>
                          <m:r>
                            <a:rPr lang="en-US" b="1" i="0" smtClean="0">
                              <a:latin typeface="Cambria Math"/>
                            </a:rPr>
                            <m:t>𝐠</m:t>
                          </m:r>
                        </m:e>
                        <m:sub>
                          <m:r>
                            <a:rPr lang="en-US" i="1">
                              <a:latin typeface="Cambria Math"/>
                            </a:rPr>
                            <m:t>𝑘</m:t>
                          </m:r>
                          <m:r>
                            <a:rPr lang="en-US" b="0" i="1" smtClean="0">
                              <a:latin typeface="Cambria Math"/>
                            </a:rPr>
                            <m:t>−1</m:t>
                          </m:r>
                        </m:sub>
                      </m:sSub>
                    </m:oMath>
                  </m:oMathPara>
                </a14:m>
                <a:endParaRPr lang="ru-RU" dirty="0"/>
              </a:p>
            </p:txBody>
          </p:sp>
        </mc:Choice>
        <mc:Fallback xmlns="">
          <p:sp>
            <p:nvSpPr>
              <p:cNvPr id="10" name="Прямоугольник 9"/>
              <p:cNvSpPr>
                <a:spLocks noRot="1" noChangeAspect="1" noMove="1" noResize="1" noEditPoints="1" noAdjustHandles="1" noChangeArrowheads="1" noChangeShapeType="1" noTextEdit="1"/>
              </p:cNvSpPr>
              <p:nvPr/>
            </p:nvSpPr>
            <p:spPr>
              <a:xfrm>
                <a:off x="3748923" y="4620294"/>
                <a:ext cx="1790169" cy="369332"/>
              </a:xfrm>
              <a:prstGeom prst="rect">
                <a:avLst/>
              </a:prstGeom>
              <a:blipFill rotWithShape="1">
                <a:blip r:embed="rId4"/>
                <a:stretch>
                  <a:fillRect b="-1538"/>
                </a:stretch>
              </a:blipFill>
              <a:ln w="25400">
                <a:solidFill>
                  <a:srgbClr val="FF0000"/>
                </a:solidFill>
              </a:ln>
            </p:spPr>
            <p:txBody>
              <a:bodyPr/>
              <a:lstStyle/>
              <a:p>
                <a:r>
                  <a:rPr lang="ru-RU">
                    <a:noFill/>
                  </a:rPr>
                  <a:t> </a:t>
                </a:r>
              </a:p>
            </p:txBody>
          </p:sp>
        </mc:Fallback>
      </mc:AlternateContent>
      <p:sp>
        <p:nvSpPr>
          <p:cNvPr id="3" name="Номер слайда 2"/>
          <p:cNvSpPr>
            <a:spLocks noGrp="1"/>
          </p:cNvSpPr>
          <p:nvPr>
            <p:ph type="sldNum" sz="quarter" idx="12"/>
          </p:nvPr>
        </p:nvSpPr>
        <p:spPr/>
        <p:txBody>
          <a:bodyPr/>
          <a:lstStyle/>
          <a:p>
            <a:fld id="{65D2B481-9A9E-4D24-A81E-F26CED3C766C}" type="slidenum">
              <a:rPr lang="ru-RU" sz="2200" smtClean="0">
                <a:solidFill>
                  <a:schemeClr val="tx1"/>
                </a:solidFill>
              </a:rPr>
              <a:t>9</a:t>
            </a:fld>
            <a:r>
              <a:rPr lang="en-US" sz="2200" dirty="0">
                <a:solidFill>
                  <a:schemeClr val="tx1"/>
                </a:solidFill>
              </a:rPr>
              <a:t>/11</a:t>
            </a:r>
            <a:endParaRPr lang="ru-RU" sz="2200" dirty="0">
              <a:solidFill>
                <a:schemeClr val="tx1"/>
              </a:solidFill>
            </a:endParaRPr>
          </a:p>
        </p:txBody>
      </p:sp>
    </p:spTree>
    <p:extLst>
      <p:ext uri="{BB962C8B-B14F-4D97-AF65-F5344CB8AC3E}">
        <p14:creationId xmlns:p14="http://schemas.microsoft.com/office/powerpoint/2010/main" val="24279453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867</Words>
  <Application>Microsoft Office PowerPoint</Application>
  <PresentationFormat>Экран (4:3)</PresentationFormat>
  <Paragraphs>99</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Calibri</vt:lpstr>
      <vt:lpstr>Cambria Math</vt:lpstr>
      <vt:lpstr>Тема Office</vt:lpstr>
      <vt:lpstr>Lecture 10 Objects and Systems Identification Methods.          Logistic Regression</vt:lpstr>
      <vt:lpstr>Content</vt:lpstr>
      <vt:lpstr>Model specification</vt:lpstr>
      <vt:lpstr>Advantages of logistic regression</vt:lpstr>
      <vt:lpstr>Model fitting. Maximum Likelihood Estimation</vt:lpstr>
      <vt:lpstr>Model fitting. Steepest descent</vt:lpstr>
      <vt:lpstr>Model fitting. Newton’s method</vt:lpstr>
      <vt:lpstr>Model fitting.  Iteratively reweighted least squares</vt:lpstr>
      <vt:lpstr>Model fitting.  Quasi-Newton (variable metric) methods</vt:lpstr>
      <vt:lpstr>Model fitting. l_2 regularization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Dmitriy</dc:creator>
  <cp:lastModifiedBy>Dmitriy</cp:lastModifiedBy>
  <cp:revision>305</cp:revision>
  <dcterms:created xsi:type="dcterms:W3CDTF">2017-03-04T21:40:55Z</dcterms:created>
  <dcterms:modified xsi:type="dcterms:W3CDTF">2020-01-17T20:55:11Z</dcterms:modified>
</cp:coreProperties>
</file>