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84" r:id="rId10"/>
    <p:sldId id="279" r:id="rId11"/>
    <p:sldId id="280" r:id="rId12"/>
    <p:sldId id="281" r:id="rId13"/>
    <p:sldId id="282" r:id="rId14"/>
    <p:sldId id="283" r:id="rId15"/>
    <p:sldId id="27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174DD-0515-45BD-8294-91D52A9E6D71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A2170-8272-4292-BB3F-0D6C29AF42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60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74D-6FE4-45CB-BA66-960C0E7136AE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B79C-89F3-468C-A569-B885384B7E06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6670-F838-4ADF-ACE3-9F484E1DDAB6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811D-6D64-4E6F-A671-4C97EB08165F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1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B053-7F10-4642-BF7A-489A25D72B32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3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DA02-2FA7-4838-A718-8BBE1835D7F2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7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E9A1-75B6-42C2-ABC8-4CCD4407B9AC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32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E79B-E49F-4019-A0B6-BD63041C0E0D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3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FF21-9915-45BA-95CF-167F70E502EA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2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6418-8901-4136-B48F-442F2D3CB2A5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E476-1573-4250-A444-C178637CEB6B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9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84AA-35EE-441A-8FA3-143A910F7F50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1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2232247"/>
          </a:xfrm>
        </p:spPr>
        <p:txBody>
          <a:bodyPr>
            <a:normAutofit/>
          </a:bodyPr>
          <a:lstStyle/>
          <a:p>
            <a:r>
              <a:rPr lang="en-US" sz="4000" b="1" dirty="0"/>
              <a:t>Lecture 1</a:t>
            </a:r>
            <a:r>
              <a:rPr lang="ru-RU" sz="4000" b="1" dirty="0"/>
              <a:t>1</a:t>
            </a:r>
            <a:br>
              <a:rPr lang="ru-RU" sz="4000" b="1" dirty="0"/>
            </a:br>
            <a:r>
              <a:rPr lang="en-US" sz="3600" dirty="0"/>
              <a:t>Objects and Systems Identification Methods.</a:t>
            </a:r>
            <a:r>
              <a:rPr lang="ru-RU" sz="3600" dirty="0"/>
              <a:t>      </a:t>
            </a:r>
            <a:r>
              <a:rPr lang="en-US" sz="3600" dirty="0"/>
              <a:t>    Kernels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797152"/>
            <a:ext cx="9036496" cy="1584176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Dmytro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Progonov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</a:p>
          <a:p>
            <a:r>
              <a:rPr lang="en-US" sz="2600" dirty="0">
                <a:solidFill>
                  <a:schemeClr val="tx1"/>
                </a:solidFill>
              </a:rPr>
              <a:t>PhD, Associate Professor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</p:spPr>
        <p:txBody>
          <a:bodyPr>
            <a:noAutofit/>
          </a:bodyPr>
          <a:lstStyle/>
          <a:p>
            <a:r>
              <a:rPr lang="en-US" sz="3600" b="1" dirty="0"/>
              <a:t>Kernel machines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10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240368" y="764704"/>
            <a:ext cx="878497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define a kernel machine to be a GLM where the input feature vector has the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746925" y="1556792"/>
                <a:ext cx="4009174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  <a:ea typeface="Cambria Math"/>
                                    </a:rPr>
                                    <m:t>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925" y="1556792"/>
                <a:ext cx="400917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769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355007" y="2056202"/>
                <a:ext cx="8784976" cy="38210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𝒳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a set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𝐾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centroids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This input  feature vector also are called a </a:t>
                </a:r>
                <a:r>
                  <a:rPr lang="en-US" sz="2400" b="1" i="1" u="sng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kernelized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feature vector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Note that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𝜅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RBF kernel, this is called an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RBF network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can use the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kernelized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feature vector for logistic regression by defining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1" i="0" smtClean="0">
                            <a:latin typeface="Cambria Math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𝛉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𝐵𝑒𝑟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This provides a simple way to define a non-linear decision boundary.</a:t>
                </a:r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7" y="2056202"/>
                <a:ext cx="8784976" cy="3821070"/>
              </a:xfrm>
              <a:prstGeom prst="rect">
                <a:avLst/>
              </a:prstGeom>
              <a:blipFill rotWithShape="1">
                <a:blip r:embed="rId3"/>
                <a:stretch>
                  <a:fillRect l="-1041" t="-1276" r="-1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85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</p:spPr>
        <p:txBody>
          <a:bodyPr>
            <a:noAutofit/>
          </a:bodyPr>
          <a:lstStyle/>
          <a:p>
            <a:r>
              <a:rPr lang="en-US" sz="3600" b="1" dirty="0"/>
              <a:t>The kernel trick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11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/>
              <p:cNvSpPr txBox="1">
                <a:spLocks/>
              </p:cNvSpPr>
              <p:nvPr/>
            </p:nvSpPr>
            <p:spPr>
              <a:xfrm>
                <a:off x="240368" y="764704"/>
                <a:ext cx="8784976" cy="39604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Rather than defining our feature vector in terms of kernels,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US" sz="2400" b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𝜅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>
                                    <a:latin typeface="Cambria Math"/>
                                    <a:ea typeface="Cambria Math"/>
                                  </a:rPr>
                                  <m:t>𝛍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𝜅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>
                                    <a:latin typeface="Cambria Math"/>
                                    <a:ea typeface="Cambria Math"/>
                                  </a:rPr>
                                  <m:t>𝛍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𝜅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>
                                    <a:latin typeface="Cambria Math"/>
                                    <a:ea typeface="Cambria Math"/>
                                  </a:rPr>
                                  <m:t>𝛍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 we can instead work with the original feature vector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𝐱</m:t>
                    </m:r>
                    <m:r>
                      <a:rPr lang="en-US" sz="24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/>
                  <a:t> but modify the algorithm so that it replaces all inner products of the form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with a call to the kernel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. This is called the </a:t>
                </a:r>
                <a:r>
                  <a:rPr lang="en-US" sz="2400" b="1" i="1" u="sng" dirty="0"/>
                  <a:t>kernel trick</a:t>
                </a:r>
                <a:r>
                  <a:rPr lang="en-US" sz="2400" dirty="0"/>
                  <a:t>.</a:t>
                </a:r>
                <a:endParaRPr lang="ru-R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 that in 1NN (nearest neighbors) classifier, we just need to compute the Euclidean distance of a test vector to all the training points, find the closest one, and look up its label. This can be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kernelized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observing that</a:t>
                </a:r>
              </a:p>
            </p:txBody>
          </p:sp>
        </mc:Choice>
        <mc:Fallback xmlns="">
          <p:sp>
            <p:nvSpPr>
              <p:cNvPr id="1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68" y="764704"/>
                <a:ext cx="8784976" cy="3960440"/>
              </a:xfrm>
              <a:prstGeom prst="rect">
                <a:avLst/>
              </a:prstGeom>
              <a:blipFill rotWithShape="1">
                <a:blip r:embed="rId2"/>
                <a:stretch>
                  <a:fillRect l="-1040" t="-1231" b="-1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728818" y="4725144"/>
                <a:ext cx="4392164" cy="402867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́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́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́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́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18" y="4725144"/>
                <a:ext cx="4392164" cy="4028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/>
          <p:cNvSpPr txBox="1">
            <a:spLocks/>
          </p:cNvSpPr>
          <p:nvPr/>
        </p:nvSpPr>
        <p:spPr>
          <a:xfrm>
            <a:off x="359024" y="5301208"/>
            <a:ext cx="878497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allows us to apply the nearest neighbor classifier to structured data objects</a:t>
            </a:r>
          </a:p>
        </p:txBody>
      </p:sp>
    </p:spTree>
    <p:extLst>
      <p:ext uri="{BB962C8B-B14F-4D97-AF65-F5344CB8AC3E}">
        <p14:creationId xmlns:p14="http://schemas.microsoft.com/office/powerpoint/2010/main" val="56382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</p:spPr>
        <p:txBody>
          <a:bodyPr>
            <a:noAutofit/>
          </a:bodyPr>
          <a:lstStyle/>
          <a:p>
            <a:r>
              <a:rPr lang="en-US" sz="3600" b="1" dirty="0"/>
              <a:t>Support vector machines (1/3)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12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240368" y="764704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 (SVM) classifier involves 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three key ingredients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The kernel trick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necessary to prevent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i.e. to ensure that the feature vector is sufficiently rich that a linear classifier can separate the data. If the original features are already high dimensional, it suffices to use a </a:t>
            </a:r>
            <a:r>
              <a:rPr 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linear kernel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which is equivalent to working with the original features.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sparsity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large margin principles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necessary to prevent overfitting, i.e. to ensure that we do not use all basis functions.</a:t>
            </a:r>
          </a:p>
        </p:txBody>
      </p:sp>
    </p:spTree>
    <p:extLst>
      <p:ext uri="{BB962C8B-B14F-4D97-AF65-F5344CB8AC3E}">
        <p14:creationId xmlns:p14="http://schemas.microsoft.com/office/powerpoint/2010/main" val="403886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</p:spPr>
        <p:txBody>
          <a:bodyPr>
            <a:noAutofit/>
          </a:bodyPr>
          <a:lstStyle/>
          <a:p>
            <a:r>
              <a:rPr lang="en-US" sz="3600" b="1" dirty="0"/>
              <a:t>Support vector machines (2/3)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13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/>
              <p:cNvSpPr txBox="1">
                <a:spLocks/>
              </p:cNvSpPr>
              <p:nvPr/>
            </p:nvSpPr>
            <p:spPr>
              <a:xfrm>
                <a:off x="240368" y="764704"/>
                <a:ext cx="8784976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Our goal is to derive a discriminant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which will be linear in the feature space implied by the choice of kernel. Consider a point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𝐱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this induced space:</a:t>
                </a:r>
              </a:p>
            </p:txBody>
          </p:sp>
        </mc:Choice>
        <mc:Fallback xmlns="">
          <p:sp>
            <p:nvSpPr>
              <p:cNvPr id="1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68" y="764704"/>
                <a:ext cx="8784976" cy="1224136"/>
              </a:xfrm>
              <a:prstGeom prst="rect">
                <a:avLst/>
              </a:prstGeom>
              <a:blipFill rotWithShape="1">
                <a:blip r:embed="rId2"/>
                <a:stretch>
                  <a:fillRect l="-1040" t="-3980" r="-832" b="-8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883546" y="1814825"/>
                <a:ext cx="1802096" cy="606063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𝐱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⊥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𝐰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𝐰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546" y="1814825"/>
                <a:ext cx="1802096" cy="6060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179512" y="2492896"/>
                <a:ext cx="8784976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distance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𝐱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the decision boundary whose normal vector is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ea typeface="Cambria Math"/>
                      </a:rPr>
                      <m:t>𝐰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orthogonal projection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𝐱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onto this boundary. Hence</a:t>
                </a:r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92896"/>
                <a:ext cx="8784976" cy="1224136"/>
              </a:xfrm>
              <a:prstGeom prst="rect">
                <a:avLst/>
              </a:prstGeom>
              <a:blipFill rotWithShape="1">
                <a:blip r:embed="rId4"/>
                <a:stretch>
                  <a:fillRect l="-1040" t="-3980" r="-1248" b="-8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227977" y="3645024"/>
                <a:ext cx="6976077" cy="685444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𝐰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>
                          <a:latin typeface="Cambria Math"/>
                          <a:ea typeface="Cambria Math"/>
                        </a:rPr>
                        <m:t>𝐱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𝐰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𝐰</m:t>
                              </m:r>
                            </m:e>
                          </m:d>
                        </m:den>
                      </m:f>
                      <m:r>
                        <a:rPr lang="en-US" b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977" y="3645024"/>
                <a:ext cx="6976077" cy="68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179512" y="4437112"/>
                <a:ext cx="8784976" cy="612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0=</m:t>
                    </m:r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  <a:ea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⊥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𝐰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⊥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𝑟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/>
                                <a:ea typeface="Cambria Math"/>
                              </a:rPr>
                              <m:t>𝐰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8784976" cy="612068"/>
              </a:xfrm>
              <a:prstGeom prst="rect">
                <a:avLst/>
              </a:prstGeom>
              <a:blipFill rotWithShape="1">
                <a:blip r:embed="rId6"/>
                <a:stretch>
                  <a:fillRect l="-1040" t="-95000" r="-1734" b="-12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71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76064"/>
          </a:xfrm>
        </p:spPr>
        <p:txBody>
          <a:bodyPr>
            <a:noAutofit/>
          </a:bodyPr>
          <a:lstStyle/>
          <a:p>
            <a:r>
              <a:rPr lang="en-US" sz="3600" b="1" dirty="0"/>
              <a:t>Support vector machines (3/3)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14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/>
              <p:cNvSpPr txBox="1">
                <a:spLocks/>
              </p:cNvSpPr>
              <p:nvPr/>
            </p:nvSpPr>
            <p:spPr>
              <a:xfrm>
                <a:off x="240368" y="764704"/>
                <a:ext cx="8784976" cy="2016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would like to make this 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/>
                                <a:ea typeface="Cambria Math"/>
                              </a:rPr>
                              <m:t>𝐰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large as possible. Intuitively, the best line to pick is the one that </a:t>
                </a:r>
                <a:r>
                  <a:rPr lang="en-US" sz="2400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maximizes the margin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i.e. the perpendicular distance to the closest point. In addition, we want to ensure each point is on the correct side of the boundary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So our objectives become</a:t>
                </a:r>
              </a:p>
            </p:txBody>
          </p:sp>
        </mc:Choice>
        <mc:Fallback xmlns="">
          <p:sp>
            <p:nvSpPr>
              <p:cNvPr id="1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68" y="764704"/>
                <a:ext cx="8784976" cy="2016224"/>
              </a:xfrm>
              <a:prstGeom prst="rect">
                <a:avLst/>
              </a:prstGeom>
              <a:blipFill rotWithShape="1">
                <a:blip r:embed="rId2"/>
                <a:stretch>
                  <a:fillRect l="-1040" t="-28701" b="-2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151456" y="2794537"/>
                <a:ext cx="2962799" cy="720454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/>
                                </a:rPr>
                                <m:t>𝐰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=1: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𝐰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  <a:ea typeface="Cambria Math"/>
                                            </a:rPr>
                                            <m:t>𝐰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56" y="2794537"/>
                <a:ext cx="2962799" cy="7204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 txBox="1">
                <a:spLocks/>
              </p:cNvSpPr>
              <p:nvPr/>
            </p:nvSpPr>
            <p:spPr>
              <a:xfrm>
                <a:off x="240368" y="3645024"/>
                <a:ext cx="8949128" cy="1584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us define the scale factor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points that is closest to the decision boundary. Hence we require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Maximizing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/>
                                <a:ea typeface="Cambria Math"/>
                              </a:rPr>
                              <m:t>𝐰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equivalent to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/>
                                <a:ea typeface="Cambria Math"/>
                              </a:rPr>
                              <m:t>𝐰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Thus we get the new objective</a:t>
                </a:r>
              </a:p>
            </p:txBody>
          </p:sp>
        </mc:Choice>
        <mc:Fallback xmlns="">
          <p:sp>
            <p:nvSpPr>
              <p:cNvPr id="1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68" y="3645024"/>
                <a:ext cx="8949128" cy="1584176"/>
              </a:xfrm>
              <a:prstGeom prst="rect">
                <a:avLst/>
              </a:prstGeom>
              <a:blipFill rotWithShape="1">
                <a:blip r:embed="rId4"/>
                <a:stretch>
                  <a:fillRect l="-1022" t="-3077" r="-681" b="-31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416610" y="5229199"/>
                <a:ext cx="4596643" cy="632161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latin typeface="Cambria Math"/>
                                </a:rPr>
                                <m:t>𝐰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1,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=1: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10" y="5229199"/>
                <a:ext cx="4596643" cy="6321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75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6512" y="-1339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  <a:endParaRPr lang="ru-RU" sz="3600" b="1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dirty="0"/>
              <a:t>Definition and properties of Kernel functions were considered;</a:t>
            </a:r>
          </a:p>
          <a:p>
            <a:r>
              <a:rPr lang="en-US" dirty="0"/>
              <a:t>The kernel trick was shown. Application of kernel trick or building a Kernel machines were presented;</a:t>
            </a:r>
          </a:p>
          <a:p>
            <a:r>
              <a:rPr lang="en-US" dirty="0"/>
              <a:t>Core principles of Support vector machines were shown.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15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statement;</a:t>
            </a:r>
          </a:p>
          <a:p>
            <a:r>
              <a:rPr lang="en-US" dirty="0"/>
              <a:t>Kernel functions:</a:t>
            </a:r>
          </a:p>
          <a:p>
            <a:pPr lvl="1"/>
            <a:r>
              <a:rPr lang="en-US" dirty="0"/>
              <a:t>Mercer (positive defined) kernels;</a:t>
            </a:r>
          </a:p>
          <a:p>
            <a:pPr lvl="1"/>
            <a:r>
              <a:rPr lang="en-US" dirty="0"/>
              <a:t>Kernels derived from probabilistic generative models;</a:t>
            </a:r>
          </a:p>
          <a:p>
            <a:pPr lvl="1"/>
            <a:r>
              <a:rPr lang="en-US" dirty="0"/>
              <a:t>Kernel for building generative models;</a:t>
            </a:r>
          </a:p>
          <a:p>
            <a:r>
              <a:rPr lang="en-US" dirty="0"/>
              <a:t>Kernel machines;</a:t>
            </a:r>
          </a:p>
          <a:p>
            <a:r>
              <a:rPr lang="en-US" dirty="0"/>
              <a:t>The kernel trick;</a:t>
            </a:r>
          </a:p>
          <a:p>
            <a:r>
              <a:rPr lang="en-US" dirty="0"/>
              <a:t>Support vector machines.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2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Problem statement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3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784976" cy="55446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far </a:t>
                </a:r>
                <a:r>
                  <a:rPr lang="en-US" sz="2400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have been assuming that each object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we wish to classify or cluster or process in anyway </a:t>
                </a:r>
                <a:r>
                  <a:rPr lang="en-US" sz="2400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be represented as a fixed-size feature vector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typically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However, for certain kinds of objects, </a:t>
                </a:r>
                <a:r>
                  <a:rPr lang="en-US" sz="2400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is not clear how to best represent them as fixed-size feature vectors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approach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such problem is to define a generative model for the data, and use the inferred latent representation and/or the parameters of the models as features, and then to plug-in theirs to standard methods.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Another approach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to assume that we have some way of measuring the similarity between objects, that does not require preprocessing them into feature vector format – we will call its as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kernel function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784976" cy="5544616"/>
              </a:xfrm>
              <a:blipFill rotWithShape="1">
                <a:blip r:embed="rId2"/>
                <a:stretch>
                  <a:fillRect l="-1110" t="-879" r="-1180" b="-1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3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Kernel functions examples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4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8497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squared exponential kernel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Gaussian kernel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771800" y="1196752"/>
                <a:ext cx="4048929" cy="708720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́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́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l-GR" b="1" i="0" smtClean="0">
                                      <a:latin typeface="Cambria Math"/>
                                      <a:ea typeface="Cambria Math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196752"/>
                <a:ext cx="4048929" cy="7087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59904" y="1916832"/>
                <a:ext cx="8784976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l-GR" sz="2400" b="1">
                        <a:latin typeface="Cambria Math"/>
                        <a:ea typeface="Cambria Math"/>
                      </a:rPr>
                      <m:t>𝚺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spherical, we get the isotropic kernel (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radial basis function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4" y="1916832"/>
                <a:ext cx="8784976" cy="504056"/>
              </a:xfrm>
              <a:prstGeom prst="rect">
                <a:avLst/>
              </a:prstGeom>
              <a:blipFill rotWithShape="1">
                <a:blip r:embed="rId3"/>
                <a:stretch>
                  <a:fillRect l="-1110" t="-9639" b="-18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230977" y="2401816"/>
                <a:ext cx="2842830" cy="71731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́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́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>
                                                  <a:latin typeface="Cambria Math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77" y="2401816"/>
                <a:ext cx="2842830" cy="7173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бъект 2"/>
          <p:cNvSpPr txBox="1">
            <a:spLocks/>
          </p:cNvSpPr>
          <p:nvPr/>
        </p:nvSpPr>
        <p:spPr>
          <a:xfrm>
            <a:off x="259904" y="3140968"/>
            <a:ext cx="878497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Cosine similarity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comparing documents: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374849" y="3619809"/>
                <a:ext cx="2466444" cy="695127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́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́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́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849" y="3619809"/>
                <a:ext cx="2466444" cy="69512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бъект 2"/>
          <p:cNvSpPr txBox="1">
            <a:spLocks/>
          </p:cNvSpPr>
          <p:nvPr/>
        </p:nvSpPr>
        <p:spPr>
          <a:xfrm>
            <a:off x="340858" y="4365104"/>
            <a:ext cx="878497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Linear kernel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870639" y="4715852"/>
                <a:ext cx="1563505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́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́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639" y="4715852"/>
                <a:ext cx="15635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3125" r="-769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Объект 2"/>
          <p:cNvSpPr txBox="1">
            <a:spLocks/>
          </p:cNvSpPr>
          <p:nvPr/>
        </p:nvSpPr>
        <p:spPr>
          <a:xfrm>
            <a:off x="359024" y="5157192"/>
            <a:ext cx="878497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Matern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kernel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1984404" y="5589240"/>
                <a:ext cx="5623719" cy="768928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𝛤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́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&gt;0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04" y="5589240"/>
                <a:ext cx="5623719" cy="7689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8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Mercer (positive defined) kernels (1/2)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5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412776"/>
            <a:ext cx="878497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data processing methods require that the kernel function satisfy requirement that the 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Gram matrix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defined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771800" y="2507742"/>
                <a:ext cx="3530454" cy="984052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𝐊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507742"/>
                <a:ext cx="3530454" cy="9840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/>
              <p:cNvSpPr txBox="1">
                <a:spLocks/>
              </p:cNvSpPr>
              <p:nvPr/>
            </p:nvSpPr>
            <p:spPr>
              <a:xfrm>
                <a:off x="251520" y="3827045"/>
                <a:ext cx="8784976" cy="9701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positive defined for any set of inputs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0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Such kernels are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Mercer (positive defined)  kernels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27045"/>
                <a:ext cx="8784976" cy="970107"/>
              </a:xfrm>
              <a:prstGeom prst="rect">
                <a:avLst/>
              </a:prstGeom>
              <a:blipFill rotWithShape="1">
                <a:blip r:embed="rId3"/>
                <a:stretch>
                  <a:fillRect l="-1041" b="-44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23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Mercer (positive defined) kernels (2/2)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6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395536" y="908720"/>
            <a:ext cx="8784976" cy="8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Mercer’s theorem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 Gram matrix is positive defined, we can compute an eigenvector decomposition of it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883546" y="1772816"/>
                <a:ext cx="1306961" cy="369332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𝐊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𝚲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𝐔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546" y="1772816"/>
                <a:ext cx="130696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"/>
              <p:cNvSpPr txBox="1">
                <a:spLocks/>
              </p:cNvSpPr>
              <p:nvPr/>
            </p:nvSpPr>
            <p:spPr>
              <a:xfrm>
                <a:off x="405731" y="2142148"/>
                <a:ext cx="8784976" cy="845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ea typeface="Cambria Math"/>
                      </a:rPr>
                      <m:t>𝚲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diagonal matrix of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Consider an elements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ea typeface="Cambria Math"/>
                      </a:rPr>
                      <m:t>𝐊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31" y="2142148"/>
                <a:ext cx="8784976" cy="845093"/>
              </a:xfrm>
              <a:prstGeom prst="rect">
                <a:avLst/>
              </a:prstGeom>
              <a:blipFill rotWithShape="1">
                <a:blip r:embed="rId3"/>
                <a:stretch>
                  <a:fillRect l="-1110" t="-5755" b="-13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343593" y="2881191"/>
                <a:ext cx="2578526" cy="658898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𝚲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:,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𝚲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:,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593" y="2881191"/>
                <a:ext cx="2578526" cy="6588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 txBox="1">
                <a:spLocks/>
              </p:cNvSpPr>
              <p:nvPr/>
            </p:nvSpPr>
            <p:spPr>
              <a:xfrm>
                <a:off x="405731" y="3556285"/>
                <a:ext cx="8784976" cy="6648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us define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𝜙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/>
                                <a:ea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𝚲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:,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Then we can write:</a:t>
                </a:r>
              </a:p>
            </p:txBody>
          </p:sp>
        </mc:Choice>
        <mc:Fallback xmlns="">
          <p:sp>
            <p:nvSpPr>
              <p:cNvPr id="12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31" y="3556285"/>
                <a:ext cx="8784976" cy="664804"/>
              </a:xfrm>
              <a:prstGeom prst="rect">
                <a:avLst/>
              </a:prstGeom>
              <a:blipFill rotWithShape="1">
                <a:blip r:embed="rId5"/>
                <a:stretch>
                  <a:fillRect l="-1110" b="-119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599432" y="4219763"/>
                <a:ext cx="2066848" cy="411395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432" y="4219763"/>
                <a:ext cx="2066848" cy="411395"/>
              </a:xfrm>
              <a:prstGeom prst="rect">
                <a:avLst/>
              </a:prstGeom>
              <a:blipFill rotWithShape="1">
                <a:blip r:embed="rId6"/>
                <a:stretch>
                  <a:fillRect b="-2778"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2"/>
              <p:cNvSpPr txBox="1">
                <a:spLocks/>
              </p:cNvSpPr>
              <p:nvPr/>
            </p:nvSpPr>
            <p:spPr>
              <a:xfrm>
                <a:off x="558131" y="4631158"/>
                <a:ext cx="8784976" cy="9580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if the kernel is Mercer, then there exist a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mapping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  <a:cs typeface="Calibri" panose="020F0502020204030204" pitchFamily="34" charset="0"/>
                      </a:rPr>
                      <m:t>𝐱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𝒳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</a:t>
                </a:r>
              </a:p>
            </p:txBody>
          </p:sp>
        </mc:Choice>
        <mc:Fallback xmlns="">
          <p:sp>
            <p:nvSpPr>
              <p:cNvPr id="1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31" y="4631158"/>
                <a:ext cx="8784976" cy="958082"/>
              </a:xfrm>
              <a:prstGeom prst="rect">
                <a:avLst/>
              </a:prstGeom>
              <a:blipFill rotWithShape="1">
                <a:blip r:embed="rId7"/>
                <a:stretch>
                  <a:fillRect l="-1110" t="-5096" b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3502001" y="5723964"/>
                <a:ext cx="2261709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́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́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01" y="5723964"/>
                <a:ext cx="226170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3077" r="-1333" b="-769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57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08112"/>
          </a:xfrm>
        </p:spPr>
        <p:txBody>
          <a:bodyPr>
            <a:noAutofit/>
          </a:bodyPr>
          <a:lstStyle/>
          <a:p>
            <a:r>
              <a:rPr lang="en-US" sz="3600" b="1" dirty="0"/>
              <a:t>Kernels derived from </a:t>
            </a:r>
            <a:br>
              <a:rPr lang="en-US" sz="3600" b="1" dirty="0"/>
            </a:br>
            <a:r>
              <a:rPr lang="en-US" sz="3600" b="1" dirty="0"/>
              <a:t>probabilistic generative models (1/2)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7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240368" y="1187460"/>
            <a:ext cx="8784976" cy="51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probability product kernel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defined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627784" y="1700808"/>
                <a:ext cx="4258217" cy="818879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nary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&gt;0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700808"/>
                <a:ext cx="4258217" cy="8188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/>
              <p:cNvSpPr txBox="1">
                <a:spLocks/>
              </p:cNvSpPr>
              <p:nvPr/>
            </p:nvSpPr>
            <p:spPr>
              <a:xfrm>
                <a:off x="251520" y="2492896"/>
                <a:ext cx="8784976" cy="194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  <m:r>
                          <a:rPr lang="en-US" sz="24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often approximated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  <m:r>
                          <a:rPr lang="en-US" sz="2400" i="1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latin typeface="Cambria Math"/>
                                <a:ea typeface="Cambria Math"/>
                              </a:rPr>
                              <m:t>𝛉</m:t>
                            </m:r>
                          </m:e>
                        </m:acc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𝛉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parameter estimate computed using a single data vector.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𝛉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𝛍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𝐈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𝑐𝑜𝑛𝑠𝑡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𝛍</m:t>
                        </m:r>
                      </m:e>
                    </m:acc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𝛍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find that: </a:t>
                </a:r>
              </a:p>
            </p:txBody>
          </p:sp>
        </mc:Choice>
        <mc:Fallback xmlns="">
          <p:sp>
            <p:nvSpPr>
              <p:cNvPr id="1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92896"/>
                <a:ext cx="8784976" cy="1944216"/>
              </a:xfrm>
              <a:prstGeom prst="rect">
                <a:avLst/>
              </a:prstGeom>
              <a:blipFill rotWithShape="1">
                <a:blip r:embed="rId3"/>
                <a:stretch>
                  <a:fillRect l="-1041" b="-1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2413879" y="4499767"/>
                <a:ext cx="4686026" cy="708720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79" y="4499767"/>
                <a:ext cx="4686026" cy="7087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11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08112"/>
          </a:xfrm>
        </p:spPr>
        <p:txBody>
          <a:bodyPr>
            <a:noAutofit/>
          </a:bodyPr>
          <a:lstStyle/>
          <a:p>
            <a:r>
              <a:rPr lang="en-US" sz="3600" b="1" dirty="0"/>
              <a:t>Kernels derived from </a:t>
            </a:r>
            <a:br>
              <a:rPr lang="en-US" sz="3600" b="1" dirty="0"/>
            </a:br>
            <a:r>
              <a:rPr lang="en-US" sz="3600" b="1" dirty="0"/>
              <a:t>probabilistic generative models (2/2)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8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240368" y="1187460"/>
            <a:ext cx="8784976" cy="87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more efficient way to use generative models to define kernels is to use a 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Fisher kernel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which is defined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395113" y="2060848"/>
                <a:ext cx="2475486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𝐬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1">
                          <a:latin typeface="Cambria Math"/>
                          <a:ea typeface="Cambria Math"/>
                        </a:rPr>
                        <m:t>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13" y="2060848"/>
                <a:ext cx="24754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3077" r="-5854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3357571" y="3366284"/>
                <a:ext cx="2550570" cy="376385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  <a:ea typeface="Cambria Math"/>
                        </a:rPr>
                        <m:t>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≜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𝛁</m:t>
                          </m:r>
                        </m:e>
                        <m:sub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𝛉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  <a:ea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𝛉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𝛉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71" y="3366284"/>
                <a:ext cx="2550570" cy="376385"/>
              </a:xfrm>
              <a:prstGeom prst="rect">
                <a:avLst/>
              </a:prstGeom>
              <a:blipFill rotWithShape="1">
                <a:blip r:embed="rId3"/>
                <a:stretch>
                  <a:fillRect r="-4265" b="-7576"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359024" y="2492896"/>
                <a:ext cx="8784976" cy="873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ea typeface="Cambria Math"/>
                      </a:rPr>
                      <m:t>𝐬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gradient  of the log likelihood, or score function, evaluated at the MLE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2492896"/>
                <a:ext cx="8784976" cy="873388"/>
              </a:xfrm>
              <a:prstGeom prst="rect">
                <a:avLst/>
              </a:prstGeom>
              <a:blipFill rotWithShape="1">
                <a:blip r:embed="rId4"/>
                <a:stretch>
                  <a:fillRect l="-1110" t="-5594" b="-12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511424" y="3742669"/>
                <a:ext cx="8784976" cy="478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ea typeface="Cambria Math"/>
                      </a:rPr>
                      <m:t>𝐈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Fisher information matrix:</a:t>
                </a: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4" y="3742669"/>
                <a:ext cx="8784976" cy="478419"/>
              </a:xfrm>
              <a:prstGeom prst="rect">
                <a:avLst/>
              </a:prstGeom>
              <a:blipFill rotWithShape="1">
                <a:blip r:embed="rId5"/>
                <a:stretch>
                  <a:fillRect l="-1110" t="-10256" b="-25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551055" y="4221088"/>
                <a:ext cx="2400914" cy="388953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  <a:ea typeface="Cambria Math"/>
                        </a:rPr>
                        <m:t>𝐈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𝛁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  <a:ea typeface="Cambria Math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𝛉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𝛉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055" y="4221088"/>
                <a:ext cx="2400914" cy="388953"/>
              </a:xfrm>
              <a:prstGeom prst="rect">
                <a:avLst/>
              </a:prstGeom>
              <a:blipFill rotWithShape="1">
                <a:blip r:embed="rId6"/>
                <a:stretch>
                  <a:fillRect r="-5038" b="-7353"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41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Kernel for building generative models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Kernels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9</a:t>
            </a:fld>
            <a:r>
              <a:rPr lang="en-US" sz="2200" dirty="0">
                <a:solidFill>
                  <a:schemeClr val="tx1"/>
                </a:solidFill>
              </a:rPr>
              <a:t>/15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8497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smoothing kernel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satisfies the following properties: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286858" y="1196752"/>
                <a:ext cx="5018810" cy="818879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𝜅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=1;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=0;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&gt;0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858" y="1196752"/>
                <a:ext cx="5018810" cy="8188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/>
          <p:cNvSpPr txBox="1">
            <a:spLocks/>
          </p:cNvSpPr>
          <p:nvPr/>
        </p:nvSpPr>
        <p:spPr>
          <a:xfrm>
            <a:off x="259904" y="1988840"/>
            <a:ext cx="878497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kernel with compact support is the </a:t>
            </a:r>
            <a:r>
              <a:rPr lang="en-US" sz="2400" b="1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Epanechnikov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kernel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155732" y="2495664"/>
                <a:ext cx="2993320" cy="610936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≜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𝕀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&lt;1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32" y="2495664"/>
                <a:ext cx="2993320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бъект 2"/>
          <p:cNvSpPr txBox="1">
            <a:spLocks/>
          </p:cNvSpPr>
          <p:nvPr/>
        </p:nvSpPr>
        <p:spPr>
          <a:xfrm>
            <a:off x="259904" y="3212976"/>
            <a:ext cx="878497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Epanechnikov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kernel is not differentiable at the boundary of its support. An alternative is the 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tri-cube kernel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181814" y="4077072"/>
                <a:ext cx="3228897" cy="6127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≜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70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81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814" y="4077072"/>
                <a:ext cx="3228897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022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1396</Words>
  <Application>Microsoft Office PowerPoint</Application>
  <PresentationFormat>Экран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Тема Office</vt:lpstr>
      <vt:lpstr>Lecture 11 Objects and Systems Identification Methods.          Kernels</vt:lpstr>
      <vt:lpstr>Content</vt:lpstr>
      <vt:lpstr>Problem statement</vt:lpstr>
      <vt:lpstr>Kernel functions examples</vt:lpstr>
      <vt:lpstr>Mercer (positive defined) kernels (1/2)</vt:lpstr>
      <vt:lpstr>Mercer (positive defined) kernels (2/2)</vt:lpstr>
      <vt:lpstr>Kernels derived from  probabilistic generative models (1/2)</vt:lpstr>
      <vt:lpstr>Kernels derived from  probabilistic generative models (2/2)</vt:lpstr>
      <vt:lpstr>Kernel for building generative models</vt:lpstr>
      <vt:lpstr>Kernel machines</vt:lpstr>
      <vt:lpstr>The kernel trick</vt:lpstr>
      <vt:lpstr>Support vector machines (1/3)</vt:lpstr>
      <vt:lpstr>Support vector machines (2/3)</vt:lpstr>
      <vt:lpstr>Support vector machines (3/3)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</dc:creator>
  <cp:lastModifiedBy>Dmitriy</cp:lastModifiedBy>
  <cp:revision>311</cp:revision>
  <dcterms:created xsi:type="dcterms:W3CDTF">2017-03-04T21:40:55Z</dcterms:created>
  <dcterms:modified xsi:type="dcterms:W3CDTF">2020-01-17T20:55:24Z</dcterms:modified>
</cp:coreProperties>
</file>