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est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174DD-0515-45BD-8294-91D52A9E6D71}" type="datetimeFigureOut">
              <a:rPr lang="ru-RU" smtClean="0"/>
              <a:t>17.01.2020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A2170-8272-4292-BB3F-0D6C29AF42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60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CCFD-8B3B-43E5-889E-0BA96B5F6561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01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A19B-ECA1-4BE2-B7DE-48B7420210FA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02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1869-2E95-45C7-B1D7-0D1E98ED4E3A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6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1500-982D-45F8-A730-B3ABE372A831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19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60C4-BA7B-41D7-BC5C-D4FBDC7D9157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32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2AEC-987B-41D0-9A2C-B9D36D720D22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27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0572-0C31-440A-A47E-F014A6C7B162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32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A99D-71A8-40F4-B7A2-B1763649B508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37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78F6-CE1F-4FE9-A881-90E06190FB3C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42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9852-F9D6-4B1F-ABD5-91ACABA0FA46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2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9260-B770-425A-8EAF-5438018C792C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98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64F1-35BE-4EB4-8818-27CC3604202D}" type="datetime1">
              <a:rPr lang="ru-RU" smtClean="0"/>
              <a:t>17.01.2020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Objects and Systems Identification Methods. Adaptive Approach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B481-9A9E-4D24-A81E-F26CED3C76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19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2232247"/>
          </a:xfrm>
        </p:spPr>
        <p:txBody>
          <a:bodyPr>
            <a:normAutofit/>
          </a:bodyPr>
          <a:lstStyle/>
          <a:p>
            <a:r>
              <a:rPr lang="en-US" sz="4000" b="1" dirty="0"/>
              <a:t>Lecture 1</a:t>
            </a:r>
            <a:r>
              <a:rPr lang="ru-RU" sz="4000" b="1"/>
              <a:t>2</a:t>
            </a:r>
            <a:br>
              <a:rPr lang="ru-RU" sz="4000" b="1" dirty="0"/>
            </a:br>
            <a:r>
              <a:rPr lang="en-US" sz="3600" dirty="0"/>
              <a:t>Objects and Systems Identification Methods.</a:t>
            </a:r>
            <a:r>
              <a:rPr lang="ru-RU" sz="3600" dirty="0"/>
              <a:t>      </a:t>
            </a:r>
            <a:r>
              <a:rPr lang="en-US" sz="3600" dirty="0"/>
              <a:t>    Adaptive Approach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4797152"/>
            <a:ext cx="9036496" cy="1584176"/>
          </a:xfrm>
        </p:spPr>
        <p:txBody>
          <a:bodyPr>
            <a:normAutofit/>
          </a:bodyPr>
          <a:lstStyle/>
          <a:p>
            <a:r>
              <a:rPr lang="en-US" sz="2600" dirty="0" err="1">
                <a:solidFill>
                  <a:schemeClr val="tx1"/>
                </a:solidFill>
              </a:rPr>
              <a:t>Dmytro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Progonov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</a:p>
          <a:p>
            <a:r>
              <a:rPr lang="en-US" sz="2600" dirty="0">
                <a:solidFill>
                  <a:schemeClr val="tx1"/>
                </a:solidFill>
              </a:rPr>
              <a:t>PhD, Associate Professor</a:t>
            </a:r>
            <a:endParaRPr lang="ru-RU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 err="1"/>
              <a:t>Adaboost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10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/>
                  <a:t>AdaBoost for binary classification with exponential loss</a:t>
                </a:r>
                <a:r>
                  <a:rPr lang="en-US" sz="2400" dirty="0"/>
                  <a:t>: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/>
                  <a:t>;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</a:rPr>
                      <m:t>=1:</m:t>
                    </m:r>
                    <m:r>
                      <a:rPr lang="en-US" sz="24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/>
                  <a:t> do:</a:t>
                </a:r>
              </a:p>
              <a:p>
                <a:pPr marL="857250" lvl="1" indent="-457200">
                  <a:buAutoNum type="arabicPeriod"/>
                </a:pPr>
                <a:r>
                  <a:rPr lang="en-US" sz="2000" dirty="0"/>
                  <a:t>Fit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000" dirty="0"/>
                  <a:t> to the training set using weights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𝐰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857250" lvl="1" indent="-457200">
                  <a:buAutoNum type="arabicPeriod"/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𝑒𝑟𝑟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2000" dirty="0"/>
                  <a:t>;</a:t>
                </a:r>
              </a:p>
              <a:p>
                <a:pPr marL="857250" lvl="1" indent="-457200">
                  <a:buAutoNum type="arabicPeriod"/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𝑒𝑟𝑟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𝑒𝑟𝑟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;</a:t>
                </a:r>
              </a:p>
              <a:p>
                <a:pPr marL="857250" lvl="1" indent="-457200">
                  <a:buAutoNum type="arabicPeriod"/>
                </a:pP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;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Return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𝑠𝑔𝑛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>
                                    <a:latin typeface="Cambria Math"/>
                                  </a:rPr>
                                  <m:t>𝐱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857250" lvl="1" indent="-457200">
                  <a:buAutoNum type="arabicPeriod"/>
                </a:pPr>
                <a:endParaRPr lang="en-US" sz="2000" dirty="0"/>
              </a:p>
              <a:p>
                <a:pPr marL="857250" lvl="1" indent="-457200"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11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  <a:blipFill rotWithShape="1">
                <a:blip r:embed="rId2"/>
                <a:stretch>
                  <a:fillRect l="-1111" t="-26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48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Gradient boost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11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/>
                  <a:t>Gradient boosting for binary classification</a:t>
                </a:r>
                <a:r>
                  <a:rPr lang="en-US" sz="2400" dirty="0"/>
                  <a:t>: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𝜸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2400" dirty="0"/>
                  <a:t>;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</a:rPr>
                      <m:t>=1:</m:t>
                    </m:r>
                    <m:r>
                      <a:rPr lang="en-US" sz="24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/>
                  <a:t> do:</a:t>
                </a:r>
              </a:p>
              <a:p>
                <a:pPr marL="857250" lvl="1" indent="-457200">
                  <a:buAutoNum type="arabicPeriod"/>
                </a:pPr>
                <a:r>
                  <a:rPr lang="en-US" sz="2000" dirty="0"/>
                  <a:t>Compute the gradient residual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𝑖𝑚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>
                                                <a:latin typeface="Cambria Math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0" smtClean="0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857250" lvl="1" indent="-457200">
                  <a:buAutoNum type="arabicPeriod"/>
                </a:pPr>
                <a:r>
                  <a:rPr lang="en-US" sz="2000" dirty="0"/>
                  <a:t>Use the weak learner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𝜸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which minimizes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𝑖𝑚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  <a:ea typeface="Cambria Math"/>
                                          </a:rPr>
                                          <m:t>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;</a:t>
                </a:r>
              </a:p>
              <a:p>
                <a:pPr marL="857250" lvl="1" indent="-457200">
                  <a:buAutoNum type="arabicPeriod"/>
                </a:pPr>
                <a:r>
                  <a:rPr lang="en-US" sz="200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𝑚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𝜈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𝜸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Return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857250" lvl="1" indent="-457200">
                  <a:buAutoNum type="arabicPeriod"/>
                </a:pPr>
                <a:endParaRPr lang="en-US" sz="2000" dirty="0"/>
              </a:p>
              <a:p>
                <a:pPr marL="857250" lvl="1" indent="-457200"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11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  <a:blipFill rotWithShape="1">
                <a:blip r:embed="rId2"/>
                <a:stretch>
                  <a:fillRect l="-1111" t="-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99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6512" y="-1339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Conclusion</a:t>
            </a:r>
            <a:endParaRPr lang="ru-RU" sz="3600" b="1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dirty="0"/>
              <a:t>Problem statement of adaptive approach to object and system identification was shown;</a:t>
            </a:r>
          </a:p>
          <a:p>
            <a:r>
              <a:rPr lang="en-US" dirty="0"/>
              <a:t>Classification and regression trees were considered;</a:t>
            </a:r>
          </a:p>
          <a:p>
            <a:r>
              <a:rPr lang="en-US" dirty="0"/>
              <a:t>Generalized additive models was presented</a:t>
            </a:r>
          </a:p>
          <a:p>
            <a:r>
              <a:rPr lang="en-US" dirty="0"/>
              <a:t>Core principles of </a:t>
            </a:r>
            <a:r>
              <a:rPr lang="en-US" dirty="0" err="1"/>
              <a:t>Adaboost</a:t>
            </a:r>
            <a:r>
              <a:rPr lang="en-US" dirty="0"/>
              <a:t> and Gradient boost methods were </a:t>
            </a:r>
            <a:r>
              <a:rPr lang="en-US"/>
              <a:t>described.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12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9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statement;</a:t>
            </a:r>
          </a:p>
          <a:p>
            <a:r>
              <a:rPr lang="en-US" dirty="0"/>
              <a:t>Classification and regression trees;</a:t>
            </a:r>
          </a:p>
          <a:p>
            <a:r>
              <a:rPr lang="en-US" dirty="0"/>
              <a:t>Random forests;</a:t>
            </a:r>
          </a:p>
          <a:p>
            <a:r>
              <a:rPr lang="en-US" dirty="0"/>
              <a:t>Generalized additive models;</a:t>
            </a:r>
          </a:p>
          <a:p>
            <a:r>
              <a:rPr lang="en-US" dirty="0"/>
              <a:t>Boosting:</a:t>
            </a:r>
          </a:p>
          <a:p>
            <a:pPr lvl="1"/>
            <a:r>
              <a:rPr lang="en-US" dirty="0" err="1"/>
              <a:t>Adaboost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Gradient boost.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2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Problem statement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3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764704"/>
                <a:ext cx="8784976" cy="50405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kernel-based methods can work well, despite in implicitly relies on having a good kernel function to measure the similarity between data vectors. Often </a:t>
                </a:r>
                <a:r>
                  <a:rPr lang="en-US" sz="2000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coming up with a good kernel is quite difficult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 approach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to learn the parameters of kernel functions, by maximizing the marginal likelihood, e.g. ARD kernel. However, such methods </a:t>
                </a:r>
                <a:r>
                  <a:rPr lang="en-US" sz="20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be computationally expensive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Another approach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known as multiple kernel learning, uses a convex combination of base kernels and then estimate the mixing weights. But this </a:t>
                </a:r>
                <a:r>
                  <a:rPr lang="en-US" sz="20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relies on having good base kernel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</a:t>
                </a:r>
                <a:r>
                  <a:rPr lang="en-US" sz="20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alternative approach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to dispense with kernels altogether, and try to learn useful features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𝜙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/>
                            <a:ea typeface="Cambria Math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directly from the input data. That is, we will </a:t>
                </a:r>
                <a:r>
                  <a:rPr lang="en-US" sz="20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call an adaptive basis-function model (ABM)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764704"/>
                <a:ext cx="8784976" cy="5040560"/>
              </a:xfrm>
              <a:blipFill rotWithShape="1">
                <a:blip r:embed="rId2"/>
                <a:stretch>
                  <a:fillRect l="-763" t="-605" r="-1180" b="-1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275856" y="5589240"/>
                <a:ext cx="3206455" cy="659219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589240"/>
                <a:ext cx="3206455" cy="6592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71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Classification and regression trees (1/2)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4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78497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write the model in the following 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979712" y="1260981"/>
                <a:ext cx="5702651" cy="871201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𝐱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𝕀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  <a:ea typeface="Cambria Math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260981"/>
                <a:ext cx="5702651" cy="8712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179512" y="2204190"/>
                <a:ext cx="8784976" cy="41771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sz="24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region;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mean response;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/>
                            <a:ea typeface="Cambria Math"/>
                          </a:rPr>
                          <m:t>𝐯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encodes the choice of variable to split on, and the threshold value, on the path from the root to the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sz="24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leaf.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Recursive procedure to grow a classification/regression tree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node.prediction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𝒟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// or class label distribution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split(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𝒟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(not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worthSplitting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(depth, cost,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𝒟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𝒟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return node;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Else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node.test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𝜆</m:t>
                    </m:r>
                    <m:r>
                      <a:rPr lang="en-US" sz="2400" b="1" i="0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𝐱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.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&lt;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// anonymous function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node.left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fitTree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𝒟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depth+1)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node.right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fitTree(node,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depth+1)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return node;</a:t>
                </a:r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204190"/>
                <a:ext cx="8784976" cy="4177138"/>
              </a:xfrm>
              <a:prstGeom prst="rect">
                <a:avLst/>
              </a:prstGeom>
              <a:blipFill rotWithShape="1">
                <a:blip r:embed="rId3"/>
                <a:stretch>
                  <a:fillRect l="-624" t="-1898" r="-2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4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Classification and regression trees (2/2)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5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79512" y="764704"/>
            <a:ext cx="8784976" cy="5544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Advantages of classification and regression trees (CART)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are easy to interpret;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can easily handle mixed discrete and continuous inputs;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are insensitive to monotone transformations of the inputs;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perform automatic variable selection;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are relatively robust to outliers;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scale well to large dataset;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can be modified to handle missing data.</a:t>
            </a:r>
          </a:p>
          <a:p>
            <a:pPr marL="0" indent="0">
              <a:buNone/>
            </a:pP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Limitations of CART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do net predict very accurately compared to other kinds of models;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are unstable – small changes of inputted data can have large effects on the structure of the tree</a:t>
            </a:r>
          </a:p>
        </p:txBody>
      </p:sp>
    </p:spTree>
    <p:extLst>
      <p:ext uri="{BB962C8B-B14F-4D97-AF65-F5344CB8AC3E}">
        <p14:creationId xmlns:p14="http://schemas.microsoft.com/office/powerpoint/2010/main" val="159772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Random forests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6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179512" y="764704"/>
                <a:ext cx="8784976" cy="165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 way to reduce the variance of an estimate is to average together many estimates. For example, we can train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different trees on different subsets of the data, chosen randomly with replacement, and then compute the ensemble (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bootstrap aggregating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bagging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</a:t>
                </a:r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64704"/>
                <a:ext cx="8784976" cy="1656184"/>
              </a:xfrm>
              <a:prstGeom prst="rect">
                <a:avLst/>
              </a:prstGeom>
              <a:blipFill rotWithShape="1">
                <a:blip r:embed="rId2"/>
                <a:stretch>
                  <a:fillRect l="-1040" t="-2941" r="-902" b="-22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275856" y="2348880"/>
                <a:ext cx="2253374" cy="871201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348880"/>
                <a:ext cx="2253374" cy="8712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359024" y="3222184"/>
                <a:ext cx="8784976" cy="3015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sz="24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tree.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technique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random forest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tries to 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decorrelate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base learners  by learning trees based on randomly chosen subset of inputted variables, as well as a randomly chosen subset of data cases.</a:t>
                </a:r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4" y="3222184"/>
                <a:ext cx="8784976" cy="3015127"/>
              </a:xfrm>
              <a:prstGeom prst="rect">
                <a:avLst/>
              </a:prstGeom>
              <a:blipFill rotWithShape="1">
                <a:blip r:embed="rId4"/>
                <a:stretch>
                  <a:fillRect l="-1110" t="-1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53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Generalized additive models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7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79512" y="1052736"/>
            <a:ext cx="8784976" cy="828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simple way to create a nonlinear model with multiple inputs is to use a </a:t>
            </a: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generalized additive model (GAM)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123728" y="1889268"/>
                <a:ext cx="4314386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889268"/>
                <a:ext cx="4314386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769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 txBox="1">
                <a:spLocks/>
              </p:cNvSpPr>
              <p:nvPr/>
            </p:nvSpPr>
            <p:spPr>
              <a:xfrm>
                <a:off x="395536" y="2348880"/>
                <a:ext cx="8784976" cy="3816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modeled by some scatterplot smoother,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mapped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|</m:t>
                        </m:r>
                        <m:r>
                          <a:rPr lang="en-US" sz="2400" b="1" i="0" smtClean="0">
                            <a:latin typeface="Cambria Math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using a link function, as in GLM.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b="1" i="1" u="sng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Backfitting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GAM using MLE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 Subtracting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responses and iteratively update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𝑠𝑚𝑜𝑜𝑡h𝑒𝑟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/>
                                                    </a:rPr>
                                                    <m:t>𝑖𝑘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3. Ensure the output is zero mean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48880"/>
                <a:ext cx="8784976" cy="3816423"/>
              </a:xfrm>
              <a:prstGeom prst="rect">
                <a:avLst/>
              </a:prstGeom>
              <a:blipFill rotWithShape="1">
                <a:blip r:embed="rId3"/>
                <a:stretch>
                  <a:fillRect l="-1110" t="-2236" b="-30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18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Boosting (1/2)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8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79512" y="764704"/>
            <a:ext cx="8784976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Boosting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greedy algorithm for fitting adaptive basis-function models of the 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968772" y="1484784"/>
                <a:ext cx="3206455" cy="659219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  <a:ea typeface="Cambria Math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772" y="1484784"/>
                <a:ext cx="3206455" cy="6592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2"/>
              <p:cNvSpPr txBox="1">
                <a:spLocks/>
              </p:cNvSpPr>
              <p:nvPr/>
            </p:nvSpPr>
            <p:spPr>
              <a:xfrm>
                <a:off x="179512" y="2348880"/>
                <a:ext cx="8784976" cy="23762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generated by algorithm called a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weak learner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lang="en-US" sz="2400" b="1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base learner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i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Boosting can be interpreted as a form of gradient descent in function space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Breiman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1998). </a:t>
                </a:r>
              </a:p>
            </p:txBody>
          </p:sp>
        </mc:Choice>
        <mc:Fallback xmlns="">
          <p:sp>
            <p:nvSpPr>
              <p:cNvPr id="10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348880"/>
                <a:ext cx="8784976" cy="2376263"/>
              </a:xfrm>
              <a:prstGeom prst="rect">
                <a:avLst/>
              </a:prstGeom>
              <a:blipFill rotWithShape="1">
                <a:blip r:embed="rId3"/>
                <a:stretch>
                  <a:fillRect l="-1040" t="-2051" r="-4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65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645024"/>
            <a:ext cx="3312368" cy="272997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6090"/>
          </a:xfrm>
        </p:spPr>
        <p:txBody>
          <a:bodyPr>
            <a:noAutofit/>
          </a:bodyPr>
          <a:lstStyle/>
          <a:p>
            <a:r>
              <a:rPr lang="en-US" sz="3600" b="1" dirty="0"/>
              <a:t>Boosting (2/2)</a:t>
            </a:r>
            <a:endParaRPr lang="ru-RU" sz="36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Objects and Systems Identification Methods. Adaptive Approach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481-9A9E-4D24-A81E-F26CED3C766C}" type="slidenum">
              <a:rPr lang="ru-RU" sz="2200" smtClean="0">
                <a:solidFill>
                  <a:schemeClr val="tx1"/>
                </a:solidFill>
              </a:rPr>
              <a:t>9</a:t>
            </a:fld>
            <a:r>
              <a:rPr lang="en-US" sz="2200" dirty="0">
                <a:solidFill>
                  <a:schemeClr val="tx1"/>
                </a:solidFill>
              </a:rPr>
              <a:t>/12</a:t>
            </a:r>
            <a:endParaRPr lang="ru-RU" sz="2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06261"/>
                  </p:ext>
                </p:extLst>
              </p:nvPr>
            </p:nvGraphicFramePr>
            <p:xfrm>
              <a:off x="179513" y="692696"/>
              <a:ext cx="8784975" cy="2890763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0801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2413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643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Name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Loss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Derivative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Algorithm</a:t>
                          </a:r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43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Squared error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0" smtClean="0">
                                                    <a:latin typeface="Cambria Math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0" smtClean="0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0" smtClean="0">
                                            <a:latin typeface="Cambria Math"/>
                                            <a:ea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L2Boosting</a:t>
                          </a:r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43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Absolute error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0" smtClean="0">
                                                <a:latin typeface="Cambria Math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𝑠𝑔𝑛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0" smtClean="0">
                                                <a:latin typeface="Cambria Math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𝑚𝑒𝑑𝑖𝑎𝑛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0" smtClean="0">
                                            <a:latin typeface="Cambria Math"/>
                                            <a:ea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Gradient boosting</a:t>
                          </a:r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43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Expon</a:t>
                          </a:r>
                          <a:r>
                            <a:rPr lang="en-US" sz="1600" dirty="0"/>
                            <a:t>. loss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0" smtClean="0">
                                                    <a:latin typeface="Cambria Math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0" smtClean="0">
                                                    <a:latin typeface="Cambria Math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𝑠𝑖𝑔𝑚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(2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1" i="0" smtClean="0">
                                                        <a:latin typeface="Cambria Math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𝑠𝑖𝑔𝑚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(2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1" i="0" smtClean="0">
                                                        <a:latin typeface="Cambria Math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AdaBoost</a:t>
                          </a:r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43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Logloss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1" i="0" smtClean="0">
                                                        <a:latin typeface="Cambria Math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𝑠𝑖𝑔𝑚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(2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0" smtClean="0"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𝑠𝑖𝑔𝑚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(2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1" i="0" smtClean="0">
                                                        <a:latin typeface="Cambria Math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𝑠𝑖𝑔𝑚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(2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1" i="0" smtClean="0">
                                                        <a:latin typeface="Cambria Math"/>
                                                      </a:rPr>
                                                      <m:t>𝐱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LogitBoost</a:t>
                          </a:r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06261"/>
                  </p:ext>
                </p:extLst>
              </p:nvPr>
            </p:nvGraphicFramePr>
            <p:xfrm>
              <a:off x="179513" y="692696"/>
              <a:ext cx="8784975" cy="2890763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080120"/>
                    <a:gridCol w="1872208"/>
                    <a:gridCol w="2016224"/>
                    <a:gridCol w="2592288"/>
                    <a:gridCol w="1224135"/>
                  </a:tblGrid>
                  <a:tr h="4643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Name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Loss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Derivative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2000" t="-1316" r="-47294" b="-5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Algorithm</a:t>
                          </a:r>
                          <a:endParaRPr lang="ru-RU" sz="1600" dirty="0"/>
                        </a:p>
                      </a:txBody>
                      <a:tcPr anchor="ctr"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Squared error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7468" t="-81053" r="-310714" b="-31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6526" t="-81053" r="-189124" b="-31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2000" t="-81053" r="-47294" b="-31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L2Boosting</a:t>
                          </a:r>
                          <a:endParaRPr lang="ru-RU" sz="1600" dirty="0"/>
                        </a:p>
                      </a:txBody>
                      <a:tcPr anchor="ctr"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Absolute error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7468" t="-181053" r="-310714" b="-21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6526" t="-181053" r="-189124" b="-21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2000" t="-181053" r="-47294" b="-21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Gradient boosting</a:t>
                          </a:r>
                          <a:endParaRPr lang="ru-RU" sz="1600" dirty="0"/>
                        </a:p>
                      </a:txBody>
                      <a:tcPr anchor="ctr"/>
                    </a:tc>
                  </a:tr>
                  <a:tr h="6341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Expon</a:t>
                          </a:r>
                          <a:r>
                            <a:rPr lang="en-US" sz="1600" dirty="0" smtClean="0"/>
                            <a:t>. loss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7468" t="-256731" r="-31071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6526" t="-256731" r="-1891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2000" t="-256731" r="-4729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AdaBoost</a:t>
                          </a:r>
                          <a:endParaRPr lang="ru-RU" sz="1600" dirty="0"/>
                        </a:p>
                      </a:txBody>
                      <a:tcPr anchor="ctr"/>
                    </a:tc>
                  </a:tr>
                  <a:tr h="6341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Logloss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7468" t="-356731" r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6526" t="-356731" r="-189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2000" t="-356731" r="-47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LogitBoost</a:t>
                          </a:r>
                          <a:endParaRPr lang="ru-RU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46269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1037</Words>
  <Application>Microsoft Office PowerPoint</Application>
  <PresentationFormat>Экран (4:3)</PresentationFormat>
  <Paragraphs>139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Тема Office</vt:lpstr>
      <vt:lpstr>Lecture 12 Objects and Systems Identification Methods.          Adaptive Approach</vt:lpstr>
      <vt:lpstr>Content</vt:lpstr>
      <vt:lpstr>Problem statement</vt:lpstr>
      <vt:lpstr>Classification and regression trees (1/2)</vt:lpstr>
      <vt:lpstr>Classification and regression trees (2/2)</vt:lpstr>
      <vt:lpstr>Random forests</vt:lpstr>
      <vt:lpstr>Generalized additive models</vt:lpstr>
      <vt:lpstr>Boosting (1/2)</vt:lpstr>
      <vt:lpstr>Boosting (2/2)</vt:lpstr>
      <vt:lpstr>Adaboost</vt:lpstr>
      <vt:lpstr>Gradient boost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</dc:creator>
  <cp:lastModifiedBy>Dmitriy</cp:lastModifiedBy>
  <cp:revision>310</cp:revision>
  <dcterms:created xsi:type="dcterms:W3CDTF">2017-03-04T21:40:55Z</dcterms:created>
  <dcterms:modified xsi:type="dcterms:W3CDTF">2020-01-17T20:55:43Z</dcterms:modified>
</cp:coreProperties>
</file>