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58" r:id="rId5"/>
    <p:sldId id="275" r:id="rId6"/>
    <p:sldId id="276" r:id="rId7"/>
    <p:sldId id="277" r:id="rId8"/>
    <p:sldId id="278" r:id="rId9"/>
    <p:sldId id="279" r:id="rId10"/>
    <p:sldId id="283" r:id="rId11"/>
    <p:sldId id="280" r:id="rId12"/>
    <p:sldId id="281" r:id="rId13"/>
    <p:sldId id="282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C5944-DB42-4C00-9D40-F5BF57FEE76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C584A74-197A-4D05-B977-F1F1B22FCE66}">
      <dgm:prSet phldrT="[Текст]" custT="1"/>
      <dgm:spPr/>
      <dgm:t>
        <a:bodyPr/>
        <a:lstStyle/>
        <a:p>
          <a:r>
            <a:rPr lang="en-US" sz="1900" b="1" dirty="0"/>
            <a:t>Ancient and Medieval time</a:t>
          </a:r>
          <a:endParaRPr lang="ru-RU" sz="1900" b="1" dirty="0"/>
        </a:p>
      </dgm:t>
    </dgm:pt>
    <dgm:pt modelId="{C3CA4FAA-A9C3-4D59-96C9-C16D63831536}" type="parTrans" cxnId="{367D1C66-66A7-470D-B1B8-D34A8D861B5C}">
      <dgm:prSet/>
      <dgm:spPr/>
      <dgm:t>
        <a:bodyPr/>
        <a:lstStyle/>
        <a:p>
          <a:endParaRPr lang="ru-RU"/>
        </a:p>
      </dgm:t>
    </dgm:pt>
    <dgm:pt modelId="{0CECB3B3-9D46-45B0-B0CF-3324974F1DC5}" type="sibTrans" cxnId="{367D1C66-66A7-470D-B1B8-D34A8D861B5C}">
      <dgm:prSet/>
      <dgm:spPr/>
      <dgm:t>
        <a:bodyPr/>
        <a:lstStyle/>
        <a:p>
          <a:endParaRPr lang="ru-RU"/>
        </a:p>
      </dgm:t>
    </dgm:pt>
    <dgm:pt modelId="{7151CBFB-1469-4998-BE4B-D04861AA496B}">
      <dgm:prSet phldrT="[Текст]"/>
      <dgm:spPr/>
      <dgm:t>
        <a:bodyPr/>
        <a:lstStyle/>
        <a:p>
          <a:r>
            <a:rPr lang="en-US" b="1" dirty="0"/>
            <a:t>Renaissance time</a:t>
          </a:r>
          <a:endParaRPr lang="ru-RU" dirty="0"/>
        </a:p>
      </dgm:t>
    </dgm:pt>
    <dgm:pt modelId="{9B45E3C3-27F1-4F0C-A59D-FDC426082F65}" type="parTrans" cxnId="{2806B0CF-680F-4780-8CCC-88ADBD123587}">
      <dgm:prSet/>
      <dgm:spPr/>
      <dgm:t>
        <a:bodyPr/>
        <a:lstStyle/>
        <a:p>
          <a:endParaRPr lang="ru-RU"/>
        </a:p>
      </dgm:t>
    </dgm:pt>
    <dgm:pt modelId="{7C514CA3-90B6-43AD-AE9A-3D7FF66DF125}" type="sibTrans" cxnId="{2806B0CF-680F-4780-8CCC-88ADBD123587}">
      <dgm:prSet/>
      <dgm:spPr/>
      <dgm:t>
        <a:bodyPr/>
        <a:lstStyle/>
        <a:p>
          <a:endParaRPr lang="ru-RU"/>
        </a:p>
      </dgm:t>
    </dgm:pt>
    <dgm:pt modelId="{901AA71B-C1C8-4D8B-AD07-57A6B0C89AE7}">
      <dgm:prSet phldrT="[Текст]"/>
      <dgm:spPr/>
      <dgm:t>
        <a:bodyPr/>
        <a:lstStyle/>
        <a:p>
          <a:r>
            <a:rPr lang="en-US" b="1" dirty="0"/>
            <a:t>18</a:t>
          </a:r>
          <a:r>
            <a:rPr lang="en-US" b="1" baseline="30000" dirty="0"/>
            <a:t>th</a:t>
          </a:r>
          <a:r>
            <a:rPr lang="en-US" b="1" dirty="0"/>
            <a:t> century</a:t>
          </a:r>
          <a:endParaRPr lang="ru-RU" b="1" dirty="0"/>
        </a:p>
      </dgm:t>
    </dgm:pt>
    <dgm:pt modelId="{3B37F1BE-8E0C-4743-A16C-9FEF26640333}" type="parTrans" cxnId="{1A61AEA1-CC6F-4466-AD3E-B47E5DC5147E}">
      <dgm:prSet/>
      <dgm:spPr/>
      <dgm:t>
        <a:bodyPr/>
        <a:lstStyle/>
        <a:p>
          <a:endParaRPr lang="ru-RU"/>
        </a:p>
      </dgm:t>
    </dgm:pt>
    <dgm:pt modelId="{5C5C3CC0-7DA8-44F8-A35D-AFA1F9D2335B}" type="sibTrans" cxnId="{1A61AEA1-CC6F-4466-AD3E-B47E5DC5147E}">
      <dgm:prSet/>
      <dgm:spPr/>
      <dgm:t>
        <a:bodyPr/>
        <a:lstStyle/>
        <a:p>
          <a:endParaRPr lang="ru-RU"/>
        </a:p>
      </dgm:t>
    </dgm:pt>
    <dgm:pt modelId="{46CF90D5-1319-4C9A-9C7B-14B08ED43A08}">
      <dgm:prSet phldrT="[Текст]"/>
      <dgm:spPr/>
      <dgm:t>
        <a:bodyPr/>
        <a:lstStyle/>
        <a:p>
          <a:r>
            <a:rPr lang="en-US" dirty="0"/>
            <a:t>Risk theory foundation.</a:t>
          </a:r>
          <a:endParaRPr lang="ru-RU" dirty="0"/>
        </a:p>
      </dgm:t>
    </dgm:pt>
    <dgm:pt modelId="{01038E06-25FC-4EC6-8168-B85E45FFE8E7}" type="parTrans" cxnId="{5EC34D8A-A510-4C3D-9842-60EFAC3CAFBF}">
      <dgm:prSet/>
      <dgm:spPr/>
      <dgm:t>
        <a:bodyPr/>
        <a:lstStyle/>
        <a:p>
          <a:endParaRPr lang="ru-RU"/>
        </a:p>
      </dgm:t>
    </dgm:pt>
    <dgm:pt modelId="{E7A6B1C5-B36A-4425-8703-790501DA98E1}" type="sibTrans" cxnId="{5EC34D8A-A510-4C3D-9842-60EFAC3CAFBF}">
      <dgm:prSet/>
      <dgm:spPr/>
      <dgm:t>
        <a:bodyPr/>
        <a:lstStyle/>
        <a:p>
          <a:endParaRPr lang="ru-RU"/>
        </a:p>
      </dgm:t>
    </dgm:pt>
    <dgm:pt modelId="{F4EFA49E-185B-4A6D-B6DC-59ECEAF8632E}">
      <dgm:prSet phldrT="[Текст]"/>
      <dgm:spPr/>
      <dgm:t>
        <a:bodyPr/>
        <a:lstStyle/>
        <a:p>
          <a:r>
            <a:rPr lang="en-US" dirty="0"/>
            <a:t>Mathematical foundation of classic probability theory.</a:t>
          </a:r>
          <a:endParaRPr lang="ru-RU" dirty="0"/>
        </a:p>
      </dgm:t>
    </dgm:pt>
    <dgm:pt modelId="{2994311A-4436-44BA-BA45-D981A84E5697}" type="parTrans" cxnId="{A39BC5CF-B3FC-4E38-82E6-53C664CAF666}">
      <dgm:prSet/>
      <dgm:spPr/>
      <dgm:t>
        <a:bodyPr/>
        <a:lstStyle/>
        <a:p>
          <a:endParaRPr lang="ru-RU"/>
        </a:p>
      </dgm:t>
    </dgm:pt>
    <dgm:pt modelId="{B080FE2B-1693-4D37-93BD-BCB6A512E357}" type="sibTrans" cxnId="{A39BC5CF-B3FC-4E38-82E6-53C664CAF666}">
      <dgm:prSet/>
      <dgm:spPr/>
      <dgm:t>
        <a:bodyPr/>
        <a:lstStyle/>
        <a:p>
          <a:endParaRPr lang="ru-RU"/>
        </a:p>
      </dgm:t>
    </dgm:pt>
    <dgm:pt modelId="{319C1920-4997-4E52-AF21-F8E46679C74A}">
      <dgm:prSet phldrT="[Текст]"/>
      <dgm:spPr/>
      <dgm:t>
        <a:bodyPr/>
        <a:lstStyle/>
        <a:p>
          <a:r>
            <a:rPr lang="en-US" b="1" dirty="0"/>
            <a:t>19</a:t>
          </a:r>
          <a:r>
            <a:rPr lang="en-US" b="1" baseline="30000" dirty="0"/>
            <a:t>th</a:t>
          </a:r>
          <a:r>
            <a:rPr lang="en-US" b="1" dirty="0"/>
            <a:t> century</a:t>
          </a:r>
          <a:endParaRPr lang="ru-RU" b="1" dirty="0"/>
        </a:p>
      </dgm:t>
    </dgm:pt>
    <dgm:pt modelId="{56CE9C4C-DA1C-4D2B-BB99-AACAB6BF5F1B}" type="parTrans" cxnId="{08DEDD0A-BE6E-49E3-88DD-A8705E53357F}">
      <dgm:prSet/>
      <dgm:spPr/>
      <dgm:t>
        <a:bodyPr/>
        <a:lstStyle/>
        <a:p>
          <a:endParaRPr lang="ru-RU"/>
        </a:p>
      </dgm:t>
    </dgm:pt>
    <dgm:pt modelId="{3084AF55-E94B-4598-A76D-74A1C48A2192}" type="sibTrans" cxnId="{08DEDD0A-BE6E-49E3-88DD-A8705E53357F}">
      <dgm:prSet/>
      <dgm:spPr/>
      <dgm:t>
        <a:bodyPr/>
        <a:lstStyle/>
        <a:p>
          <a:endParaRPr lang="ru-RU"/>
        </a:p>
      </dgm:t>
    </dgm:pt>
    <dgm:pt modelId="{1D55CD4D-3CBD-43AC-85D5-D8026C1DA168}">
      <dgm:prSet phldrT="[Текст]"/>
      <dgm:spPr/>
      <dgm:t>
        <a:bodyPr/>
        <a:lstStyle/>
        <a:p>
          <a:r>
            <a:rPr lang="en-US" dirty="0"/>
            <a:t>Theory of errors;</a:t>
          </a:r>
          <a:endParaRPr lang="ru-RU" dirty="0"/>
        </a:p>
      </dgm:t>
    </dgm:pt>
    <dgm:pt modelId="{8784CAF2-56D1-4592-A048-300541B8CF26}" type="parTrans" cxnId="{A277A772-94D6-4791-8867-57FF48130EC7}">
      <dgm:prSet/>
      <dgm:spPr/>
      <dgm:t>
        <a:bodyPr/>
        <a:lstStyle/>
        <a:p>
          <a:endParaRPr lang="ru-RU"/>
        </a:p>
      </dgm:t>
    </dgm:pt>
    <dgm:pt modelId="{C0880707-AB8C-4FE9-B454-26177FAF92AD}" type="sibTrans" cxnId="{A277A772-94D6-4791-8867-57FF48130EC7}">
      <dgm:prSet/>
      <dgm:spPr/>
      <dgm:t>
        <a:bodyPr/>
        <a:lstStyle/>
        <a:p>
          <a:endParaRPr lang="ru-RU"/>
        </a:p>
      </dgm:t>
    </dgm:pt>
    <dgm:pt modelId="{22DB9CBD-5360-441D-B1B7-37CB055CADDD}">
      <dgm:prSet phldrT="[Текст]"/>
      <dgm:spPr/>
      <dgm:t>
        <a:bodyPr/>
        <a:lstStyle/>
        <a:p>
          <a:r>
            <a:rPr lang="en-US" dirty="0"/>
            <a:t>statistical mechanics.</a:t>
          </a:r>
          <a:endParaRPr lang="ru-RU" dirty="0"/>
        </a:p>
      </dgm:t>
    </dgm:pt>
    <dgm:pt modelId="{F2BBBC08-0CE8-4017-AB1F-CA13B6069397}" type="parTrans" cxnId="{5B475E65-8E4A-4D44-A70A-5028B089101E}">
      <dgm:prSet/>
      <dgm:spPr/>
      <dgm:t>
        <a:bodyPr/>
        <a:lstStyle/>
        <a:p>
          <a:endParaRPr lang="ru-RU"/>
        </a:p>
      </dgm:t>
    </dgm:pt>
    <dgm:pt modelId="{E017402A-6997-40AA-977F-62DE1462D728}" type="sibTrans" cxnId="{5B475E65-8E4A-4D44-A70A-5028B089101E}">
      <dgm:prSet/>
      <dgm:spPr/>
      <dgm:t>
        <a:bodyPr/>
        <a:lstStyle/>
        <a:p>
          <a:endParaRPr lang="ru-RU"/>
        </a:p>
      </dgm:t>
    </dgm:pt>
    <dgm:pt modelId="{9A759BD6-FBA2-4635-BA0F-6D6B14F12BAB}">
      <dgm:prSet phldrT="[Текст]"/>
      <dgm:spPr/>
      <dgm:t>
        <a:bodyPr/>
        <a:lstStyle/>
        <a:p>
          <a:r>
            <a:rPr lang="en-US" b="1" dirty="0"/>
            <a:t>20</a:t>
          </a:r>
          <a:r>
            <a:rPr lang="en-US" b="1" baseline="30000" dirty="0"/>
            <a:t>th</a:t>
          </a:r>
          <a:r>
            <a:rPr lang="en-US" b="1" dirty="0"/>
            <a:t> century</a:t>
          </a:r>
          <a:endParaRPr lang="ru-RU" b="1" dirty="0"/>
        </a:p>
      </dgm:t>
    </dgm:pt>
    <dgm:pt modelId="{0F404869-F1AD-4BAA-81B5-D127FFD73DBD}" type="parTrans" cxnId="{BE118F02-D0A3-41F0-8A39-31D6C487794A}">
      <dgm:prSet/>
      <dgm:spPr/>
      <dgm:t>
        <a:bodyPr/>
        <a:lstStyle/>
        <a:p>
          <a:endParaRPr lang="ru-RU"/>
        </a:p>
      </dgm:t>
    </dgm:pt>
    <dgm:pt modelId="{0BB12964-13E8-4A92-AE7A-E6F9BDDDB327}" type="sibTrans" cxnId="{BE118F02-D0A3-41F0-8A39-31D6C487794A}">
      <dgm:prSet/>
      <dgm:spPr/>
      <dgm:t>
        <a:bodyPr/>
        <a:lstStyle/>
        <a:p>
          <a:endParaRPr lang="ru-RU"/>
        </a:p>
      </dgm:t>
    </dgm:pt>
    <dgm:pt modelId="{F8178E25-F2A0-4329-BD50-3F33FF8AE125}">
      <dgm:prSet phldrT="[Текст]"/>
      <dgm:spPr/>
      <dgm:t>
        <a:bodyPr/>
        <a:lstStyle/>
        <a:p>
          <a:r>
            <a:rPr lang="en-US" dirty="0"/>
            <a:t>Markov process theory.</a:t>
          </a:r>
          <a:endParaRPr lang="ru-RU" dirty="0"/>
        </a:p>
      </dgm:t>
    </dgm:pt>
    <dgm:pt modelId="{CB490EA0-9BA5-40D7-87D5-C2FDC513DA60}" type="parTrans" cxnId="{1C5D496C-9610-4203-89A3-DBE2F4BCD89B}">
      <dgm:prSet/>
      <dgm:spPr/>
      <dgm:t>
        <a:bodyPr/>
        <a:lstStyle/>
        <a:p>
          <a:endParaRPr lang="ru-RU"/>
        </a:p>
      </dgm:t>
    </dgm:pt>
    <dgm:pt modelId="{01AF43D9-8A5D-4B86-A986-684B5F8A286B}" type="sibTrans" cxnId="{1C5D496C-9610-4203-89A3-DBE2F4BCD89B}">
      <dgm:prSet/>
      <dgm:spPr/>
      <dgm:t>
        <a:bodyPr/>
        <a:lstStyle/>
        <a:p>
          <a:endParaRPr lang="ru-RU"/>
        </a:p>
      </dgm:t>
    </dgm:pt>
    <dgm:pt modelId="{C3B31ED0-74A1-4F9D-BA8C-349A3ADE732E}">
      <dgm:prSet phldrT="[Текст]"/>
      <dgm:spPr/>
      <dgm:t>
        <a:bodyPr/>
        <a:lstStyle/>
        <a:p>
          <a:r>
            <a:rPr lang="en-US" dirty="0"/>
            <a:t>Hypothesis testing;</a:t>
          </a:r>
          <a:endParaRPr lang="ru-RU" dirty="0"/>
        </a:p>
      </dgm:t>
    </dgm:pt>
    <dgm:pt modelId="{2DFA8262-B199-42EA-8161-2D0BF81F467E}" type="parTrans" cxnId="{91D2C54A-3A9D-453D-B44C-21D1FB5C64E7}">
      <dgm:prSet/>
      <dgm:spPr/>
      <dgm:t>
        <a:bodyPr/>
        <a:lstStyle/>
        <a:p>
          <a:endParaRPr lang="ru-RU"/>
        </a:p>
      </dgm:t>
    </dgm:pt>
    <dgm:pt modelId="{2BCDF22A-BD96-4678-A716-3B0E79340E1D}" type="sibTrans" cxnId="{91D2C54A-3A9D-453D-B44C-21D1FB5C64E7}">
      <dgm:prSet/>
      <dgm:spPr/>
      <dgm:t>
        <a:bodyPr/>
        <a:lstStyle/>
        <a:p>
          <a:endParaRPr lang="ru-RU"/>
        </a:p>
      </dgm:t>
    </dgm:pt>
    <dgm:pt modelId="{DC461B81-59E3-473D-93A4-28A4F7749471}">
      <dgm:prSet phldrT="[Текст]" custT="1"/>
      <dgm:spPr/>
      <dgm:t>
        <a:bodyPr/>
        <a:lstStyle/>
        <a:p>
          <a:r>
            <a:rPr lang="en-US" sz="1500" dirty="0"/>
            <a:t>Law of evidence</a:t>
          </a:r>
          <a:r>
            <a:rPr lang="en-US" sz="1050" dirty="0"/>
            <a:t>.</a:t>
          </a:r>
          <a:endParaRPr lang="ru-RU" sz="1050" dirty="0"/>
        </a:p>
      </dgm:t>
    </dgm:pt>
    <dgm:pt modelId="{6CB2A7C6-5E3D-4203-AD4E-3212BD8C2C55}" type="sibTrans" cxnId="{C1835CD3-E85C-4083-822D-70C56E479072}">
      <dgm:prSet/>
      <dgm:spPr/>
      <dgm:t>
        <a:bodyPr/>
        <a:lstStyle/>
        <a:p>
          <a:endParaRPr lang="ru-RU"/>
        </a:p>
      </dgm:t>
    </dgm:pt>
    <dgm:pt modelId="{16E653FA-CF09-49A3-AF69-DC21EEA7773A}" type="parTrans" cxnId="{C1835CD3-E85C-4083-822D-70C56E479072}">
      <dgm:prSet/>
      <dgm:spPr/>
      <dgm:t>
        <a:bodyPr/>
        <a:lstStyle/>
        <a:p>
          <a:endParaRPr lang="ru-RU"/>
        </a:p>
      </dgm:t>
    </dgm:pt>
    <dgm:pt modelId="{00867098-A27C-45AC-A644-FA6ADAD56347}" type="pres">
      <dgm:prSet presAssocID="{0D1C5944-DB42-4C00-9D40-F5BF57FEE76F}" presName="arrowDiagram" presStyleCnt="0">
        <dgm:presLayoutVars>
          <dgm:chMax val="5"/>
          <dgm:dir/>
          <dgm:resizeHandles val="exact"/>
        </dgm:presLayoutVars>
      </dgm:prSet>
      <dgm:spPr/>
    </dgm:pt>
    <dgm:pt modelId="{085F85C9-0BD9-40F1-AB85-7863E7FF6E09}" type="pres">
      <dgm:prSet presAssocID="{0D1C5944-DB42-4C00-9D40-F5BF57FEE76F}" presName="arrow" presStyleLbl="bgShp" presStyleIdx="0" presStyleCnt="1"/>
      <dgm:spPr/>
    </dgm:pt>
    <dgm:pt modelId="{17DA9D1E-0141-4261-8897-AA57D4781F69}" type="pres">
      <dgm:prSet presAssocID="{0D1C5944-DB42-4C00-9D40-F5BF57FEE76F}" presName="arrowDiagram5" presStyleCnt="0"/>
      <dgm:spPr/>
    </dgm:pt>
    <dgm:pt modelId="{52C60A9B-523C-4EB6-A874-78EB42FD24B7}" type="pres">
      <dgm:prSet presAssocID="{CC584A74-197A-4D05-B977-F1F1B22FCE66}" presName="bullet5a" presStyleLbl="node1" presStyleIdx="0" presStyleCnt="5"/>
      <dgm:spPr/>
    </dgm:pt>
    <dgm:pt modelId="{98A26D22-AB91-4C1D-B1FA-EFF1F38D35F8}" type="pres">
      <dgm:prSet presAssocID="{CC584A74-197A-4D05-B977-F1F1B22FCE66}" presName="textBox5a" presStyleLbl="revTx" presStyleIdx="0" presStyleCnt="5" custScaleX="131707" custLinFactNeighborX="19485">
        <dgm:presLayoutVars>
          <dgm:bulletEnabled val="1"/>
        </dgm:presLayoutVars>
      </dgm:prSet>
      <dgm:spPr/>
    </dgm:pt>
    <dgm:pt modelId="{F4145B6D-4B9B-4E20-9BE7-3E985596E875}" type="pres">
      <dgm:prSet presAssocID="{7151CBFB-1469-4998-BE4B-D04861AA496B}" presName="bullet5b" presStyleLbl="node1" presStyleIdx="1" presStyleCnt="5"/>
      <dgm:spPr/>
    </dgm:pt>
    <dgm:pt modelId="{F96ACABC-E34A-4C10-924E-47CD97DFB5F2}" type="pres">
      <dgm:prSet presAssocID="{7151CBFB-1469-4998-BE4B-D04861AA496B}" presName="textBox5b" presStyleLbl="revTx" presStyleIdx="1" presStyleCnt="5">
        <dgm:presLayoutVars>
          <dgm:bulletEnabled val="1"/>
        </dgm:presLayoutVars>
      </dgm:prSet>
      <dgm:spPr/>
    </dgm:pt>
    <dgm:pt modelId="{A039567E-B757-4D58-B31C-1CA02B7F5AF4}" type="pres">
      <dgm:prSet presAssocID="{901AA71B-C1C8-4D8B-AD07-57A6B0C89AE7}" presName="bullet5c" presStyleLbl="node1" presStyleIdx="2" presStyleCnt="5"/>
      <dgm:spPr/>
    </dgm:pt>
    <dgm:pt modelId="{A96F43B6-1540-44A0-8E33-640A315AB3BB}" type="pres">
      <dgm:prSet presAssocID="{901AA71B-C1C8-4D8B-AD07-57A6B0C89AE7}" presName="textBox5c" presStyleLbl="revTx" presStyleIdx="2" presStyleCnt="5">
        <dgm:presLayoutVars>
          <dgm:bulletEnabled val="1"/>
        </dgm:presLayoutVars>
      </dgm:prSet>
      <dgm:spPr/>
    </dgm:pt>
    <dgm:pt modelId="{2618F4B1-6599-4CCA-ADC1-9A308095FEEC}" type="pres">
      <dgm:prSet presAssocID="{319C1920-4997-4E52-AF21-F8E46679C74A}" presName="bullet5d" presStyleLbl="node1" presStyleIdx="3" presStyleCnt="5"/>
      <dgm:spPr/>
    </dgm:pt>
    <dgm:pt modelId="{1A712574-C145-4066-B161-CFF1FD090D07}" type="pres">
      <dgm:prSet presAssocID="{319C1920-4997-4E52-AF21-F8E46679C74A}" presName="textBox5d" presStyleLbl="revTx" presStyleIdx="3" presStyleCnt="5">
        <dgm:presLayoutVars>
          <dgm:bulletEnabled val="1"/>
        </dgm:presLayoutVars>
      </dgm:prSet>
      <dgm:spPr/>
    </dgm:pt>
    <dgm:pt modelId="{1A657963-6D65-48F8-A81A-B162454AD93C}" type="pres">
      <dgm:prSet presAssocID="{9A759BD6-FBA2-4635-BA0F-6D6B14F12BAB}" presName="bullet5e" presStyleLbl="node1" presStyleIdx="4" presStyleCnt="5"/>
      <dgm:spPr/>
    </dgm:pt>
    <dgm:pt modelId="{26651F6D-0BC9-4816-BB16-00CA3ED47EA6}" type="pres">
      <dgm:prSet presAssocID="{9A759BD6-FBA2-4635-BA0F-6D6B14F12BAB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BE118F02-D0A3-41F0-8A39-31D6C487794A}" srcId="{0D1C5944-DB42-4C00-9D40-F5BF57FEE76F}" destId="{9A759BD6-FBA2-4635-BA0F-6D6B14F12BAB}" srcOrd="4" destOrd="0" parTransId="{0F404869-F1AD-4BAA-81B5-D127FFD73DBD}" sibTransId="{0BB12964-13E8-4A92-AE7A-E6F9BDDDB327}"/>
    <dgm:cxn modelId="{08DEDD0A-BE6E-49E3-88DD-A8705E53357F}" srcId="{0D1C5944-DB42-4C00-9D40-F5BF57FEE76F}" destId="{319C1920-4997-4E52-AF21-F8E46679C74A}" srcOrd="3" destOrd="0" parTransId="{56CE9C4C-DA1C-4D2B-BB99-AACAB6BF5F1B}" sibTransId="{3084AF55-E94B-4598-A76D-74A1C48A2192}"/>
    <dgm:cxn modelId="{B27D9F12-0AE7-4804-B440-5AD23646A477}" type="presOf" srcId="{901AA71B-C1C8-4D8B-AD07-57A6B0C89AE7}" destId="{A96F43B6-1540-44A0-8E33-640A315AB3BB}" srcOrd="0" destOrd="0" presId="urn:microsoft.com/office/officeart/2005/8/layout/arrow2"/>
    <dgm:cxn modelId="{9B03F117-B3B5-45DB-B8DF-C82DC3C4B6BD}" type="presOf" srcId="{9A759BD6-FBA2-4635-BA0F-6D6B14F12BAB}" destId="{26651F6D-0BC9-4816-BB16-00CA3ED47EA6}" srcOrd="0" destOrd="0" presId="urn:microsoft.com/office/officeart/2005/8/layout/arrow2"/>
    <dgm:cxn modelId="{DFAA1E2D-0D17-4CD2-9A1C-180234A529DA}" type="presOf" srcId="{C3B31ED0-74A1-4F9D-BA8C-349A3ADE732E}" destId="{26651F6D-0BC9-4816-BB16-00CA3ED47EA6}" srcOrd="0" destOrd="1" presId="urn:microsoft.com/office/officeart/2005/8/layout/arrow2"/>
    <dgm:cxn modelId="{DB9BA542-97D5-4859-AED9-DB19EF40E83E}" type="presOf" srcId="{CC584A74-197A-4D05-B977-F1F1B22FCE66}" destId="{98A26D22-AB91-4C1D-B1FA-EFF1F38D35F8}" srcOrd="0" destOrd="0" presId="urn:microsoft.com/office/officeart/2005/8/layout/arrow2"/>
    <dgm:cxn modelId="{5B475E65-8E4A-4D44-A70A-5028B089101E}" srcId="{319C1920-4997-4E52-AF21-F8E46679C74A}" destId="{22DB9CBD-5360-441D-B1B7-37CB055CADDD}" srcOrd="1" destOrd="0" parTransId="{F2BBBC08-0CE8-4017-AB1F-CA13B6069397}" sibTransId="{E017402A-6997-40AA-977F-62DE1462D728}"/>
    <dgm:cxn modelId="{367D1C66-66A7-470D-B1B8-D34A8D861B5C}" srcId="{0D1C5944-DB42-4C00-9D40-F5BF57FEE76F}" destId="{CC584A74-197A-4D05-B977-F1F1B22FCE66}" srcOrd="0" destOrd="0" parTransId="{C3CA4FAA-A9C3-4D59-96C9-C16D63831536}" sibTransId="{0CECB3B3-9D46-45B0-B0CF-3324974F1DC5}"/>
    <dgm:cxn modelId="{91D2C54A-3A9D-453D-B44C-21D1FB5C64E7}" srcId="{9A759BD6-FBA2-4635-BA0F-6D6B14F12BAB}" destId="{C3B31ED0-74A1-4F9D-BA8C-349A3ADE732E}" srcOrd="0" destOrd="0" parTransId="{2DFA8262-B199-42EA-8161-2D0BF81F467E}" sibTransId="{2BCDF22A-BD96-4678-A716-3B0E79340E1D}"/>
    <dgm:cxn modelId="{1C5D496C-9610-4203-89A3-DBE2F4BCD89B}" srcId="{9A759BD6-FBA2-4635-BA0F-6D6B14F12BAB}" destId="{F8178E25-F2A0-4329-BD50-3F33FF8AE125}" srcOrd="1" destOrd="0" parTransId="{CB490EA0-9BA5-40D7-87D5-C2FDC513DA60}" sibTransId="{01AF43D9-8A5D-4B86-A986-684B5F8A286B}"/>
    <dgm:cxn modelId="{A277A772-94D6-4791-8867-57FF48130EC7}" srcId="{319C1920-4997-4E52-AF21-F8E46679C74A}" destId="{1D55CD4D-3CBD-43AC-85D5-D8026C1DA168}" srcOrd="0" destOrd="0" parTransId="{8784CAF2-56D1-4592-A048-300541B8CF26}" sibTransId="{C0880707-AB8C-4FE9-B454-26177FAF92AD}"/>
    <dgm:cxn modelId="{4E7ED152-967F-4A82-8CEE-A3844E93EF1B}" type="presOf" srcId="{46CF90D5-1319-4C9A-9C7B-14B08ED43A08}" destId="{F96ACABC-E34A-4C10-924E-47CD97DFB5F2}" srcOrd="0" destOrd="1" presId="urn:microsoft.com/office/officeart/2005/8/layout/arrow2"/>
    <dgm:cxn modelId="{D7C2187C-42F1-49F1-A78B-687097C96630}" type="presOf" srcId="{F4EFA49E-185B-4A6D-B6DC-59ECEAF8632E}" destId="{A96F43B6-1540-44A0-8E33-640A315AB3BB}" srcOrd="0" destOrd="1" presId="urn:microsoft.com/office/officeart/2005/8/layout/arrow2"/>
    <dgm:cxn modelId="{9AC96582-1D9C-442C-A22A-B0CD120BE050}" type="presOf" srcId="{7151CBFB-1469-4998-BE4B-D04861AA496B}" destId="{F96ACABC-E34A-4C10-924E-47CD97DFB5F2}" srcOrd="0" destOrd="0" presId="urn:microsoft.com/office/officeart/2005/8/layout/arrow2"/>
    <dgm:cxn modelId="{60D71386-EB42-48BF-9648-2405DCD7128E}" type="presOf" srcId="{DC461B81-59E3-473D-93A4-28A4F7749471}" destId="{98A26D22-AB91-4C1D-B1FA-EFF1F38D35F8}" srcOrd="0" destOrd="1" presId="urn:microsoft.com/office/officeart/2005/8/layout/arrow2"/>
    <dgm:cxn modelId="{5C4F6787-3EC4-4560-9C12-2AB7F2A0DC61}" type="presOf" srcId="{0D1C5944-DB42-4C00-9D40-F5BF57FEE76F}" destId="{00867098-A27C-45AC-A644-FA6ADAD56347}" srcOrd="0" destOrd="0" presId="urn:microsoft.com/office/officeart/2005/8/layout/arrow2"/>
    <dgm:cxn modelId="{5EC34D8A-A510-4C3D-9842-60EFAC3CAFBF}" srcId="{7151CBFB-1469-4998-BE4B-D04861AA496B}" destId="{46CF90D5-1319-4C9A-9C7B-14B08ED43A08}" srcOrd="0" destOrd="0" parTransId="{01038E06-25FC-4EC6-8168-B85E45FFE8E7}" sibTransId="{E7A6B1C5-B36A-4425-8703-790501DA98E1}"/>
    <dgm:cxn modelId="{1582A58B-2A26-40CB-BB16-F600663AF0C3}" type="presOf" srcId="{319C1920-4997-4E52-AF21-F8E46679C74A}" destId="{1A712574-C145-4066-B161-CFF1FD090D07}" srcOrd="0" destOrd="0" presId="urn:microsoft.com/office/officeart/2005/8/layout/arrow2"/>
    <dgm:cxn modelId="{1A61AEA1-CC6F-4466-AD3E-B47E5DC5147E}" srcId="{0D1C5944-DB42-4C00-9D40-F5BF57FEE76F}" destId="{901AA71B-C1C8-4D8B-AD07-57A6B0C89AE7}" srcOrd="2" destOrd="0" parTransId="{3B37F1BE-8E0C-4743-A16C-9FEF26640333}" sibTransId="{5C5C3CC0-7DA8-44F8-A35D-AFA1F9D2335B}"/>
    <dgm:cxn modelId="{2806B0CF-680F-4780-8CCC-88ADBD123587}" srcId="{0D1C5944-DB42-4C00-9D40-F5BF57FEE76F}" destId="{7151CBFB-1469-4998-BE4B-D04861AA496B}" srcOrd="1" destOrd="0" parTransId="{9B45E3C3-27F1-4F0C-A59D-FDC426082F65}" sibTransId="{7C514CA3-90B6-43AD-AE9A-3D7FF66DF125}"/>
    <dgm:cxn modelId="{A39BC5CF-B3FC-4E38-82E6-53C664CAF666}" srcId="{901AA71B-C1C8-4D8B-AD07-57A6B0C89AE7}" destId="{F4EFA49E-185B-4A6D-B6DC-59ECEAF8632E}" srcOrd="0" destOrd="0" parTransId="{2994311A-4436-44BA-BA45-D981A84E5697}" sibTransId="{B080FE2B-1693-4D37-93BD-BCB6A512E357}"/>
    <dgm:cxn modelId="{C1835CD3-E85C-4083-822D-70C56E479072}" srcId="{CC584A74-197A-4D05-B977-F1F1B22FCE66}" destId="{DC461B81-59E3-473D-93A4-28A4F7749471}" srcOrd="0" destOrd="0" parTransId="{16E653FA-CF09-49A3-AF69-DC21EEA7773A}" sibTransId="{6CB2A7C6-5E3D-4203-AD4E-3212BD8C2C55}"/>
    <dgm:cxn modelId="{2FE810DC-5C68-4547-888E-C7F64330FA68}" type="presOf" srcId="{1D55CD4D-3CBD-43AC-85D5-D8026C1DA168}" destId="{1A712574-C145-4066-B161-CFF1FD090D07}" srcOrd="0" destOrd="1" presId="urn:microsoft.com/office/officeart/2005/8/layout/arrow2"/>
    <dgm:cxn modelId="{845E7FE4-118C-4B2F-A3A7-58EC2DA51DAF}" type="presOf" srcId="{F8178E25-F2A0-4329-BD50-3F33FF8AE125}" destId="{26651F6D-0BC9-4816-BB16-00CA3ED47EA6}" srcOrd="0" destOrd="2" presId="urn:microsoft.com/office/officeart/2005/8/layout/arrow2"/>
    <dgm:cxn modelId="{516DC9F1-9C45-47B0-B0DF-820B796F679C}" type="presOf" srcId="{22DB9CBD-5360-441D-B1B7-37CB055CADDD}" destId="{1A712574-C145-4066-B161-CFF1FD090D07}" srcOrd="0" destOrd="2" presId="urn:microsoft.com/office/officeart/2005/8/layout/arrow2"/>
    <dgm:cxn modelId="{62F7917D-BAF1-4855-9BBD-2DE43CF4EE56}" type="presParOf" srcId="{00867098-A27C-45AC-A644-FA6ADAD56347}" destId="{085F85C9-0BD9-40F1-AB85-7863E7FF6E09}" srcOrd="0" destOrd="0" presId="urn:microsoft.com/office/officeart/2005/8/layout/arrow2"/>
    <dgm:cxn modelId="{5FA6CF21-383E-4228-AA6D-CD4F7B36D3B0}" type="presParOf" srcId="{00867098-A27C-45AC-A644-FA6ADAD56347}" destId="{17DA9D1E-0141-4261-8897-AA57D4781F69}" srcOrd="1" destOrd="0" presId="urn:microsoft.com/office/officeart/2005/8/layout/arrow2"/>
    <dgm:cxn modelId="{85274E8A-7EAD-4314-B485-F290FB13FC49}" type="presParOf" srcId="{17DA9D1E-0141-4261-8897-AA57D4781F69}" destId="{52C60A9B-523C-4EB6-A874-78EB42FD24B7}" srcOrd="0" destOrd="0" presId="urn:microsoft.com/office/officeart/2005/8/layout/arrow2"/>
    <dgm:cxn modelId="{C53F35FE-A5F0-46AC-B1B7-2A79C227D484}" type="presParOf" srcId="{17DA9D1E-0141-4261-8897-AA57D4781F69}" destId="{98A26D22-AB91-4C1D-B1FA-EFF1F38D35F8}" srcOrd="1" destOrd="0" presId="urn:microsoft.com/office/officeart/2005/8/layout/arrow2"/>
    <dgm:cxn modelId="{CECCC93F-BFC9-4D92-B8CC-835271B44CED}" type="presParOf" srcId="{17DA9D1E-0141-4261-8897-AA57D4781F69}" destId="{F4145B6D-4B9B-4E20-9BE7-3E985596E875}" srcOrd="2" destOrd="0" presId="urn:microsoft.com/office/officeart/2005/8/layout/arrow2"/>
    <dgm:cxn modelId="{980F6E45-A835-4130-8022-116B9FBE30AC}" type="presParOf" srcId="{17DA9D1E-0141-4261-8897-AA57D4781F69}" destId="{F96ACABC-E34A-4C10-924E-47CD97DFB5F2}" srcOrd="3" destOrd="0" presId="urn:microsoft.com/office/officeart/2005/8/layout/arrow2"/>
    <dgm:cxn modelId="{E51839F5-A93D-4AD0-A174-E6A5993102FC}" type="presParOf" srcId="{17DA9D1E-0141-4261-8897-AA57D4781F69}" destId="{A039567E-B757-4D58-B31C-1CA02B7F5AF4}" srcOrd="4" destOrd="0" presId="urn:microsoft.com/office/officeart/2005/8/layout/arrow2"/>
    <dgm:cxn modelId="{4EEACA3E-55D0-4B6F-9F6A-4426A3EBA24A}" type="presParOf" srcId="{17DA9D1E-0141-4261-8897-AA57D4781F69}" destId="{A96F43B6-1540-44A0-8E33-640A315AB3BB}" srcOrd="5" destOrd="0" presId="urn:microsoft.com/office/officeart/2005/8/layout/arrow2"/>
    <dgm:cxn modelId="{74415217-2889-4CAD-BC05-DBCA60194202}" type="presParOf" srcId="{17DA9D1E-0141-4261-8897-AA57D4781F69}" destId="{2618F4B1-6599-4CCA-ADC1-9A308095FEEC}" srcOrd="6" destOrd="0" presId="urn:microsoft.com/office/officeart/2005/8/layout/arrow2"/>
    <dgm:cxn modelId="{5FDCD3F1-C2CA-4615-A227-7F49E0F788E0}" type="presParOf" srcId="{17DA9D1E-0141-4261-8897-AA57D4781F69}" destId="{1A712574-C145-4066-B161-CFF1FD090D07}" srcOrd="7" destOrd="0" presId="urn:microsoft.com/office/officeart/2005/8/layout/arrow2"/>
    <dgm:cxn modelId="{F984CC45-457A-464C-A30C-2F26106327A3}" type="presParOf" srcId="{17DA9D1E-0141-4261-8897-AA57D4781F69}" destId="{1A657963-6D65-48F8-A81A-B162454AD93C}" srcOrd="8" destOrd="0" presId="urn:microsoft.com/office/officeart/2005/8/layout/arrow2"/>
    <dgm:cxn modelId="{AD118D22-912D-44E6-8F85-1AFE4C41FAF3}" type="presParOf" srcId="{17DA9D1E-0141-4261-8897-AA57D4781F69}" destId="{26651F6D-0BC9-4816-BB16-00CA3ED47EA6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F85C9-0BD9-40F1-AB85-7863E7FF6E09}">
      <dsp:nvSpPr>
        <dsp:cNvPr id="0" name=""/>
        <dsp:cNvSpPr/>
      </dsp:nvSpPr>
      <dsp:spPr>
        <a:xfrm>
          <a:off x="232856" y="0"/>
          <a:ext cx="8463280" cy="52895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60A9B-523C-4EB6-A874-78EB42FD24B7}">
      <dsp:nvSpPr>
        <dsp:cNvPr id="0" name=""/>
        <dsp:cNvSpPr/>
      </dsp:nvSpPr>
      <dsp:spPr>
        <a:xfrm>
          <a:off x="1066489" y="3933309"/>
          <a:ext cx="194655" cy="194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26D22-AB91-4C1D-B1FA-EFF1F38D35F8}">
      <dsp:nvSpPr>
        <dsp:cNvPr id="0" name=""/>
        <dsp:cNvSpPr/>
      </dsp:nvSpPr>
      <dsp:spPr>
        <a:xfrm>
          <a:off x="1204078" y="4030637"/>
          <a:ext cx="1460221" cy="1258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44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Ancient and Medieval time</a:t>
          </a:r>
          <a:endParaRPr lang="ru-RU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Law of evidence</a:t>
          </a:r>
          <a:r>
            <a:rPr lang="en-US" sz="1050" kern="1200" dirty="0"/>
            <a:t>.</a:t>
          </a:r>
          <a:endParaRPr lang="ru-RU" sz="1050" kern="1200" dirty="0"/>
        </a:p>
      </dsp:txBody>
      <dsp:txXfrm>
        <a:off x="1204078" y="4030637"/>
        <a:ext cx="1460221" cy="1258912"/>
      </dsp:txXfrm>
    </dsp:sp>
    <dsp:sp modelId="{F4145B6D-4B9B-4E20-9BE7-3E985596E875}">
      <dsp:nvSpPr>
        <dsp:cNvPr id="0" name=""/>
        <dsp:cNvSpPr/>
      </dsp:nvSpPr>
      <dsp:spPr>
        <a:xfrm>
          <a:off x="2120167" y="2920889"/>
          <a:ext cx="304678" cy="304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ACABC-E34A-4C10-924E-47CD97DFB5F2}">
      <dsp:nvSpPr>
        <dsp:cNvPr id="0" name=""/>
        <dsp:cNvSpPr/>
      </dsp:nvSpPr>
      <dsp:spPr>
        <a:xfrm>
          <a:off x="2272506" y="3073228"/>
          <a:ext cx="1404904" cy="2216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443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Renaissance time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Risk theory foundation.</a:t>
          </a:r>
          <a:endParaRPr lang="ru-RU" sz="1500" kern="1200" dirty="0"/>
        </a:p>
      </dsp:txBody>
      <dsp:txXfrm>
        <a:off x="2272506" y="3073228"/>
        <a:ext cx="1404904" cy="2216321"/>
      </dsp:txXfrm>
    </dsp:sp>
    <dsp:sp modelId="{A039567E-B757-4D58-B31C-1CA02B7F5AF4}">
      <dsp:nvSpPr>
        <dsp:cNvPr id="0" name=""/>
        <dsp:cNvSpPr/>
      </dsp:nvSpPr>
      <dsp:spPr>
        <a:xfrm>
          <a:off x="3474292" y="2113704"/>
          <a:ext cx="406237" cy="406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F43B6-1540-44A0-8E33-640A315AB3BB}">
      <dsp:nvSpPr>
        <dsp:cNvPr id="0" name=""/>
        <dsp:cNvSpPr/>
      </dsp:nvSpPr>
      <dsp:spPr>
        <a:xfrm>
          <a:off x="3677410" y="2316822"/>
          <a:ext cx="1633413" cy="297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257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18</a:t>
          </a:r>
          <a:r>
            <a:rPr lang="en-US" sz="1900" b="1" kern="1200" baseline="30000" dirty="0"/>
            <a:t>th</a:t>
          </a:r>
          <a:r>
            <a:rPr lang="en-US" sz="1900" b="1" kern="1200" dirty="0"/>
            <a:t> century</a:t>
          </a:r>
          <a:endParaRPr lang="ru-RU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Mathematical foundation of classic probability theory.</a:t>
          </a:r>
          <a:endParaRPr lang="ru-RU" sz="1500" kern="1200" dirty="0"/>
        </a:p>
      </dsp:txBody>
      <dsp:txXfrm>
        <a:off x="3677410" y="2316822"/>
        <a:ext cx="1633413" cy="2972727"/>
      </dsp:txXfrm>
    </dsp:sp>
    <dsp:sp modelId="{2618F4B1-6599-4CCA-ADC1-9A308095FEEC}">
      <dsp:nvSpPr>
        <dsp:cNvPr id="0" name=""/>
        <dsp:cNvSpPr/>
      </dsp:nvSpPr>
      <dsp:spPr>
        <a:xfrm>
          <a:off x="5048462" y="1483189"/>
          <a:ext cx="524723" cy="5247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12574-C145-4066-B161-CFF1FD090D07}">
      <dsp:nvSpPr>
        <dsp:cNvPr id="0" name=""/>
        <dsp:cNvSpPr/>
      </dsp:nvSpPr>
      <dsp:spPr>
        <a:xfrm>
          <a:off x="5310824" y="1745551"/>
          <a:ext cx="1692656" cy="3543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04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19</a:t>
          </a:r>
          <a:r>
            <a:rPr lang="en-US" sz="1900" b="1" kern="1200" baseline="30000" dirty="0"/>
            <a:t>th</a:t>
          </a:r>
          <a:r>
            <a:rPr lang="en-US" sz="1900" b="1" kern="1200" dirty="0"/>
            <a:t> century</a:t>
          </a:r>
          <a:endParaRPr lang="ru-RU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Theory of errors;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statistical mechanics.</a:t>
          </a:r>
          <a:endParaRPr lang="ru-RU" sz="1500" kern="1200" dirty="0"/>
        </a:p>
      </dsp:txBody>
      <dsp:txXfrm>
        <a:off x="5310824" y="1745551"/>
        <a:ext cx="1692656" cy="3543998"/>
      </dsp:txXfrm>
    </dsp:sp>
    <dsp:sp modelId="{1A657963-6D65-48F8-A81A-B162454AD93C}">
      <dsp:nvSpPr>
        <dsp:cNvPr id="0" name=""/>
        <dsp:cNvSpPr/>
      </dsp:nvSpPr>
      <dsp:spPr>
        <a:xfrm>
          <a:off x="6669180" y="1062141"/>
          <a:ext cx="668599" cy="6685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51F6D-0BC9-4816-BB16-00CA3ED47EA6}">
      <dsp:nvSpPr>
        <dsp:cNvPr id="0" name=""/>
        <dsp:cNvSpPr/>
      </dsp:nvSpPr>
      <dsp:spPr>
        <a:xfrm>
          <a:off x="7003480" y="1396441"/>
          <a:ext cx="1692656" cy="3893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277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20</a:t>
          </a:r>
          <a:r>
            <a:rPr lang="en-US" sz="1900" b="1" kern="1200" baseline="30000" dirty="0"/>
            <a:t>th</a:t>
          </a:r>
          <a:r>
            <a:rPr lang="en-US" sz="1900" b="1" kern="1200" dirty="0"/>
            <a:t> century</a:t>
          </a:r>
          <a:endParaRPr lang="ru-RU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Hypothesis testing;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Markov process theory.</a:t>
          </a:r>
          <a:endParaRPr lang="ru-RU" sz="1500" kern="1200" dirty="0"/>
        </a:p>
      </dsp:txBody>
      <dsp:txXfrm>
        <a:off x="7003480" y="1396441"/>
        <a:ext cx="1692656" cy="3893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74DD-0515-45BD-8294-91D52A9E6D71}" type="datetimeFigureOut">
              <a:rPr lang="ru-RU" smtClean="0"/>
              <a:t>15.09.2019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A2170-8272-4292-BB3F-0D6C29AF42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1F07-8998-4282-8035-968830BE04B7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DCA-80F4-4A45-87DF-3F496451F8E2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513-DEB8-470E-ACF6-0EA4D6A6DB75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9F48-0543-4338-A671-E4D742651032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9B60-4801-482D-A20D-357A46CA6687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2448-1128-4A9A-A461-2AF27C36A1CB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532-A11C-4FFE-AB01-CC9BD2694233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3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39F6-BE27-4A61-A710-33A512340A02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F2D7-DF0B-4707-9A32-B85C60BE97D8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18D4-8402-4FDF-B703-3CE36C7F0E92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766F-4ED2-4107-B715-AD9F2FC9D7A3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9B4C-16D3-43B3-92A2-51C8048CCACC}" type="datetime1">
              <a:rPr lang="ru-RU" smtClean="0"/>
              <a:t>15.09.2019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1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2232247"/>
          </a:xfrm>
        </p:spPr>
        <p:txBody>
          <a:bodyPr>
            <a:normAutofit/>
          </a:bodyPr>
          <a:lstStyle/>
          <a:p>
            <a:r>
              <a:rPr lang="en-US" sz="4000" b="1" dirty="0"/>
              <a:t>Lecture 2</a:t>
            </a:r>
            <a:br>
              <a:rPr lang="ru-RU" sz="4000" b="1" dirty="0"/>
            </a:br>
            <a:r>
              <a:rPr lang="en-US" sz="3600" dirty="0"/>
              <a:t>Review of Probability Theory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797152"/>
            <a:ext cx="9036496" cy="1584176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Dmytro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Progonov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</a:p>
          <a:p>
            <a:r>
              <a:rPr lang="en-US" sz="2600" dirty="0">
                <a:solidFill>
                  <a:schemeClr val="tx1"/>
                </a:solidFill>
              </a:rPr>
              <a:t>PhD, Associate Professor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Parameters of distributions (</a:t>
            </a:r>
            <a:r>
              <a:rPr lang="ru-RU" sz="3600" b="1" dirty="0"/>
              <a:t>2</a:t>
            </a:r>
            <a:r>
              <a:rPr lang="en-US" sz="3600" b="1" dirty="0"/>
              <a:t>/5)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784976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≜</m:t>
                      </m:r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≜</m:t>
                      </m:r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𝑠𝑡𝑑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≜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𝑣𝑎𝑟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u="sng" dirty="0"/>
                  <a:t>Properties: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Non-negativity –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Variance of constant value –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=0,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𝑐𝑜𝑛𝑠𝑡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Invariance to changes of location parameters: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𝑐𝑜𝑛𝑠𝑡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;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4. Variance of scaled values –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;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5. Variance of a sum of several variables: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𝑎𝑋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±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𝑏𝑌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±2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𝑎𝑏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𝐶𝑜𝑣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𝐶𝑜𝑣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784976" cy="5616624"/>
              </a:xfrm>
              <a:blipFill rotWithShape="1">
                <a:blip r:embed="rId2"/>
                <a:stretch>
                  <a:fillRect l="-1734" t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10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Parameters of distributions (</a:t>
            </a:r>
            <a:r>
              <a:rPr lang="ru-RU" sz="3600" b="1" dirty="0"/>
              <a:t>3</a:t>
            </a:r>
            <a:r>
              <a:rPr lang="en-US" sz="3600" b="1" dirty="0"/>
              <a:t>/5)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784976" cy="54726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Quantiles</a:t>
                </a:r>
              </a:p>
              <a:p>
                <a:pPr marL="0" indent="0">
                  <a:buNone/>
                </a:pPr>
                <a:r>
                  <a:rPr lang="en-US" sz="2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us denote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monotonically increasing function (cumulative distribution function)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2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sz="2600" i="1">
                            <a:latin typeface="Cambria Math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6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6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sz="2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2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This is called the </a:t>
                </a:r>
                <a14:m>
                  <m:oMath xmlns:m="http://schemas.openxmlformats.org/officeDocument/2006/math">
                    <m:r>
                      <a:rPr lang="en-US" sz="2600" b="1" i="0" u="sng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𝛂</m:t>
                    </m:r>
                    <m:r>
                      <a:rPr lang="en-US" sz="2600" b="1" i="0" u="sng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6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quantile of </a:t>
                </a:r>
                <a14:m>
                  <m:oMath xmlns:m="http://schemas.openxmlformats.org/officeDocument/2006/math">
                    <m:r>
                      <a:rPr lang="en-US" sz="2600" b="1" i="0" u="sng">
                        <a:latin typeface="Cambria Math"/>
                        <a:cs typeface="Calibri" panose="020F0502020204030204" pitchFamily="34" charset="0"/>
                      </a:rPr>
                      <m:t>𝐅</m:t>
                    </m:r>
                  </m:oMath>
                </a14:m>
                <a:r>
                  <a:rPr lang="en-US" sz="2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Median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quantile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Lower and upper quantile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0.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0.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7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Interquartile range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𝐼𝑄𝑅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0.75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0.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784976" cy="5472607"/>
              </a:xfrm>
              <a:blipFill rotWithShape="1">
                <a:blip r:embed="rId2"/>
                <a:stretch>
                  <a:fillRect l="-1734" t="-1449" r="-13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11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Parameters of distributions (</a:t>
            </a:r>
            <a:r>
              <a:rPr lang="ru-RU" sz="3600" b="1" dirty="0"/>
              <a:t>4</a:t>
            </a:r>
            <a:r>
              <a:rPr lang="en-US" sz="3600" b="1" dirty="0"/>
              <a:t>/5)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784976" cy="54726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Skewness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  <a:ea typeface="Cambria Math"/>
                        </a:rPr>
                        <m:t>≜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𝑋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latin typeface="Cambria Math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mean value;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𝜎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standard deviation.</a:t>
                </a:r>
              </a:p>
              <a:p>
                <a:pPr marL="0" indent="0">
                  <a:buNone/>
                </a:pPr>
                <a:endParaRPr lang="en-US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skew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the </a:t>
                </a:r>
                <a:r>
                  <a:rPr lang="en-US" sz="26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left tail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distribution is longer; the mass of the distribution is concentrated on the right;</a:t>
                </a:r>
              </a:p>
              <a:p>
                <a:pPr marL="0" indent="0">
                  <a:buNone/>
                </a:pPr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 skew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the </a:t>
                </a:r>
                <a:r>
                  <a:rPr lang="en-US" sz="26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tail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distribution is longer; the mass of the distribution is concentrated on the left.</a:t>
                </a:r>
              </a:p>
              <a:p>
                <a:pPr marL="0" indent="0">
                  <a:buNone/>
                </a:pPr>
                <a:endParaRPr lang="en-US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784976" cy="5472607"/>
              </a:xfrm>
              <a:blipFill rotWithShape="1">
                <a:blip r:embed="rId2"/>
                <a:stretch>
                  <a:fillRect l="-1734" t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12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722837"/>
            <a:ext cx="4248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Parameters of distributions (</a:t>
            </a:r>
            <a:r>
              <a:rPr lang="ru-RU" sz="3600" b="1" dirty="0"/>
              <a:t>5</a:t>
            </a:r>
            <a:r>
              <a:rPr lang="en-US" sz="3600" b="1" dirty="0"/>
              <a:t>/x)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784976" cy="54726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Kurtosis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  <a:ea typeface="Cambria Math"/>
                        </a:rPr>
                        <m:t>≜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𝑋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  <a:cs typeface="Calibri" panose="020F0502020204030204" pitchFamily="34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latin typeface="Cambria Math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−3,</m:t>
                      </m:r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mean value;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𝜎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standard deviation.</a:t>
                </a:r>
              </a:p>
              <a:p>
                <a:pPr marL="0" indent="0">
                  <a:buNone/>
                </a:pPr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Gaussian (normal) distribution kurtosis is equal to 3.</a:t>
                </a:r>
              </a:p>
              <a:p>
                <a:pPr marL="0" indent="0">
                  <a:buNone/>
                </a:pPr>
                <a:endParaRPr lang="en-US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600" i="1" u="sng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Mesokurtic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distribution with zero kurtosis;</a:t>
                </a:r>
              </a:p>
              <a:p>
                <a:pPr marL="0" indent="0">
                  <a:buNone/>
                </a:pPr>
                <a:r>
                  <a:rPr lang="en-US" sz="26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Leptokurtic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distribution with positive kurtosis;</a:t>
                </a:r>
              </a:p>
              <a:p>
                <a:pPr marL="0" indent="0">
                  <a:buNone/>
                </a:pPr>
                <a:r>
                  <a:rPr lang="en-US" sz="2600" i="1" u="sng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Platykurtic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distribution with negative kurtosis.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784976" cy="5472607"/>
              </a:xfrm>
              <a:blipFill rotWithShape="1">
                <a:blip r:embed="rId2"/>
                <a:stretch>
                  <a:fillRect l="-1734" t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13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941168"/>
            <a:ext cx="3466135" cy="13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8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512" y="-1339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  <a:endParaRPr lang="ru-RU" sz="3600" b="1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/>
              <a:t>History of probability theory was considered;</a:t>
            </a:r>
          </a:p>
          <a:p>
            <a:r>
              <a:rPr lang="en-US" dirty="0"/>
              <a:t>Definition and basic rules for probabilities were presented;</a:t>
            </a:r>
          </a:p>
          <a:p>
            <a:r>
              <a:rPr lang="en-US" dirty="0"/>
              <a:t>Key parameters of distribution and methods for theirs estimation were presented.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14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US" dirty="0"/>
              <a:t>Historical background;</a:t>
            </a:r>
          </a:p>
          <a:p>
            <a:r>
              <a:rPr lang="en-US" dirty="0"/>
              <a:t>Definition of probability;</a:t>
            </a:r>
          </a:p>
          <a:p>
            <a:r>
              <a:rPr lang="en-US" dirty="0"/>
              <a:t>Basic rules for probabilities</a:t>
            </a:r>
          </a:p>
          <a:p>
            <a:r>
              <a:rPr lang="en-US" dirty="0"/>
              <a:t>Parameters of distributions.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of Probability Theory and its Usage in System Identification Tasks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854968"/>
          </a:xfrm>
        </p:spPr>
        <p:txBody>
          <a:bodyPr/>
          <a:lstStyle/>
          <a:p>
            <a:r>
              <a:rPr lang="en-US" b="1" dirty="0"/>
              <a:t>History of probability theory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of Probability Theory and its Usage in System Identification Tasks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246713"/>
              </p:ext>
            </p:extLst>
          </p:nvPr>
        </p:nvGraphicFramePr>
        <p:xfrm>
          <a:off x="107504" y="692696"/>
          <a:ext cx="8928992" cy="528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73115"/>
            <a:ext cx="996082" cy="126876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4998033" y="4859874"/>
            <a:ext cx="2448272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/>
              <a:t>Carl Friedrich Gauss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(1777-1855)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85" y="3555116"/>
            <a:ext cx="1000813" cy="1286759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6912355" y="4869160"/>
            <a:ext cx="2448272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Andrey Kolmogorov</a:t>
            </a:r>
            <a:endParaRPr lang="en-U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(1903-1987)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88" y="4536603"/>
            <a:ext cx="836545" cy="1268760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3347864" y="5776664"/>
            <a:ext cx="2448272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Jacob Bernoulli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(1655-1705)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88" y="908720"/>
            <a:ext cx="1027700" cy="1268251"/>
          </a:xfrm>
          <a:prstGeom prst="rect">
            <a:avLst/>
          </a:prstGeom>
        </p:spPr>
      </p:pic>
      <p:sp>
        <p:nvSpPr>
          <p:cNvPr id="15" name="Объект 2"/>
          <p:cNvSpPr txBox="1">
            <a:spLocks/>
          </p:cNvSpPr>
          <p:nvPr/>
        </p:nvSpPr>
        <p:spPr>
          <a:xfrm>
            <a:off x="1825902" y="2176971"/>
            <a:ext cx="2448272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/>
              <a:t>Gerolamo</a:t>
            </a:r>
            <a:r>
              <a:rPr lang="en-US" sz="1400" b="1" dirty="0"/>
              <a:t> </a:t>
            </a:r>
            <a:r>
              <a:rPr lang="en-US" sz="1400" b="1" dirty="0" err="1"/>
              <a:t>Cardano</a:t>
            </a:r>
            <a:endParaRPr lang="en-US" sz="1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(1501-1576)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1030454" cy="1268251"/>
          </a:xfrm>
          <a:prstGeom prst="rect">
            <a:avLst/>
          </a:prstGeom>
        </p:spPr>
      </p:pic>
      <p:sp>
        <p:nvSpPr>
          <p:cNvPr id="17" name="Объект 2"/>
          <p:cNvSpPr txBox="1">
            <a:spLocks/>
          </p:cNvSpPr>
          <p:nvPr/>
        </p:nvSpPr>
        <p:spPr>
          <a:xfrm>
            <a:off x="0" y="2681027"/>
            <a:ext cx="2448272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Abu </a:t>
            </a:r>
            <a:r>
              <a:rPr lang="en-US" sz="1400" b="1" dirty="0" err="1"/>
              <a:t>Yūsuf</a:t>
            </a:r>
            <a:r>
              <a:rPr lang="en-US" sz="1400" b="1" dirty="0"/>
              <a:t> </a:t>
            </a:r>
            <a:r>
              <a:rPr lang="en-US" sz="1400" b="1" dirty="0" err="1"/>
              <a:t>Yaʻqūb</a:t>
            </a:r>
            <a:r>
              <a:rPr lang="en-US" sz="1400" b="1" dirty="0"/>
              <a:t> ibn </a:t>
            </a:r>
            <a:r>
              <a:rPr lang="en-US" sz="1400" b="1" dirty="0" err="1"/>
              <a:t>ʼIsḥāq</a:t>
            </a:r>
            <a:r>
              <a:rPr lang="en-US" sz="1400" b="1" dirty="0"/>
              <a:t> </a:t>
            </a:r>
            <a:r>
              <a:rPr lang="en-US" sz="1400" b="1" dirty="0" err="1"/>
              <a:t>aṣ-Ṣabbāḥ</a:t>
            </a:r>
            <a:r>
              <a:rPr lang="en-US" sz="1400" b="1" dirty="0"/>
              <a:t> al-</a:t>
            </a:r>
            <a:r>
              <a:rPr lang="en-US" sz="1400" b="1" dirty="0" err="1"/>
              <a:t>Kindī</a:t>
            </a:r>
            <a:endParaRPr lang="en-US" sz="1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(803-873)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3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5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Definitions of probability</a:t>
            </a:r>
            <a:r>
              <a:rPr lang="ru-RU" sz="3600" b="1" dirty="0"/>
              <a:t> (1/2)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of Probability Theory and its Usage in System Identification Tasks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9512" y="5373216"/>
            <a:ext cx="8784976" cy="1108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i="1" dirty="0"/>
              <a:t>Probability theory is nothing but common sense reduced to calculation</a:t>
            </a:r>
            <a:r>
              <a:rPr lang="en-US" sz="2800" dirty="0"/>
              <a:t> (</a:t>
            </a:r>
            <a:r>
              <a:rPr lang="en-US" sz="2800" b="1" dirty="0"/>
              <a:t>Pierre Laplace</a:t>
            </a:r>
            <a:r>
              <a:rPr lang="en-US" sz="2800" dirty="0"/>
              <a:t>, 1812)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22" y="980728"/>
            <a:ext cx="2664296" cy="3422964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3114134" y="4404927"/>
            <a:ext cx="2448272" cy="6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Pierre-Simon Laplace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(1749-1827)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4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4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Definitions of probability</a:t>
            </a:r>
            <a:r>
              <a:rPr lang="ru-RU" sz="3600" b="1" dirty="0"/>
              <a:t> (2/2)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of Probability Theory and its Usage in System Identification Tasks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179512" y="836712"/>
                <a:ext cx="8784976" cy="280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600" dirty="0"/>
                  <a:t>For </a:t>
                </a:r>
                <a:r>
                  <a:rPr lang="en-US" sz="2600" b="1" i="1" u="sng" dirty="0"/>
                  <a:t>discrete random variable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𝒳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i="1" u="sng" dirty="0"/>
                  <a:t>probability mass function</a:t>
                </a:r>
                <a:r>
                  <a:rPr lang="en-US" sz="2600" dirty="0"/>
                  <a:t> of the event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/>
                  <a:t> is: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600" dirty="0"/>
                  <a:t>such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𝒳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;</m:t>
                      </m:r>
                      <m:r>
                        <a:rPr lang="en-US" sz="22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0;1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36712"/>
                <a:ext cx="8784976" cy="2808312"/>
              </a:xfrm>
              <a:prstGeom prst="rect">
                <a:avLst/>
              </a:prstGeom>
              <a:blipFill rotWithShape="1">
                <a:blip r:embed="rId2"/>
                <a:stretch>
                  <a:fillRect l="-1179" t="-1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251520" y="3429000"/>
                <a:ext cx="8784976" cy="2520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dirty="0"/>
                  <a:t>For </a:t>
                </a:r>
                <a:r>
                  <a:rPr lang="en-US" sz="2600" b="1" i="1" u="sng" dirty="0"/>
                  <a:t>continuous random variable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𝒳</m:t>
                    </m:r>
                  </m:oMath>
                </a14:m>
                <a:r>
                  <a:rPr lang="en-US" sz="2600" dirty="0"/>
                  <a:t> probability that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  <m:r>
                      <a:rPr lang="en-US" sz="2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lies in any interval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2600" dirty="0"/>
                  <a:t>  can be computed as: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𝑎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r>
                        <a:rPr lang="en-US" sz="22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i="1" u="sng" dirty="0"/>
                  <a:t>cumulative distribution function</a:t>
                </a:r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29000"/>
                <a:ext cx="8784976" cy="2520280"/>
              </a:xfrm>
              <a:prstGeom prst="rect">
                <a:avLst/>
              </a:prstGeom>
              <a:blipFill rotWithShape="1">
                <a:blip r:embed="rId3"/>
                <a:stretch>
                  <a:fillRect l="-1180" t="-3632" b="-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5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1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Basic rules of probability</a:t>
            </a:r>
            <a:r>
              <a:rPr lang="ru-RU" sz="3600" b="1" dirty="0"/>
              <a:t> (</a:t>
            </a:r>
            <a:r>
              <a:rPr lang="en-US" sz="3600" b="1" dirty="0"/>
              <a:t>1</a:t>
            </a:r>
            <a:r>
              <a:rPr lang="ru-RU" sz="3600" b="1" dirty="0"/>
              <a:t>/</a:t>
            </a:r>
            <a:r>
              <a:rPr lang="en-US" sz="3600" b="1" dirty="0"/>
              <a:t>3</a:t>
            </a:r>
            <a:r>
              <a:rPr lang="ru-RU" sz="3600" b="1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of Probability Theory and its Usage in System Identification Tasks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784976" cy="56166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Probability of a union of two events</a:t>
                </a:r>
              </a:p>
              <a:p>
                <a:pPr marL="0" indent="0">
                  <a:buNone/>
                </a:pPr>
                <a:r>
                  <a:rPr lang="en-US" sz="2600" dirty="0"/>
                  <a:t>Given two events,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600" dirty="0"/>
                  <a:t>, probability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 or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600" dirty="0"/>
                  <a:t> defines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∨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and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is</m:t>
                                </m:r>
                                <m:r>
                                  <a:rPr lang="en-US" sz="22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mutually</m:t>
                                </m:r>
                                <m:r>
                                  <a:rPr lang="en-US" sz="2200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exclusive</m:t>
                                </m:r>
                                <m:r>
                                  <a:rPr lang="en-US" sz="2200" b="0" i="0" smtClean="0">
                                    <a:latin typeface="Cambria Math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∧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otherwise</m:t>
                                </m:r>
                                <m:r>
                                  <a:rPr lang="en-US" sz="2200" b="0" i="0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r>
                  <a:rPr lang="en-US" b="1" i="1" u="sng" dirty="0"/>
                  <a:t>Joint probabilities (product rule)</a:t>
                </a:r>
              </a:p>
              <a:p>
                <a:pPr marL="0" indent="0">
                  <a:buNone/>
                </a:pPr>
                <a:r>
                  <a:rPr lang="en-US" sz="2600" dirty="0"/>
                  <a:t>Probability of the joint event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600" dirty="0"/>
                  <a:t> defines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𝐴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∧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b="1" i="1" u="sng" dirty="0"/>
                  <a:t>Conditional probability</a:t>
                </a:r>
              </a:p>
              <a:p>
                <a:pPr marL="0" indent="0">
                  <a:buNone/>
                </a:pPr>
                <a:r>
                  <a:rPr lang="en-US" sz="2600" dirty="0"/>
                  <a:t>Probability of event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, given that even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600" dirty="0"/>
                  <a:t> is true, defines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𝐴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latin typeface="Cambria Math"/>
                        </a:rPr>
                        <m:t>,</m:t>
                      </m:r>
                      <m:r>
                        <a:rPr lang="en-US" sz="22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&gt;0.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784976" cy="5616624"/>
              </a:xfrm>
              <a:blipFill rotWithShape="1">
                <a:blip r:embed="rId2"/>
                <a:stretch>
                  <a:fillRect l="-1734" t="-2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6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2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Basic rules of probability</a:t>
            </a:r>
            <a:r>
              <a:rPr lang="ru-RU" sz="3600" b="1" dirty="0"/>
              <a:t> (</a:t>
            </a:r>
            <a:r>
              <a:rPr lang="en-US" sz="3600" b="1" dirty="0"/>
              <a:t>2</a:t>
            </a:r>
            <a:r>
              <a:rPr lang="ru-RU" sz="3600" b="1" dirty="0"/>
              <a:t>/</a:t>
            </a:r>
            <a:r>
              <a:rPr lang="en-US" sz="3600" b="1" dirty="0"/>
              <a:t>3</a:t>
            </a:r>
            <a:r>
              <a:rPr lang="ru-RU" sz="3600" b="1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of Probability Theory and its Usage in System Identification Tasks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7"/>
                <a:ext cx="8784976" cy="53285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500" b="1" i="1" u="sng" dirty="0"/>
                  <a:t>Marginal distribution</a:t>
                </a:r>
              </a:p>
              <a:p>
                <a:pPr marL="0" indent="0">
                  <a:buNone/>
                </a:pPr>
                <a:r>
                  <a:rPr lang="en-US" sz="2600" dirty="0"/>
                  <a:t>Given a joint distribution on two events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600" dirty="0"/>
                  <a:t>, marginal distribution defines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3500" b="1" i="1" u="sng" dirty="0"/>
                  <a:t>Bayes’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𝑋</m:t>
                          </m:r>
                          <m:r>
                            <a:rPr lang="en-US" sz="2200" i="1">
                              <a:latin typeface="Cambria Math"/>
                            </a:rPr>
                            <m:t>=</m:t>
                          </m:r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|</m:t>
                          </m:r>
                          <m:r>
                            <a:rPr lang="en-US" sz="2200" i="1">
                              <a:latin typeface="Cambria Math"/>
                            </a:rPr>
                            <m:t>𝑌</m:t>
                          </m:r>
                          <m:r>
                            <a:rPr lang="en-US" sz="2200" i="1">
                              <a:latin typeface="Cambria Math"/>
                            </a:rPr>
                            <m:t>=</m:t>
                          </m:r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sz="22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𝑋</m:t>
                          </m:r>
                          <m:r>
                            <a:rPr lang="en-US" sz="2200" i="1">
                              <a:latin typeface="Cambria Math"/>
                            </a:rPr>
                            <m:t>=</m:t>
                          </m:r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</a:rPr>
                            <m:t>|</m:t>
                          </m:r>
                          <m:r>
                            <a:rPr lang="en-US" sz="2200" i="1">
                              <a:latin typeface="Cambria Math"/>
                            </a:rPr>
                            <m:t>𝑌</m:t>
                          </m:r>
                          <m:r>
                            <a:rPr lang="en-US" sz="2200" i="1">
                              <a:latin typeface="Cambria Math"/>
                            </a:rPr>
                            <m:t>=</m:t>
                          </m:r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2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́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  <m:sup/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=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2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=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22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7"/>
                <a:ext cx="8784976" cy="5328592"/>
              </a:xfrm>
              <a:blipFill rotWithShape="1">
                <a:blip r:embed="rId2"/>
                <a:stretch>
                  <a:fillRect l="-2011" t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7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6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Basic rules of probability</a:t>
            </a:r>
            <a:r>
              <a:rPr lang="ru-RU" sz="3600" b="1" dirty="0"/>
              <a:t> (</a:t>
            </a:r>
            <a:r>
              <a:rPr lang="en-US" sz="3600" b="1" dirty="0"/>
              <a:t>3</a:t>
            </a:r>
            <a:r>
              <a:rPr lang="ru-RU" sz="3600" b="1" dirty="0"/>
              <a:t>/</a:t>
            </a:r>
            <a:r>
              <a:rPr lang="en-US" sz="3600" b="1" dirty="0"/>
              <a:t>3</a:t>
            </a:r>
            <a:r>
              <a:rPr lang="ru-RU" sz="3600" b="1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of Probability Theory and its Usage in System Identification Tasks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784976" cy="54726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Independence and conditional independence</a:t>
                </a:r>
              </a:p>
              <a:p>
                <a:pPr marL="0" indent="0">
                  <a:buNone/>
                </a:pPr>
                <a:r>
                  <a:rPr lang="en-US" sz="2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Event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600" dirty="0"/>
                  <a:t> are unconditionally (marginally) independent if</a:t>
                </a:r>
                <a:endParaRPr lang="en-US" sz="26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𝐴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Event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600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600" dirty="0"/>
                  <a:t> if</a:t>
                </a:r>
                <a:endParaRPr lang="en-US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𝐴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en-US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200" b="1" i="1" u="sng" dirty="0"/>
              </a:p>
              <a:p>
                <a:pPr marL="0" indent="0">
                  <a:buNone/>
                </a:pPr>
                <a:endParaRPr lang="en-US" sz="2200" b="1" i="1" u="sng" dirty="0"/>
              </a:p>
              <a:p>
                <a:pPr marL="0" indent="0">
                  <a:buNone/>
                </a:pPr>
                <a:r>
                  <a:rPr lang="en-US" sz="2200" b="1" i="1" u="sng" dirty="0"/>
                  <a:t>Theorem: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𝐴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|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2200" dirty="0"/>
                  <a:t> if and only if (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) there exist function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2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h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784976" cy="5472607"/>
              </a:xfrm>
              <a:blipFill rotWithShape="1">
                <a:blip r:embed="rId2"/>
                <a:stretch>
                  <a:fillRect l="-1734" t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8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1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Parameters of distributions (1/5)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of Probability Theory and its Usage in System Identification Tasks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784976" cy="56166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Mean value</a:t>
                </a:r>
              </a:p>
              <a:p>
                <a:pPr marL="0" indent="0">
                  <a:buNone/>
                </a:pPr>
                <a:r>
                  <a:rPr lang="en-US" sz="2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discrete random variable: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𝒳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continuous random variable: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≜</m:t>
                      </m:r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600" i="1" u="sng" dirty="0"/>
                  <a:t>Properties:</a:t>
                </a:r>
              </a:p>
              <a:p>
                <a:pPr marL="514350" indent="-514350">
                  <a:buAutoNum type="arabicPeriod"/>
                </a:pPr>
                <a:r>
                  <a:rPr lang="en-US" sz="2600" dirty="0"/>
                  <a:t>Expected value of constant –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𝑐𝑜𝑛𝑠𝑡</m:t>
                    </m:r>
                  </m:oMath>
                </a14:m>
                <a:r>
                  <a:rPr lang="en-US" sz="2600" dirty="0"/>
                  <a:t>;</a:t>
                </a:r>
              </a:p>
              <a:p>
                <a:pPr marL="514350" indent="-514350">
                  <a:buAutoNum type="arabicPeriod"/>
                </a:pPr>
                <a:r>
                  <a:rPr lang="en-US" sz="2600" dirty="0"/>
                  <a:t>Linearity –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𝑏𝑌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en-US" sz="2600" dirty="0"/>
                  <a:t>;</a:t>
                </a:r>
              </a:p>
              <a:p>
                <a:pPr marL="514350" indent="-514350">
                  <a:buAutoNum type="arabicPeriod"/>
                </a:pPr>
                <a:r>
                  <a:rPr lang="en-US" sz="2600" dirty="0"/>
                  <a:t>Iterated expectation –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/>
                  <a:t>;</a:t>
                </a:r>
              </a:p>
              <a:p>
                <a:pPr marL="514350" indent="-514350">
                  <a:buAutoNum type="arabicPeriod"/>
                </a:pPr>
                <a:r>
                  <a:rPr lang="en-US" sz="2600" dirty="0"/>
                  <a:t>Functional non-invariance –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+∞</m:t>
                        </m:r>
                      </m:sup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𝑑𝑃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784976" cy="5616624"/>
              </a:xfrm>
              <a:blipFill rotWithShape="1">
                <a:blip r:embed="rId2"/>
                <a:stretch>
                  <a:fillRect l="-1595" t="-1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9</a:t>
            </a:fld>
            <a:r>
              <a:rPr lang="en-US" sz="2200" dirty="0">
                <a:solidFill>
                  <a:schemeClr val="tx1"/>
                </a:solidFill>
              </a:rPr>
              <a:t>/14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0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1053</Words>
  <Application>Microsoft Office PowerPoint</Application>
  <PresentationFormat>Экран (4:3)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Тема Office</vt:lpstr>
      <vt:lpstr>Lecture 2 Review of Probability Theory</vt:lpstr>
      <vt:lpstr>Content</vt:lpstr>
      <vt:lpstr>History of probability theory</vt:lpstr>
      <vt:lpstr>Definitions of probability (1/2)</vt:lpstr>
      <vt:lpstr>Definitions of probability (2/2)</vt:lpstr>
      <vt:lpstr>Basic rules of probability (1/3)</vt:lpstr>
      <vt:lpstr>Basic rules of probability (2/3)</vt:lpstr>
      <vt:lpstr>Basic rules of probability (3/3)</vt:lpstr>
      <vt:lpstr>Parameters of distributions (1/5)</vt:lpstr>
      <vt:lpstr>Parameters of distributions (2/5)</vt:lpstr>
      <vt:lpstr>Parameters of distributions (3/5)</vt:lpstr>
      <vt:lpstr>Parameters of distributions (4/5)</vt:lpstr>
      <vt:lpstr>Parameters of distributions (5/x)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Dmitriy</cp:lastModifiedBy>
  <cp:revision>409</cp:revision>
  <dcterms:created xsi:type="dcterms:W3CDTF">2017-03-04T21:40:55Z</dcterms:created>
  <dcterms:modified xsi:type="dcterms:W3CDTF">2019-09-15T19:26:46Z</dcterms:modified>
</cp:coreProperties>
</file>