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73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200D6E-924A-4D78-89E1-CE489D0773D2}" type="doc">
      <dgm:prSet loTypeId="urn:diagrams.loki3.com/BracketList+Icon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14346AB-B4EF-479C-89CA-6C8E15B34226}">
      <dgm:prSet phldrT="[Текст]"/>
      <dgm:spPr/>
      <dgm:t>
        <a:bodyPr/>
        <a:lstStyle/>
        <a:p>
          <a:r>
            <a:rPr lang="en-US" dirty="0"/>
            <a:t>Discrete distributions</a:t>
          </a:r>
          <a:endParaRPr lang="ru-RU" dirty="0"/>
        </a:p>
      </dgm:t>
    </dgm:pt>
    <dgm:pt modelId="{E1CF954D-AD8A-4E9E-89D9-75DBB79A5BD3}" type="parTrans" cxnId="{CE24BD73-191D-4B36-866F-3B27197F8881}">
      <dgm:prSet/>
      <dgm:spPr/>
      <dgm:t>
        <a:bodyPr/>
        <a:lstStyle/>
        <a:p>
          <a:endParaRPr lang="ru-RU"/>
        </a:p>
      </dgm:t>
    </dgm:pt>
    <dgm:pt modelId="{AB50443C-E4DF-439B-82C8-92AB51C54155}" type="sibTrans" cxnId="{CE24BD73-191D-4B36-866F-3B27197F8881}">
      <dgm:prSet/>
      <dgm:spPr/>
      <dgm:t>
        <a:bodyPr/>
        <a:lstStyle/>
        <a:p>
          <a:endParaRPr lang="ru-RU"/>
        </a:p>
      </dgm:t>
    </dgm:pt>
    <dgm:pt modelId="{817BBA2A-E96D-4D32-9113-E22768932423}">
      <dgm:prSet phldrT="[Текст]"/>
      <dgm:spPr/>
      <dgm:t>
        <a:bodyPr/>
        <a:lstStyle/>
        <a:p>
          <a:r>
            <a:rPr lang="en-US" dirty="0"/>
            <a:t>Binomial and Bernoulli distributions</a:t>
          </a:r>
          <a:endParaRPr lang="ru-RU" dirty="0"/>
        </a:p>
      </dgm:t>
    </dgm:pt>
    <dgm:pt modelId="{5FA3AEA4-F326-4651-AA78-7512CE8B5E0D}" type="parTrans" cxnId="{FF762B84-6000-491C-8AC4-583D599AC723}">
      <dgm:prSet/>
      <dgm:spPr/>
      <dgm:t>
        <a:bodyPr/>
        <a:lstStyle/>
        <a:p>
          <a:endParaRPr lang="ru-RU"/>
        </a:p>
      </dgm:t>
    </dgm:pt>
    <dgm:pt modelId="{6ABB8D4A-D94D-4CAD-A328-4E06C0C629B2}" type="sibTrans" cxnId="{FF762B84-6000-491C-8AC4-583D599AC723}">
      <dgm:prSet/>
      <dgm:spPr/>
      <dgm:t>
        <a:bodyPr/>
        <a:lstStyle/>
        <a:p>
          <a:endParaRPr lang="ru-RU"/>
        </a:p>
      </dgm:t>
    </dgm:pt>
    <dgm:pt modelId="{22639C92-6D2C-4462-A7E3-16D098C18FD1}">
      <dgm:prSet phldrT="[Текст]"/>
      <dgm:spPr/>
      <dgm:t>
        <a:bodyPr/>
        <a:lstStyle/>
        <a:p>
          <a:r>
            <a:rPr lang="en-US" dirty="0"/>
            <a:t>Continuous distribution</a:t>
          </a:r>
          <a:endParaRPr lang="ru-RU" dirty="0"/>
        </a:p>
      </dgm:t>
    </dgm:pt>
    <dgm:pt modelId="{CE3BE699-4180-4E34-BF13-F9030175DE36}" type="parTrans" cxnId="{836EFF4C-BCA0-456D-B277-2D8ADB5A1901}">
      <dgm:prSet/>
      <dgm:spPr/>
      <dgm:t>
        <a:bodyPr/>
        <a:lstStyle/>
        <a:p>
          <a:endParaRPr lang="ru-RU"/>
        </a:p>
      </dgm:t>
    </dgm:pt>
    <dgm:pt modelId="{6B7B1086-C3AF-4328-964A-BE405DFDCFC0}" type="sibTrans" cxnId="{836EFF4C-BCA0-456D-B277-2D8ADB5A1901}">
      <dgm:prSet/>
      <dgm:spPr/>
      <dgm:t>
        <a:bodyPr/>
        <a:lstStyle/>
        <a:p>
          <a:endParaRPr lang="ru-RU"/>
        </a:p>
      </dgm:t>
    </dgm:pt>
    <dgm:pt modelId="{D60CBCDB-39B9-45E0-9E37-58AACD3C7D45}">
      <dgm:prSet phldrT="[Текст]"/>
      <dgm:spPr/>
      <dgm:t>
        <a:bodyPr/>
        <a:lstStyle/>
        <a:p>
          <a:r>
            <a:rPr lang="en-US" dirty="0"/>
            <a:t>Gaussian (normal) distribution</a:t>
          </a:r>
          <a:endParaRPr lang="ru-RU" dirty="0"/>
        </a:p>
      </dgm:t>
    </dgm:pt>
    <dgm:pt modelId="{EDB00DA2-5238-4DCE-942B-027B7A97B39A}" type="parTrans" cxnId="{4F920C4B-F2EF-4555-BC2A-101C1593F98E}">
      <dgm:prSet/>
      <dgm:spPr/>
      <dgm:t>
        <a:bodyPr/>
        <a:lstStyle/>
        <a:p>
          <a:endParaRPr lang="ru-RU"/>
        </a:p>
      </dgm:t>
    </dgm:pt>
    <dgm:pt modelId="{8C6D14ED-EA48-4023-87DF-2D7AF4D8C615}" type="sibTrans" cxnId="{4F920C4B-F2EF-4555-BC2A-101C1593F98E}">
      <dgm:prSet/>
      <dgm:spPr/>
      <dgm:t>
        <a:bodyPr/>
        <a:lstStyle/>
        <a:p>
          <a:endParaRPr lang="ru-RU"/>
        </a:p>
      </dgm:t>
    </dgm:pt>
    <dgm:pt modelId="{F7DE2D88-E26D-4E19-AC8C-3500D8EEC72F}">
      <dgm:prSet phldrT="[Текст]"/>
      <dgm:spPr/>
      <dgm:t>
        <a:bodyPr/>
        <a:lstStyle/>
        <a:p>
          <a:r>
            <a:rPr lang="en-US" dirty="0"/>
            <a:t>Multinomial and </a:t>
          </a:r>
          <a:r>
            <a:rPr lang="en-US" dirty="0" err="1"/>
            <a:t>multinoulli</a:t>
          </a:r>
          <a:r>
            <a:rPr lang="en-US" dirty="0"/>
            <a:t> distributions</a:t>
          </a:r>
          <a:endParaRPr lang="ru-RU" dirty="0"/>
        </a:p>
      </dgm:t>
    </dgm:pt>
    <dgm:pt modelId="{A8429887-E11E-4808-B47E-2EB55ECA87B8}" type="parTrans" cxnId="{F7182827-0D14-4AE2-9C35-0DD8AFDC434E}">
      <dgm:prSet/>
      <dgm:spPr/>
      <dgm:t>
        <a:bodyPr/>
        <a:lstStyle/>
        <a:p>
          <a:endParaRPr lang="ru-RU"/>
        </a:p>
      </dgm:t>
    </dgm:pt>
    <dgm:pt modelId="{20142C72-8E96-4D3A-958F-2E17A754755B}" type="sibTrans" cxnId="{F7182827-0D14-4AE2-9C35-0DD8AFDC434E}">
      <dgm:prSet/>
      <dgm:spPr/>
      <dgm:t>
        <a:bodyPr/>
        <a:lstStyle/>
        <a:p>
          <a:endParaRPr lang="ru-RU"/>
        </a:p>
      </dgm:t>
    </dgm:pt>
    <dgm:pt modelId="{C1632FF2-DBB7-4466-A47A-E36B24735611}">
      <dgm:prSet phldrT="[Текст]"/>
      <dgm:spPr/>
      <dgm:t>
        <a:bodyPr/>
        <a:lstStyle/>
        <a:p>
          <a:r>
            <a:rPr lang="en-US" dirty="0"/>
            <a:t>Poisson distribution</a:t>
          </a:r>
          <a:endParaRPr lang="ru-RU" dirty="0"/>
        </a:p>
      </dgm:t>
    </dgm:pt>
    <dgm:pt modelId="{ED2D2270-6F6C-4975-83AA-9900403EC545}" type="parTrans" cxnId="{FBE0CAE5-D416-495D-9E3C-F4F999450822}">
      <dgm:prSet/>
      <dgm:spPr/>
      <dgm:t>
        <a:bodyPr/>
        <a:lstStyle/>
        <a:p>
          <a:endParaRPr lang="ru-RU"/>
        </a:p>
      </dgm:t>
    </dgm:pt>
    <dgm:pt modelId="{2C0AB3F8-18A7-4690-A4AA-73CCEFF2AB6B}" type="sibTrans" cxnId="{FBE0CAE5-D416-495D-9E3C-F4F999450822}">
      <dgm:prSet/>
      <dgm:spPr/>
      <dgm:t>
        <a:bodyPr/>
        <a:lstStyle/>
        <a:p>
          <a:endParaRPr lang="ru-RU"/>
        </a:p>
      </dgm:t>
    </dgm:pt>
    <dgm:pt modelId="{39DDBC4A-A79D-49C1-96BC-22879EE5BFEF}">
      <dgm:prSet phldrT="[Текст]"/>
      <dgm:spPr/>
      <dgm:t>
        <a:bodyPr/>
        <a:lstStyle/>
        <a:p>
          <a:r>
            <a:rPr lang="en-US" dirty="0"/>
            <a:t>Empirical distribution</a:t>
          </a:r>
          <a:endParaRPr lang="ru-RU" dirty="0"/>
        </a:p>
      </dgm:t>
    </dgm:pt>
    <dgm:pt modelId="{92BC4EE6-7607-4B6C-80CC-D3FFBF0FFDCB}" type="parTrans" cxnId="{2DECDB3E-7EB4-496B-991E-7A585AA6CA45}">
      <dgm:prSet/>
      <dgm:spPr/>
      <dgm:t>
        <a:bodyPr/>
        <a:lstStyle/>
        <a:p>
          <a:endParaRPr lang="ru-RU"/>
        </a:p>
      </dgm:t>
    </dgm:pt>
    <dgm:pt modelId="{7572FF96-69E2-4693-B728-1781053C0B94}" type="sibTrans" cxnId="{2DECDB3E-7EB4-496B-991E-7A585AA6CA45}">
      <dgm:prSet/>
      <dgm:spPr/>
      <dgm:t>
        <a:bodyPr/>
        <a:lstStyle/>
        <a:p>
          <a:endParaRPr lang="ru-RU"/>
        </a:p>
      </dgm:t>
    </dgm:pt>
    <dgm:pt modelId="{A885536E-6853-4DA0-9F6D-E3AD20ECAA0A}">
      <dgm:prSet phldrT="[Текст]"/>
      <dgm:spPr/>
      <dgm:t>
        <a:bodyPr/>
        <a:lstStyle/>
        <a:p>
          <a:r>
            <a:rPr lang="en-US" dirty="0"/>
            <a:t>Degenerate distribution</a:t>
          </a:r>
          <a:endParaRPr lang="ru-RU" dirty="0"/>
        </a:p>
      </dgm:t>
    </dgm:pt>
    <dgm:pt modelId="{CAA6271C-6FD4-4CC6-AB15-235FC8CF2176}" type="parTrans" cxnId="{453F980B-7D07-4F03-A96F-7FCEAEF8CE0F}">
      <dgm:prSet/>
      <dgm:spPr/>
      <dgm:t>
        <a:bodyPr/>
        <a:lstStyle/>
        <a:p>
          <a:endParaRPr lang="ru-RU"/>
        </a:p>
      </dgm:t>
    </dgm:pt>
    <dgm:pt modelId="{A8356046-54DC-4DFB-845D-35BA696D5A2E}" type="sibTrans" cxnId="{453F980B-7D07-4F03-A96F-7FCEAEF8CE0F}">
      <dgm:prSet/>
      <dgm:spPr/>
      <dgm:t>
        <a:bodyPr/>
        <a:lstStyle/>
        <a:p>
          <a:endParaRPr lang="ru-RU"/>
        </a:p>
      </dgm:t>
    </dgm:pt>
    <dgm:pt modelId="{490E415C-3BFA-43CB-B157-56C733661B72}">
      <dgm:prSet phldrT="[Текст]"/>
      <dgm:spPr/>
      <dgm:t>
        <a:bodyPr/>
        <a:lstStyle/>
        <a:p>
          <a:r>
            <a:rPr lang="en-US" dirty="0"/>
            <a:t>Student’s t distribution</a:t>
          </a:r>
          <a:endParaRPr lang="ru-RU" dirty="0"/>
        </a:p>
      </dgm:t>
    </dgm:pt>
    <dgm:pt modelId="{510C3911-0C32-4D0F-B84A-E4CE41DD00F7}" type="parTrans" cxnId="{CBF7557E-9E04-4CD6-82DC-1C32E3CF9F8F}">
      <dgm:prSet/>
      <dgm:spPr/>
      <dgm:t>
        <a:bodyPr/>
        <a:lstStyle/>
        <a:p>
          <a:endParaRPr lang="ru-RU"/>
        </a:p>
      </dgm:t>
    </dgm:pt>
    <dgm:pt modelId="{317B553A-3EFC-40E1-947A-2143CD269D56}" type="sibTrans" cxnId="{CBF7557E-9E04-4CD6-82DC-1C32E3CF9F8F}">
      <dgm:prSet/>
      <dgm:spPr/>
      <dgm:t>
        <a:bodyPr/>
        <a:lstStyle/>
        <a:p>
          <a:endParaRPr lang="ru-RU"/>
        </a:p>
      </dgm:t>
    </dgm:pt>
    <dgm:pt modelId="{637946D3-E0E1-4BBF-B23D-98A8914FB41B}">
      <dgm:prSet phldrT="[Текст]"/>
      <dgm:spPr/>
      <dgm:t>
        <a:bodyPr/>
        <a:lstStyle/>
        <a:p>
          <a:r>
            <a:rPr lang="en-US" dirty="0"/>
            <a:t>Laplace distribution</a:t>
          </a:r>
          <a:endParaRPr lang="ru-RU" dirty="0"/>
        </a:p>
      </dgm:t>
    </dgm:pt>
    <dgm:pt modelId="{58F44D20-1D62-4B6A-B378-1C4E1745EF61}" type="parTrans" cxnId="{88DD33BB-ED6F-4B4F-A498-8A63FEE51974}">
      <dgm:prSet/>
      <dgm:spPr/>
      <dgm:t>
        <a:bodyPr/>
        <a:lstStyle/>
        <a:p>
          <a:endParaRPr lang="ru-RU"/>
        </a:p>
      </dgm:t>
    </dgm:pt>
    <dgm:pt modelId="{F27EF49A-211E-47D9-8627-F569B891FA7C}" type="sibTrans" cxnId="{88DD33BB-ED6F-4B4F-A498-8A63FEE51974}">
      <dgm:prSet/>
      <dgm:spPr/>
      <dgm:t>
        <a:bodyPr/>
        <a:lstStyle/>
        <a:p>
          <a:endParaRPr lang="ru-RU"/>
        </a:p>
      </dgm:t>
    </dgm:pt>
    <dgm:pt modelId="{7FC6FDB6-7C9C-499A-9749-2A7C368A1013}">
      <dgm:prSet phldrT="[Текст]"/>
      <dgm:spPr/>
      <dgm:t>
        <a:bodyPr/>
        <a:lstStyle/>
        <a:p>
          <a:r>
            <a:rPr lang="en-US" dirty="0"/>
            <a:t>Gamma distribution</a:t>
          </a:r>
          <a:endParaRPr lang="ru-RU" dirty="0"/>
        </a:p>
      </dgm:t>
    </dgm:pt>
    <dgm:pt modelId="{6F2B0322-BFDC-4D18-B593-F39B05FB0818}" type="parTrans" cxnId="{0C5AE6AF-AE3F-419D-9ACB-AF1C39750F24}">
      <dgm:prSet/>
      <dgm:spPr/>
      <dgm:t>
        <a:bodyPr/>
        <a:lstStyle/>
        <a:p>
          <a:endParaRPr lang="ru-RU"/>
        </a:p>
      </dgm:t>
    </dgm:pt>
    <dgm:pt modelId="{10AEACEC-57E6-43D1-9C1E-7319B1FEC699}" type="sibTrans" cxnId="{0C5AE6AF-AE3F-419D-9ACB-AF1C39750F24}">
      <dgm:prSet/>
      <dgm:spPr/>
      <dgm:t>
        <a:bodyPr/>
        <a:lstStyle/>
        <a:p>
          <a:endParaRPr lang="ru-RU"/>
        </a:p>
      </dgm:t>
    </dgm:pt>
    <dgm:pt modelId="{D6934524-93DD-422D-8583-294A69BE2F64}">
      <dgm:prSet phldrT="[Текст]"/>
      <dgm:spPr/>
      <dgm:t>
        <a:bodyPr/>
        <a:lstStyle/>
        <a:p>
          <a:r>
            <a:rPr lang="en-US" dirty="0"/>
            <a:t>Beta distribution</a:t>
          </a:r>
          <a:endParaRPr lang="ru-RU" dirty="0"/>
        </a:p>
      </dgm:t>
    </dgm:pt>
    <dgm:pt modelId="{63605223-59FD-4386-98F3-AC931B8AC126}" type="parTrans" cxnId="{285F799A-2F4C-4707-9748-7C7516CB3464}">
      <dgm:prSet/>
      <dgm:spPr/>
      <dgm:t>
        <a:bodyPr/>
        <a:lstStyle/>
        <a:p>
          <a:endParaRPr lang="ru-RU"/>
        </a:p>
      </dgm:t>
    </dgm:pt>
    <dgm:pt modelId="{886743E1-B50F-4948-B41B-C086C4429A9A}" type="sibTrans" cxnId="{285F799A-2F4C-4707-9748-7C7516CB3464}">
      <dgm:prSet/>
      <dgm:spPr/>
      <dgm:t>
        <a:bodyPr/>
        <a:lstStyle/>
        <a:p>
          <a:endParaRPr lang="ru-RU"/>
        </a:p>
      </dgm:t>
    </dgm:pt>
    <dgm:pt modelId="{2E9504BA-5743-43D3-8B2F-1CB8E386F943}">
      <dgm:prSet phldrT="[Текст]"/>
      <dgm:spPr/>
      <dgm:t>
        <a:bodyPr/>
        <a:lstStyle/>
        <a:p>
          <a:r>
            <a:rPr lang="en-US" dirty="0"/>
            <a:t>Pareto distribution</a:t>
          </a:r>
          <a:endParaRPr lang="ru-RU" dirty="0"/>
        </a:p>
      </dgm:t>
    </dgm:pt>
    <dgm:pt modelId="{72B23B11-5F63-478A-BBB7-1ED4CF35BD91}" type="parTrans" cxnId="{670FD62F-BA94-4E43-9BAF-BE47757298E3}">
      <dgm:prSet/>
      <dgm:spPr/>
      <dgm:t>
        <a:bodyPr/>
        <a:lstStyle/>
        <a:p>
          <a:endParaRPr lang="ru-RU"/>
        </a:p>
      </dgm:t>
    </dgm:pt>
    <dgm:pt modelId="{C82A5171-7272-4C02-9EAC-4E1A8FCCCB1D}" type="sibTrans" cxnId="{670FD62F-BA94-4E43-9BAF-BE47757298E3}">
      <dgm:prSet/>
      <dgm:spPr/>
      <dgm:t>
        <a:bodyPr/>
        <a:lstStyle/>
        <a:p>
          <a:endParaRPr lang="ru-RU"/>
        </a:p>
      </dgm:t>
    </dgm:pt>
    <dgm:pt modelId="{6734E93D-363B-474B-8591-DE3F6666E489}">
      <dgm:prSet phldrT="[Текст]"/>
      <dgm:spPr/>
      <dgm:t>
        <a:bodyPr/>
        <a:lstStyle/>
        <a:p>
          <a:r>
            <a:rPr lang="en-US" dirty="0"/>
            <a:t>Joint probability distribution</a:t>
          </a:r>
          <a:endParaRPr lang="ru-RU" dirty="0"/>
        </a:p>
      </dgm:t>
    </dgm:pt>
    <dgm:pt modelId="{66A49071-516B-4E7A-8ABD-4A3B50D582BA}" type="parTrans" cxnId="{0F6A8933-73D3-4C43-911D-E501E8FAAA58}">
      <dgm:prSet/>
      <dgm:spPr/>
      <dgm:t>
        <a:bodyPr/>
        <a:lstStyle/>
        <a:p>
          <a:endParaRPr lang="ru-RU"/>
        </a:p>
      </dgm:t>
    </dgm:pt>
    <dgm:pt modelId="{84704666-092A-44B6-A945-5F2480059DA2}" type="sibTrans" cxnId="{0F6A8933-73D3-4C43-911D-E501E8FAAA58}">
      <dgm:prSet/>
      <dgm:spPr/>
      <dgm:t>
        <a:bodyPr/>
        <a:lstStyle/>
        <a:p>
          <a:endParaRPr lang="ru-RU"/>
        </a:p>
      </dgm:t>
    </dgm:pt>
    <dgm:pt modelId="{2CA55A5D-0FCD-48D1-9B4B-37A407560D56}">
      <dgm:prSet phldrT="[Текст]"/>
      <dgm:spPr/>
      <dgm:t>
        <a:bodyPr/>
        <a:lstStyle/>
        <a:p>
          <a:r>
            <a:rPr lang="en-US" dirty="0"/>
            <a:t>Multivariate Gaussian</a:t>
          </a:r>
          <a:endParaRPr lang="ru-RU" dirty="0"/>
        </a:p>
      </dgm:t>
    </dgm:pt>
    <dgm:pt modelId="{8E419CE6-EFE5-4D6D-9823-A380DC424A46}" type="parTrans" cxnId="{444ECC99-87A6-4F92-9ACD-94A5017EE453}">
      <dgm:prSet/>
      <dgm:spPr/>
      <dgm:t>
        <a:bodyPr/>
        <a:lstStyle/>
        <a:p>
          <a:endParaRPr lang="ru-RU"/>
        </a:p>
      </dgm:t>
    </dgm:pt>
    <dgm:pt modelId="{5BECF011-C866-427F-9F24-48B871B233D4}" type="sibTrans" cxnId="{444ECC99-87A6-4F92-9ACD-94A5017EE453}">
      <dgm:prSet/>
      <dgm:spPr/>
      <dgm:t>
        <a:bodyPr/>
        <a:lstStyle/>
        <a:p>
          <a:endParaRPr lang="ru-RU"/>
        </a:p>
      </dgm:t>
    </dgm:pt>
    <dgm:pt modelId="{4429DC74-B5CE-47CA-9EAD-2575E34DD71F}">
      <dgm:prSet phldrT="[Текст]"/>
      <dgm:spPr/>
      <dgm:t>
        <a:bodyPr/>
        <a:lstStyle/>
        <a:p>
          <a:r>
            <a:rPr lang="en-US" dirty="0"/>
            <a:t>Multivariate Student t distribution</a:t>
          </a:r>
          <a:endParaRPr lang="ru-RU" dirty="0"/>
        </a:p>
      </dgm:t>
    </dgm:pt>
    <dgm:pt modelId="{4B5B65B9-2634-4821-B575-5B34AEEDB9BD}" type="parTrans" cxnId="{0049FEF5-6DB3-4C54-881F-A7DDF3E45D6B}">
      <dgm:prSet/>
      <dgm:spPr/>
      <dgm:t>
        <a:bodyPr/>
        <a:lstStyle/>
        <a:p>
          <a:endParaRPr lang="ru-RU"/>
        </a:p>
      </dgm:t>
    </dgm:pt>
    <dgm:pt modelId="{6916BA2A-7D39-4016-B3CA-F1AF4E682549}" type="sibTrans" cxnId="{0049FEF5-6DB3-4C54-881F-A7DDF3E45D6B}">
      <dgm:prSet/>
      <dgm:spPr/>
      <dgm:t>
        <a:bodyPr/>
        <a:lstStyle/>
        <a:p>
          <a:endParaRPr lang="ru-RU"/>
        </a:p>
      </dgm:t>
    </dgm:pt>
    <dgm:pt modelId="{A1724957-51F7-4CF5-8B2A-C253DC9C7A4C}">
      <dgm:prSet phldrT="[Текст]"/>
      <dgm:spPr/>
      <dgm:t>
        <a:bodyPr/>
        <a:lstStyle/>
        <a:p>
          <a:r>
            <a:rPr lang="en-US" dirty="0" err="1"/>
            <a:t>Dirichlet</a:t>
          </a:r>
          <a:r>
            <a:rPr lang="en-US" dirty="0"/>
            <a:t> distribution</a:t>
          </a:r>
          <a:endParaRPr lang="ru-RU" dirty="0"/>
        </a:p>
      </dgm:t>
    </dgm:pt>
    <dgm:pt modelId="{06802C17-F5E6-438E-83FF-D41B1E75CF66}" type="parTrans" cxnId="{5972911E-1496-4FA2-B221-44E4C3E9F4DB}">
      <dgm:prSet/>
      <dgm:spPr/>
      <dgm:t>
        <a:bodyPr/>
        <a:lstStyle/>
        <a:p>
          <a:endParaRPr lang="ru-RU"/>
        </a:p>
      </dgm:t>
    </dgm:pt>
    <dgm:pt modelId="{C8D23CC1-8434-4C5D-832B-140EBCD5BBE9}" type="sibTrans" cxnId="{5972911E-1496-4FA2-B221-44E4C3E9F4DB}">
      <dgm:prSet/>
      <dgm:spPr/>
      <dgm:t>
        <a:bodyPr/>
        <a:lstStyle/>
        <a:p>
          <a:endParaRPr lang="ru-RU"/>
        </a:p>
      </dgm:t>
    </dgm:pt>
    <dgm:pt modelId="{A6FF5E77-039E-442C-B0F9-092F338FF9EC}" type="pres">
      <dgm:prSet presAssocID="{43200D6E-924A-4D78-89E1-CE489D0773D2}" presName="Name0" presStyleCnt="0">
        <dgm:presLayoutVars>
          <dgm:dir/>
          <dgm:animLvl val="lvl"/>
          <dgm:resizeHandles val="exact"/>
        </dgm:presLayoutVars>
      </dgm:prSet>
      <dgm:spPr/>
    </dgm:pt>
    <dgm:pt modelId="{CF411AB9-8998-436C-8556-22B8D0800028}" type="pres">
      <dgm:prSet presAssocID="{A14346AB-B4EF-479C-89CA-6C8E15B34226}" presName="linNode" presStyleCnt="0"/>
      <dgm:spPr/>
    </dgm:pt>
    <dgm:pt modelId="{CF88E9E6-6E6F-4A84-9234-C748AA5C163D}" type="pres">
      <dgm:prSet presAssocID="{A14346AB-B4EF-479C-89CA-6C8E15B34226}" presName="parTx" presStyleLbl="revTx" presStyleIdx="0" presStyleCnt="3">
        <dgm:presLayoutVars>
          <dgm:chMax val="1"/>
          <dgm:bulletEnabled val="1"/>
        </dgm:presLayoutVars>
      </dgm:prSet>
      <dgm:spPr/>
    </dgm:pt>
    <dgm:pt modelId="{ABC0DD1E-237B-4DCE-ACAF-5D1C6C259061}" type="pres">
      <dgm:prSet presAssocID="{A14346AB-B4EF-479C-89CA-6C8E15B34226}" presName="bracket" presStyleLbl="parChTrans1D1" presStyleIdx="0" presStyleCnt="3"/>
      <dgm:spPr/>
    </dgm:pt>
    <dgm:pt modelId="{E7FDEA77-DD93-4383-8128-59BCCA139403}" type="pres">
      <dgm:prSet presAssocID="{A14346AB-B4EF-479C-89CA-6C8E15B34226}" presName="spH" presStyleCnt="0"/>
      <dgm:spPr/>
    </dgm:pt>
    <dgm:pt modelId="{37936AE7-5E66-4931-8111-55E45EA9B510}" type="pres">
      <dgm:prSet presAssocID="{A14346AB-B4EF-479C-89CA-6C8E15B34226}" presName="desTx" presStyleLbl="node1" presStyleIdx="0" presStyleCnt="3">
        <dgm:presLayoutVars>
          <dgm:bulletEnabled val="1"/>
        </dgm:presLayoutVars>
      </dgm:prSet>
      <dgm:spPr/>
    </dgm:pt>
    <dgm:pt modelId="{C422F5E8-E47E-4429-9241-9A38E6415CCA}" type="pres">
      <dgm:prSet presAssocID="{AB50443C-E4DF-439B-82C8-92AB51C54155}" presName="spV" presStyleCnt="0"/>
      <dgm:spPr/>
    </dgm:pt>
    <dgm:pt modelId="{D1C433BD-8BA4-47AB-820D-CA5581358034}" type="pres">
      <dgm:prSet presAssocID="{22639C92-6D2C-4462-A7E3-16D098C18FD1}" presName="linNode" presStyleCnt="0"/>
      <dgm:spPr/>
    </dgm:pt>
    <dgm:pt modelId="{BA9676A4-2DE8-4E50-9E5D-7A772DAFFF52}" type="pres">
      <dgm:prSet presAssocID="{22639C92-6D2C-4462-A7E3-16D098C18FD1}" presName="parTx" presStyleLbl="revTx" presStyleIdx="1" presStyleCnt="3">
        <dgm:presLayoutVars>
          <dgm:chMax val="1"/>
          <dgm:bulletEnabled val="1"/>
        </dgm:presLayoutVars>
      </dgm:prSet>
      <dgm:spPr/>
    </dgm:pt>
    <dgm:pt modelId="{C2C82DBE-71B8-4EE0-BABF-CD8DAB6B81F4}" type="pres">
      <dgm:prSet presAssocID="{22639C92-6D2C-4462-A7E3-16D098C18FD1}" presName="bracket" presStyleLbl="parChTrans1D1" presStyleIdx="1" presStyleCnt="3"/>
      <dgm:spPr/>
    </dgm:pt>
    <dgm:pt modelId="{C7B94592-FE5F-4120-BCB6-688CF1C7E384}" type="pres">
      <dgm:prSet presAssocID="{22639C92-6D2C-4462-A7E3-16D098C18FD1}" presName="spH" presStyleCnt="0"/>
      <dgm:spPr/>
    </dgm:pt>
    <dgm:pt modelId="{71599F77-AD0F-4CCC-9DC3-CE6A3EB054DA}" type="pres">
      <dgm:prSet presAssocID="{22639C92-6D2C-4462-A7E3-16D098C18FD1}" presName="desTx" presStyleLbl="node1" presStyleIdx="1" presStyleCnt="3">
        <dgm:presLayoutVars>
          <dgm:bulletEnabled val="1"/>
        </dgm:presLayoutVars>
      </dgm:prSet>
      <dgm:spPr/>
    </dgm:pt>
    <dgm:pt modelId="{9EC45F30-ADD8-44A4-AC1B-5E13CDD4ECE4}" type="pres">
      <dgm:prSet presAssocID="{6B7B1086-C3AF-4328-964A-BE405DFDCFC0}" presName="spV" presStyleCnt="0"/>
      <dgm:spPr/>
    </dgm:pt>
    <dgm:pt modelId="{4C8CD799-D002-4561-B11F-4A2C3D2F2526}" type="pres">
      <dgm:prSet presAssocID="{6734E93D-363B-474B-8591-DE3F6666E489}" presName="linNode" presStyleCnt="0"/>
      <dgm:spPr/>
    </dgm:pt>
    <dgm:pt modelId="{C169116C-7A9C-4A85-AADB-FA34A57A99FF}" type="pres">
      <dgm:prSet presAssocID="{6734E93D-363B-474B-8591-DE3F6666E489}" presName="parTx" presStyleLbl="revTx" presStyleIdx="2" presStyleCnt="3">
        <dgm:presLayoutVars>
          <dgm:chMax val="1"/>
          <dgm:bulletEnabled val="1"/>
        </dgm:presLayoutVars>
      </dgm:prSet>
      <dgm:spPr/>
    </dgm:pt>
    <dgm:pt modelId="{F14D5A43-E0DB-419C-82F2-4B98DFD16C26}" type="pres">
      <dgm:prSet presAssocID="{6734E93D-363B-474B-8591-DE3F6666E489}" presName="bracket" presStyleLbl="parChTrans1D1" presStyleIdx="2" presStyleCnt="3"/>
      <dgm:spPr/>
    </dgm:pt>
    <dgm:pt modelId="{4BAA5398-B43D-4120-AE4D-7E3DFBA6B536}" type="pres">
      <dgm:prSet presAssocID="{6734E93D-363B-474B-8591-DE3F6666E489}" presName="spH" presStyleCnt="0"/>
      <dgm:spPr/>
    </dgm:pt>
    <dgm:pt modelId="{7E959454-A1DA-4D46-A3E6-FFC972D2EEDC}" type="pres">
      <dgm:prSet presAssocID="{6734E93D-363B-474B-8591-DE3F6666E489}" presName="desTx" presStyleLbl="node1" presStyleIdx="2" presStyleCnt="3">
        <dgm:presLayoutVars>
          <dgm:bulletEnabled val="1"/>
        </dgm:presLayoutVars>
      </dgm:prSet>
      <dgm:spPr/>
    </dgm:pt>
  </dgm:ptLst>
  <dgm:cxnLst>
    <dgm:cxn modelId="{53922C00-8263-4ABF-82AD-95B4B109BFDD}" type="presOf" srcId="{A1724957-51F7-4CF5-8B2A-C253DC9C7A4C}" destId="{7E959454-A1DA-4D46-A3E6-FFC972D2EEDC}" srcOrd="0" destOrd="2" presId="urn:diagrams.loki3.com/BracketList+Icon"/>
    <dgm:cxn modelId="{82887409-D351-4D1F-A2D2-6D5A9D07985A}" type="presOf" srcId="{4429DC74-B5CE-47CA-9EAD-2575E34DD71F}" destId="{7E959454-A1DA-4D46-A3E6-FFC972D2EEDC}" srcOrd="0" destOrd="1" presId="urn:diagrams.loki3.com/BracketList+Icon"/>
    <dgm:cxn modelId="{453F980B-7D07-4F03-A96F-7FCEAEF8CE0F}" srcId="{22639C92-6D2C-4462-A7E3-16D098C18FD1}" destId="{A885536E-6853-4DA0-9F6D-E3AD20ECAA0A}" srcOrd="1" destOrd="0" parTransId="{CAA6271C-6FD4-4CC6-AB15-235FC8CF2176}" sibTransId="{A8356046-54DC-4DFB-845D-35BA696D5A2E}"/>
    <dgm:cxn modelId="{5972911E-1496-4FA2-B221-44E4C3E9F4DB}" srcId="{6734E93D-363B-474B-8591-DE3F6666E489}" destId="{A1724957-51F7-4CF5-8B2A-C253DC9C7A4C}" srcOrd="2" destOrd="0" parTransId="{06802C17-F5E6-438E-83FF-D41B1E75CF66}" sibTransId="{C8D23CC1-8434-4C5D-832B-140EBCD5BBE9}"/>
    <dgm:cxn modelId="{F7182827-0D14-4AE2-9C35-0DD8AFDC434E}" srcId="{A14346AB-B4EF-479C-89CA-6C8E15B34226}" destId="{F7DE2D88-E26D-4E19-AC8C-3500D8EEC72F}" srcOrd="1" destOrd="0" parTransId="{A8429887-E11E-4808-B47E-2EB55ECA87B8}" sibTransId="{20142C72-8E96-4D3A-958F-2E17A754755B}"/>
    <dgm:cxn modelId="{E814242D-2EF1-4370-AE5F-D5970D1C644E}" type="presOf" srcId="{637946D3-E0E1-4BBF-B23D-98A8914FB41B}" destId="{71599F77-AD0F-4CCC-9DC3-CE6A3EB054DA}" srcOrd="0" destOrd="3" presId="urn:diagrams.loki3.com/BracketList+Icon"/>
    <dgm:cxn modelId="{670FD62F-BA94-4E43-9BAF-BE47757298E3}" srcId="{22639C92-6D2C-4462-A7E3-16D098C18FD1}" destId="{2E9504BA-5743-43D3-8B2F-1CB8E386F943}" srcOrd="6" destOrd="0" parTransId="{72B23B11-5F63-478A-BBB7-1ED4CF35BD91}" sibTransId="{C82A5171-7272-4C02-9EAC-4E1A8FCCCB1D}"/>
    <dgm:cxn modelId="{0F6A8933-73D3-4C43-911D-E501E8FAAA58}" srcId="{43200D6E-924A-4D78-89E1-CE489D0773D2}" destId="{6734E93D-363B-474B-8591-DE3F6666E489}" srcOrd="2" destOrd="0" parTransId="{66A49071-516B-4E7A-8ABD-4A3B50D582BA}" sibTransId="{84704666-092A-44B6-A945-5F2480059DA2}"/>
    <dgm:cxn modelId="{2DECDB3E-7EB4-496B-991E-7A585AA6CA45}" srcId="{A14346AB-B4EF-479C-89CA-6C8E15B34226}" destId="{39DDBC4A-A79D-49C1-96BC-22879EE5BFEF}" srcOrd="3" destOrd="0" parTransId="{92BC4EE6-7607-4B6C-80CC-D3FFBF0FFDCB}" sibTransId="{7572FF96-69E2-4693-B728-1781053C0B94}"/>
    <dgm:cxn modelId="{3AB81D5B-554E-4529-964E-79C92AB1DDF4}" type="presOf" srcId="{2E9504BA-5743-43D3-8B2F-1CB8E386F943}" destId="{71599F77-AD0F-4CCC-9DC3-CE6A3EB054DA}" srcOrd="0" destOrd="6" presId="urn:diagrams.loki3.com/BracketList+Icon"/>
    <dgm:cxn modelId="{2CB28267-D616-49EE-BEFA-09B075C8A75D}" type="presOf" srcId="{7FC6FDB6-7C9C-499A-9749-2A7C368A1013}" destId="{71599F77-AD0F-4CCC-9DC3-CE6A3EB054DA}" srcOrd="0" destOrd="4" presId="urn:diagrams.loki3.com/BracketList+Icon"/>
    <dgm:cxn modelId="{4F920C4B-F2EF-4555-BC2A-101C1593F98E}" srcId="{22639C92-6D2C-4462-A7E3-16D098C18FD1}" destId="{D60CBCDB-39B9-45E0-9E37-58AACD3C7D45}" srcOrd="0" destOrd="0" parTransId="{EDB00DA2-5238-4DCE-942B-027B7A97B39A}" sibTransId="{8C6D14ED-EA48-4023-87DF-2D7AF4D8C615}"/>
    <dgm:cxn modelId="{836EFF4C-BCA0-456D-B277-2D8ADB5A1901}" srcId="{43200D6E-924A-4D78-89E1-CE489D0773D2}" destId="{22639C92-6D2C-4462-A7E3-16D098C18FD1}" srcOrd="1" destOrd="0" parTransId="{CE3BE699-4180-4E34-BF13-F9030175DE36}" sibTransId="{6B7B1086-C3AF-4328-964A-BE405DFDCFC0}"/>
    <dgm:cxn modelId="{4FA51550-D0E9-4A59-82DF-FB7147973103}" type="presOf" srcId="{A14346AB-B4EF-479C-89CA-6C8E15B34226}" destId="{CF88E9E6-6E6F-4A84-9234-C748AA5C163D}" srcOrd="0" destOrd="0" presId="urn:diagrams.loki3.com/BracketList+Icon"/>
    <dgm:cxn modelId="{CE24BD73-191D-4B36-866F-3B27197F8881}" srcId="{43200D6E-924A-4D78-89E1-CE489D0773D2}" destId="{A14346AB-B4EF-479C-89CA-6C8E15B34226}" srcOrd="0" destOrd="0" parTransId="{E1CF954D-AD8A-4E9E-89D9-75DBB79A5BD3}" sibTransId="{AB50443C-E4DF-439B-82C8-92AB51C54155}"/>
    <dgm:cxn modelId="{CBF7557E-9E04-4CD6-82DC-1C32E3CF9F8F}" srcId="{22639C92-6D2C-4462-A7E3-16D098C18FD1}" destId="{490E415C-3BFA-43CB-B157-56C733661B72}" srcOrd="2" destOrd="0" parTransId="{510C3911-0C32-4D0F-B84A-E4CE41DD00F7}" sibTransId="{317B553A-3EFC-40E1-947A-2143CD269D56}"/>
    <dgm:cxn modelId="{A9360984-9966-4296-9EF3-FDE25C5CB45E}" type="presOf" srcId="{F7DE2D88-E26D-4E19-AC8C-3500D8EEC72F}" destId="{37936AE7-5E66-4931-8111-55E45EA9B510}" srcOrd="0" destOrd="1" presId="urn:diagrams.loki3.com/BracketList+Icon"/>
    <dgm:cxn modelId="{FF762B84-6000-491C-8AC4-583D599AC723}" srcId="{A14346AB-B4EF-479C-89CA-6C8E15B34226}" destId="{817BBA2A-E96D-4D32-9113-E22768932423}" srcOrd="0" destOrd="0" parTransId="{5FA3AEA4-F326-4651-AA78-7512CE8B5E0D}" sibTransId="{6ABB8D4A-D94D-4CAD-A328-4E06C0C629B2}"/>
    <dgm:cxn modelId="{81745889-0F2E-4716-A1D4-ADE419670622}" type="presOf" srcId="{2CA55A5D-0FCD-48D1-9B4B-37A407560D56}" destId="{7E959454-A1DA-4D46-A3E6-FFC972D2EEDC}" srcOrd="0" destOrd="0" presId="urn:diagrams.loki3.com/BracketList+Icon"/>
    <dgm:cxn modelId="{68A0AA8F-0C37-471B-BAC7-968454F023F3}" type="presOf" srcId="{C1632FF2-DBB7-4466-A47A-E36B24735611}" destId="{37936AE7-5E66-4931-8111-55E45EA9B510}" srcOrd="0" destOrd="2" presId="urn:diagrams.loki3.com/BracketList+Icon"/>
    <dgm:cxn modelId="{0B04B992-22BE-40A7-BCC9-E471F0D5668E}" type="presOf" srcId="{D6934524-93DD-422D-8583-294A69BE2F64}" destId="{71599F77-AD0F-4CCC-9DC3-CE6A3EB054DA}" srcOrd="0" destOrd="5" presId="urn:diagrams.loki3.com/BracketList+Icon"/>
    <dgm:cxn modelId="{037FDC97-43C9-4908-945A-8622FCE720D1}" type="presOf" srcId="{A885536E-6853-4DA0-9F6D-E3AD20ECAA0A}" destId="{71599F77-AD0F-4CCC-9DC3-CE6A3EB054DA}" srcOrd="0" destOrd="1" presId="urn:diagrams.loki3.com/BracketList+Icon"/>
    <dgm:cxn modelId="{444ECC99-87A6-4F92-9ACD-94A5017EE453}" srcId="{6734E93D-363B-474B-8591-DE3F6666E489}" destId="{2CA55A5D-0FCD-48D1-9B4B-37A407560D56}" srcOrd="0" destOrd="0" parTransId="{8E419CE6-EFE5-4D6D-9823-A380DC424A46}" sibTransId="{5BECF011-C866-427F-9F24-48B871B233D4}"/>
    <dgm:cxn modelId="{285F799A-2F4C-4707-9748-7C7516CB3464}" srcId="{22639C92-6D2C-4462-A7E3-16D098C18FD1}" destId="{D6934524-93DD-422D-8583-294A69BE2F64}" srcOrd="5" destOrd="0" parTransId="{63605223-59FD-4386-98F3-AC931B8AC126}" sibTransId="{886743E1-B50F-4948-B41B-C086C4429A9A}"/>
    <dgm:cxn modelId="{59FF4DAF-BE9F-410E-BD28-6166D81B69C9}" type="presOf" srcId="{22639C92-6D2C-4462-A7E3-16D098C18FD1}" destId="{BA9676A4-2DE8-4E50-9E5D-7A772DAFFF52}" srcOrd="0" destOrd="0" presId="urn:diagrams.loki3.com/BracketList+Icon"/>
    <dgm:cxn modelId="{0C5AE6AF-AE3F-419D-9ACB-AF1C39750F24}" srcId="{22639C92-6D2C-4462-A7E3-16D098C18FD1}" destId="{7FC6FDB6-7C9C-499A-9749-2A7C368A1013}" srcOrd="4" destOrd="0" parTransId="{6F2B0322-BFDC-4D18-B593-F39B05FB0818}" sibTransId="{10AEACEC-57E6-43D1-9C1E-7319B1FEC699}"/>
    <dgm:cxn modelId="{88DD33BB-ED6F-4B4F-A498-8A63FEE51974}" srcId="{22639C92-6D2C-4462-A7E3-16D098C18FD1}" destId="{637946D3-E0E1-4BBF-B23D-98A8914FB41B}" srcOrd="3" destOrd="0" parTransId="{58F44D20-1D62-4B6A-B378-1C4E1745EF61}" sibTransId="{F27EF49A-211E-47D9-8627-F569B891FA7C}"/>
    <dgm:cxn modelId="{C6AD96CE-1126-4D1B-A783-E8A7A1F75606}" type="presOf" srcId="{D60CBCDB-39B9-45E0-9E37-58AACD3C7D45}" destId="{71599F77-AD0F-4CCC-9DC3-CE6A3EB054DA}" srcOrd="0" destOrd="0" presId="urn:diagrams.loki3.com/BracketList+Icon"/>
    <dgm:cxn modelId="{2F4B47CF-652D-4A51-94C3-F0C055724184}" type="presOf" srcId="{39DDBC4A-A79D-49C1-96BC-22879EE5BFEF}" destId="{37936AE7-5E66-4931-8111-55E45EA9B510}" srcOrd="0" destOrd="3" presId="urn:diagrams.loki3.com/BracketList+Icon"/>
    <dgm:cxn modelId="{AD8BBFD1-B01A-47F7-9C98-6E98AEDB783B}" type="presOf" srcId="{817BBA2A-E96D-4D32-9113-E22768932423}" destId="{37936AE7-5E66-4931-8111-55E45EA9B510}" srcOrd="0" destOrd="0" presId="urn:diagrams.loki3.com/BracketList+Icon"/>
    <dgm:cxn modelId="{0D28B9D7-CF1C-41D0-A2E6-AE52D45911C8}" type="presOf" srcId="{43200D6E-924A-4D78-89E1-CE489D0773D2}" destId="{A6FF5E77-039E-442C-B0F9-092F338FF9EC}" srcOrd="0" destOrd="0" presId="urn:diagrams.loki3.com/BracketList+Icon"/>
    <dgm:cxn modelId="{FBE0CAE5-D416-495D-9E3C-F4F999450822}" srcId="{A14346AB-B4EF-479C-89CA-6C8E15B34226}" destId="{C1632FF2-DBB7-4466-A47A-E36B24735611}" srcOrd="2" destOrd="0" parTransId="{ED2D2270-6F6C-4975-83AA-9900403EC545}" sibTransId="{2C0AB3F8-18A7-4690-A4AA-73CCEFF2AB6B}"/>
    <dgm:cxn modelId="{F1CFD6E8-E575-4071-82C8-BA34FC7A56F0}" type="presOf" srcId="{6734E93D-363B-474B-8591-DE3F6666E489}" destId="{C169116C-7A9C-4A85-AADB-FA34A57A99FF}" srcOrd="0" destOrd="0" presId="urn:diagrams.loki3.com/BracketList+Icon"/>
    <dgm:cxn modelId="{E86E4DF5-7BA9-4B32-B927-F081AB5CCF7D}" type="presOf" srcId="{490E415C-3BFA-43CB-B157-56C733661B72}" destId="{71599F77-AD0F-4CCC-9DC3-CE6A3EB054DA}" srcOrd="0" destOrd="2" presId="urn:diagrams.loki3.com/BracketList+Icon"/>
    <dgm:cxn modelId="{0049FEF5-6DB3-4C54-881F-A7DDF3E45D6B}" srcId="{6734E93D-363B-474B-8591-DE3F6666E489}" destId="{4429DC74-B5CE-47CA-9EAD-2575E34DD71F}" srcOrd="1" destOrd="0" parTransId="{4B5B65B9-2634-4821-B575-5B34AEEDB9BD}" sibTransId="{6916BA2A-7D39-4016-B3CA-F1AF4E682549}"/>
    <dgm:cxn modelId="{8367064C-BAAA-40BC-9741-3FECC2FA622B}" type="presParOf" srcId="{A6FF5E77-039E-442C-B0F9-092F338FF9EC}" destId="{CF411AB9-8998-436C-8556-22B8D0800028}" srcOrd="0" destOrd="0" presId="urn:diagrams.loki3.com/BracketList+Icon"/>
    <dgm:cxn modelId="{C1A3928C-EE45-4278-9986-B4207D4BD2B9}" type="presParOf" srcId="{CF411AB9-8998-436C-8556-22B8D0800028}" destId="{CF88E9E6-6E6F-4A84-9234-C748AA5C163D}" srcOrd="0" destOrd="0" presId="urn:diagrams.loki3.com/BracketList+Icon"/>
    <dgm:cxn modelId="{1DF4B6EA-DBBD-4054-A168-19D44D8203E3}" type="presParOf" srcId="{CF411AB9-8998-436C-8556-22B8D0800028}" destId="{ABC0DD1E-237B-4DCE-ACAF-5D1C6C259061}" srcOrd="1" destOrd="0" presId="urn:diagrams.loki3.com/BracketList+Icon"/>
    <dgm:cxn modelId="{5ACB2416-C985-408D-A65F-E72F4550DFA7}" type="presParOf" srcId="{CF411AB9-8998-436C-8556-22B8D0800028}" destId="{E7FDEA77-DD93-4383-8128-59BCCA139403}" srcOrd="2" destOrd="0" presId="urn:diagrams.loki3.com/BracketList+Icon"/>
    <dgm:cxn modelId="{2E0EACE8-1D20-4E3F-9DAA-2CE1FE840D32}" type="presParOf" srcId="{CF411AB9-8998-436C-8556-22B8D0800028}" destId="{37936AE7-5E66-4931-8111-55E45EA9B510}" srcOrd="3" destOrd="0" presId="urn:diagrams.loki3.com/BracketList+Icon"/>
    <dgm:cxn modelId="{1E9E6C4E-A6DF-455A-B054-32694810FF57}" type="presParOf" srcId="{A6FF5E77-039E-442C-B0F9-092F338FF9EC}" destId="{C422F5E8-E47E-4429-9241-9A38E6415CCA}" srcOrd="1" destOrd="0" presId="urn:diagrams.loki3.com/BracketList+Icon"/>
    <dgm:cxn modelId="{44AFDFB0-0FEA-4949-BBEA-75C8914EBC0E}" type="presParOf" srcId="{A6FF5E77-039E-442C-B0F9-092F338FF9EC}" destId="{D1C433BD-8BA4-47AB-820D-CA5581358034}" srcOrd="2" destOrd="0" presId="urn:diagrams.loki3.com/BracketList+Icon"/>
    <dgm:cxn modelId="{85A3040F-96DC-4A78-B0B9-60440DA3DDC3}" type="presParOf" srcId="{D1C433BD-8BA4-47AB-820D-CA5581358034}" destId="{BA9676A4-2DE8-4E50-9E5D-7A772DAFFF52}" srcOrd="0" destOrd="0" presId="urn:diagrams.loki3.com/BracketList+Icon"/>
    <dgm:cxn modelId="{E149A542-6639-4DD9-B6DD-3DC4D6C3DD42}" type="presParOf" srcId="{D1C433BD-8BA4-47AB-820D-CA5581358034}" destId="{C2C82DBE-71B8-4EE0-BABF-CD8DAB6B81F4}" srcOrd="1" destOrd="0" presId="urn:diagrams.loki3.com/BracketList+Icon"/>
    <dgm:cxn modelId="{F6CBA9A8-97EF-4853-9D47-7D429DD34F27}" type="presParOf" srcId="{D1C433BD-8BA4-47AB-820D-CA5581358034}" destId="{C7B94592-FE5F-4120-BCB6-688CF1C7E384}" srcOrd="2" destOrd="0" presId="urn:diagrams.loki3.com/BracketList+Icon"/>
    <dgm:cxn modelId="{572BE588-8EF7-4732-BCFF-25B4CC43D054}" type="presParOf" srcId="{D1C433BD-8BA4-47AB-820D-CA5581358034}" destId="{71599F77-AD0F-4CCC-9DC3-CE6A3EB054DA}" srcOrd="3" destOrd="0" presId="urn:diagrams.loki3.com/BracketList+Icon"/>
    <dgm:cxn modelId="{DC2A28B3-1645-4BC7-8F46-46EF69C6596F}" type="presParOf" srcId="{A6FF5E77-039E-442C-B0F9-092F338FF9EC}" destId="{9EC45F30-ADD8-44A4-AC1B-5E13CDD4ECE4}" srcOrd="3" destOrd="0" presId="urn:diagrams.loki3.com/BracketList+Icon"/>
    <dgm:cxn modelId="{C4941F7F-9DED-44FE-9561-038DF00E64ED}" type="presParOf" srcId="{A6FF5E77-039E-442C-B0F9-092F338FF9EC}" destId="{4C8CD799-D002-4561-B11F-4A2C3D2F2526}" srcOrd="4" destOrd="0" presId="urn:diagrams.loki3.com/BracketList+Icon"/>
    <dgm:cxn modelId="{5E21E751-F860-4D21-AD72-AB0DA2C50B37}" type="presParOf" srcId="{4C8CD799-D002-4561-B11F-4A2C3D2F2526}" destId="{C169116C-7A9C-4A85-AADB-FA34A57A99FF}" srcOrd="0" destOrd="0" presId="urn:diagrams.loki3.com/BracketList+Icon"/>
    <dgm:cxn modelId="{8D0854AE-D897-4201-B725-A64E60BBEA61}" type="presParOf" srcId="{4C8CD799-D002-4561-B11F-4A2C3D2F2526}" destId="{F14D5A43-E0DB-419C-82F2-4B98DFD16C26}" srcOrd="1" destOrd="0" presId="urn:diagrams.loki3.com/BracketList+Icon"/>
    <dgm:cxn modelId="{AF7684E5-F45F-48C3-8C09-BFE0EB97B3E1}" type="presParOf" srcId="{4C8CD799-D002-4561-B11F-4A2C3D2F2526}" destId="{4BAA5398-B43D-4120-AE4D-7E3DFBA6B536}" srcOrd="2" destOrd="0" presId="urn:diagrams.loki3.com/BracketList+Icon"/>
    <dgm:cxn modelId="{45FE85EC-83A7-440F-9961-832578AFB756}" type="presParOf" srcId="{4C8CD799-D002-4561-B11F-4A2C3D2F2526}" destId="{7E959454-A1DA-4D46-A3E6-FFC972D2EEDC}" srcOrd="3" destOrd="0" presId="urn:diagrams.loki3.com/BracketLis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88E9E6-6E6F-4A84-9234-C748AA5C163D}">
      <dsp:nvSpPr>
        <dsp:cNvPr id="0" name=""/>
        <dsp:cNvSpPr/>
      </dsp:nvSpPr>
      <dsp:spPr>
        <a:xfrm>
          <a:off x="4289" y="504012"/>
          <a:ext cx="2194099" cy="701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53340" rIns="149352" bIns="53340" numCol="1" spcCol="1270" anchor="ctr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Discrete distributions</a:t>
          </a:r>
          <a:endParaRPr lang="ru-RU" sz="2100" kern="1200" dirty="0"/>
        </a:p>
      </dsp:txBody>
      <dsp:txXfrm>
        <a:off x="4289" y="504012"/>
        <a:ext cx="2194099" cy="701662"/>
      </dsp:txXfrm>
    </dsp:sp>
    <dsp:sp modelId="{ABC0DD1E-237B-4DCE-ACAF-5D1C6C259061}">
      <dsp:nvSpPr>
        <dsp:cNvPr id="0" name=""/>
        <dsp:cNvSpPr/>
      </dsp:nvSpPr>
      <dsp:spPr>
        <a:xfrm>
          <a:off x="2198388" y="109327"/>
          <a:ext cx="438819" cy="1491032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936AE7-5E66-4931-8111-55E45EA9B510}">
      <dsp:nvSpPr>
        <dsp:cNvPr id="0" name=""/>
        <dsp:cNvSpPr/>
      </dsp:nvSpPr>
      <dsp:spPr>
        <a:xfrm>
          <a:off x="2812736" y="109327"/>
          <a:ext cx="5967949" cy="149103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Binomial and Bernoulli distributions</a:t>
          </a:r>
          <a:endParaRPr lang="ru-RU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Multinomial and </a:t>
          </a:r>
          <a:r>
            <a:rPr lang="en-US" sz="2100" kern="1200" dirty="0" err="1"/>
            <a:t>multinoulli</a:t>
          </a:r>
          <a:r>
            <a:rPr lang="en-US" sz="2100" kern="1200" dirty="0"/>
            <a:t> distributions</a:t>
          </a:r>
          <a:endParaRPr lang="ru-RU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Poisson distribution</a:t>
          </a:r>
          <a:endParaRPr lang="ru-RU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Empirical distribution</a:t>
          </a:r>
          <a:endParaRPr lang="ru-RU" sz="2100" kern="1200" dirty="0"/>
        </a:p>
      </dsp:txBody>
      <dsp:txXfrm>
        <a:off x="2812736" y="109327"/>
        <a:ext cx="5967949" cy="1491032"/>
      </dsp:txXfrm>
    </dsp:sp>
    <dsp:sp modelId="{BA9676A4-2DE8-4E50-9E5D-7A772DAFFF52}">
      <dsp:nvSpPr>
        <dsp:cNvPr id="0" name=""/>
        <dsp:cNvSpPr/>
      </dsp:nvSpPr>
      <dsp:spPr>
        <a:xfrm>
          <a:off x="4289" y="2596892"/>
          <a:ext cx="2194099" cy="701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53340" rIns="149352" bIns="53340" numCol="1" spcCol="1270" anchor="ctr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Continuous distribution</a:t>
          </a:r>
          <a:endParaRPr lang="ru-RU" sz="2100" kern="1200" dirty="0"/>
        </a:p>
      </dsp:txBody>
      <dsp:txXfrm>
        <a:off x="4289" y="2596892"/>
        <a:ext cx="2194099" cy="701662"/>
      </dsp:txXfrm>
    </dsp:sp>
    <dsp:sp modelId="{C2C82DBE-71B8-4EE0-BABF-CD8DAB6B81F4}">
      <dsp:nvSpPr>
        <dsp:cNvPr id="0" name=""/>
        <dsp:cNvSpPr/>
      </dsp:nvSpPr>
      <dsp:spPr>
        <a:xfrm>
          <a:off x="2198388" y="1675960"/>
          <a:ext cx="438819" cy="2543526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599F77-AD0F-4CCC-9DC3-CE6A3EB054DA}">
      <dsp:nvSpPr>
        <dsp:cNvPr id="0" name=""/>
        <dsp:cNvSpPr/>
      </dsp:nvSpPr>
      <dsp:spPr>
        <a:xfrm>
          <a:off x="2812736" y="1675960"/>
          <a:ext cx="5967949" cy="254352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Gaussian (normal) distribution</a:t>
          </a:r>
          <a:endParaRPr lang="ru-RU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Degenerate distribution</a:t>
          </a:r>
          <a:endParaRPr lang="ru-RU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Student’s t distribution</a:t>
          </a:r>
          <a:endParaRPr lang="ru-RU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Laplace distribution</a:t>
          </a:r>
          <a:endParaRPr lang="ru-RU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Gamma distribution</a:t>
          </a:r>
          <a:endParaRPr lang="ru-RU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Beta distribution</a:t>
          </a:r>
          <a:endParaRPr lang="ru-RU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Pareto distribution</a:t>
          </a:r>
          <a:endParaRPr lang="ru-RU" sz="2100" kern="1200" dirty="0"/>
        </a:p>
      </dsp:txBody>
      <dsp:txXfrm>
        <a:off x="2812736" y="1675960"/>
        <a:ext cx="5967949" cy="2543526"/>
      </dsp:txXfrm>
    </dsp:sp>
    <dsp:sp modelId="{C169116C-7A9C-4A85-AADB-FA34A57A99FF}">
      <dsp:nvSpPr>
        <dsp:cNvPr id="0" name=""/>
        <dsp:cNvSpPr/>
      </dsp:nvSpPr>
      <dsp:spPr>
        <a:xfrm>
          <a:off x="4289" y="4514356"/>
          <a:ext cx="2194099" cy="701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53340" rIns="149352" bIns="53340" numCol="1" spcCol="1270" anchor="ctr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Joint probability distribution</a:t>
          </a:r>
          <a:endParaRPr lang="ru-RU" sz="2100" kern="1200" dirty="0"/>
        </a:p>
      </dsp:txBody>
      <dsp:txXfrm>
        <a:off x="4289" y="4514356"/>
        <a:ext cx="2194099" cy="701662"/>
      </dsp:txXfrm>
    </dsp:sp>
    <dsp:sp modelId="{F14D5A43-E0DB-419C-82F2-4B98DFD16C26}">
      <dsp:nvSpPr>
        <dsp:cNvPr id="0" name=""/>
        <dsp:cNvSpPr/>
      </dsp:nvSpPr>
      <dsp:spPr>
        <a:xfrm>
          <a:off x="2198388" y="4295086"/>
          <a:ext cx="438819" cy="1140201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959454-A1DA-4D46-A3E6-FFC972D2EEDC}">
      <dsp:nvSpPr>
        <dsp:cNvPr id="0" name=""/>
        <dsp:cNvSpPr/>
      </dsp:nvSpPr>
      <dsp:spPr>
        <a:xfrm>
          <a:off x="2812736" y="4295086"/>
          <a:ext cx="5967949" cy="114020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Multivariate Gaussian</a:t>
          </a:r>
          <a:endParaRPr lang="ru-RU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Multivariate Student t distribution</a:t>
          </a:r>
          <a:endParaRPr lang="ru-RU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 err="1"/>
            <a:t>Dirichlet</a:t>
          </a:r>
          <a:r>
            <a:rPr lang="en-US" sz="2100" kern="1200" dirty="0"/>
            <a:t> distribution</a:t>
          </a:r>
          <a:endParaRPr lang="ru-RU" sz="2100" kern="1200" dirty="0"/>
        </a:p>
      </dsp:txBody>
      <dsp:txXfrm>
        <a:off x="2812736" y="4295086"/>
        <a:ext cx="5967949" cy="11402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+Icon">
  <dgm:title val="Список с вертикальной скобкой"/>
  <dgm:desc val="Служит для отображения сгруппированных блоков данных.  Хорошо подходит для размещения большого количества текста уровня 2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3174DD-0515-45BD-8294-91D52A9E6D71}" type="datetimeFigureOut">
              <a:rPr lang="ru-RU" smtClean="0"/>
              <a:t>17.01.2020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A2170-8272-4292-BB3F-0D6C29AF42D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7601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2DC6-41EE-44A1-AAF3-0A69CA4D1DC4}" type="datetime1">
              <a:rPr lang="ru-RU" smtClean="0"/>
              <a:t>17.01.2020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Generative Models for Discrete Data.      Classical Probabilistic Models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1010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EC2AC-C86D-4F03-A140-5153999BECB0}" type="datetime1">
              <a:rPr lang="ru-RU" smtClean="0"/>
              <a:t>17.01.2020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Generative Models for Discrete Data.      Classical Probabilistic Models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9026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749E9-F5D0-4DBA-B1D1-1DDE4A88CC98}" type="datetime1">
              <a:rPr lang="ru-RU" smtClean="0"/>
              <a:t>17.01.2020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Generative Models for Discrete Data.      Classical Probabilistic Models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3639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70917-8993-446B-B3F6-95E7A5A55DCC}" type="datetime1">
              <a:rPr lang="ru-RU" smtClean="0"/>
              <a:t>17.01.2020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Generative Models for Discrete Data.      Classical Probabilistic Models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2193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CF00-31BA-430F-A821-77A880C743B2}" type="datetime1">
              <a:rPr lang="ru-RU" smtClean="0"/>
              <a:t>17.01.2020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Generative Models for Discrete Data.      Classical Probabilistic Models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0325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B8A3F-D308-4EC7-9C0F-9720C57B27E9}" type="datetime1">
              <a:rPr lang="ru-RU" smtClean="0"/>
              <a:t>17.01.2020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Generative Models for Discrete Data.      Classical Probabilistic Models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4271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89262-6971-48C5-876F-2101DF89A129}" type="datetime1">
              <a:rPr lang="ru-RU" smtClean="0"/>
              <a:t>17.01.2020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Generative Models for Discrete Data.      Classical Probabilistic Models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9322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E508C-79D4-44C3-836D-1EFD39000145}" type="datetime1">
              <a:rPr lang="ru-RU" smtClean="0"/>
              <a:t>17.01.2020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Generative Models for Discrete Data.      Classical Probabilistic Models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7371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DD20A-58FF-42F5-94B7-D2BC578C4E41}" type="datetime1">
              <a:rPr lang="ru-RU" smtClean="0"/>
              <a:t>17.01.2020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Generative Models for Discrete Data.      Classical Probabilistic Models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8424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6BE37-659E-4A52-A98E-58C0BB95AED1}" type="datetime1">
              <a:rPr lang="ru-RU" smtClean="0"/>
              <a:t>17.01.2020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Generative Models for Discrete Data.      Classical Probabilistic Models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6321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A564E-C9D0-4672-A856-C0EFB7B5814E}" type="datetime1">
              <a:rPr lang="ru-RU" smtClean="0"/>
              <a:t>17.01.2020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Generative Models for Discrete Data.      Classical Probabilistic Models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6989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07656-219C-4594-9EA2-597C560E9798}" type="datetime1">
              <a:rPr lang="ru-RU" smtClean="0"/>
              <a:t>17.01.2020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Generative Models for Discrete Data.      Classical Probabilistic Models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2B481-9A9E-4D24-A81E-F26CED3C766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6199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772816"/>
            <a:ext cx="9144000" cy="2232247"/>
          </a:xfrm>
        </p:spPr>
        <p:txBody>
          <a:bodyPr>
            <a:normAutofit/>
          </a:bodyPr>
          <a:lstStyle/>
          <a:p>
            <a:r>
              <a:rPr lang="en-US" sz="4000" b="1" dirty="0"/>
              <a:t>Lecture </a:t>
            </a:r>
            <a:r>
              <a:rPr lang="ru-RU" sz="4000" b="1" dirty="0"/>
              <a:t>3</a:t>
            </a:r>
            <a:br>
              <a:rPr lang="ru-RU" sz="4000" b="1" dirty="0"/>
            </a:br>
            <a:r>
              <a:rPr lang="en-US" sz="3600" dirty="0"/>
              <a:t>Generative Models for Discrete Data.</a:t>
            </a:r>
            <a:r>
              <a:rPr lang="ru-RU" sz="3600" dirty="0"/>
              <a:t>      </a:t>
            </a:r>
            <a:r>
              <a:rPr lang="en-US" sz="3600" dirty="0"/>
              <a:t>Classical Probabilistic Models</a:t>
            </a: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04" y="4797152"/>
            <a:ext cx="9036496" cy="1584176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chemeClr val="tx1"/>
                </a:solidFill>
              </a:rPr>
              <a:t>Dmytro </a:t>
            </a:r>
            <a:r>
              <a:rPr lang="en-US" sz="2600" dirty="0" err="1">
                <a:solidFill>
                  <a:schemeClr val="tx1"/>
                </a:solidFill>
              </a:rPr>
              <a:t>Progonov</a:t>
            </a:r>
            <a:r>
              <a:rPr lang="en-US" sz="2600" dirty="0">
                <a:solidFill>
                  <a:schemeClr val="tx1"/>
                </a:solidFill>
              </a:rPr>
              <a:t>,</a:t>
            </a:r>
          </a:p>
          <a:p>
            <a:r>
              <a:rPr lang="en-US" sz="2600" dirty="0">
                <a:solidFill>
                  <a:schemeClr val="tx1"/>
                </a:solidFill>
              </a:rPr>
              <a:t>PhD, Associate Professor</a:t>
            </a:r>
            <a:endParaRPr lang="ru-RU" sz="2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7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116632"/>
                <a:ext cx="9144000" cy="936104"/>
              </a:xfrm>
            </p:spPr>
            <p:txBody>
              <a:bodyPr>
                <a:noAutofit/>
              </a:bodyPr>
              <a:lstStyle/>
              <a:p>
                <a:r>
                  <a:rPr lang="en-US" sz="3600" b="1" dirty="0"/>
                  <a:t>Continuous distributions (3/8). </a:t>
                </a:r>
                <a:br>
                  <a:rPr lang="en-US" sz="3600" b="1" dirty="0"/>
                </a:br>
                <a:r>
                  <a:rPr lang="en-US" sz="3600" b="1" dirty="0"/>
                  <a:t>Student’s </a:t>
                </a:r>
                <a14:m>
                  <m:oMath xmlns:m="http://schemas.openxmlformats.org/officeDocument/2006/math">
                    <m:r>
                      <a:rPr lang="en-US" sz="3600" b="1" i="1" dirty="0" smtClean="0">
                        <a:latin typeface="Cambria Math"/>
                      </a:rPr>
                      <m:t>𝒕</m:t>
                    </m:r>
                  </m:oMath>
                </a14:m>
                <a:r>
                  <a:rPr lang="en-US" sz="3600" b="1" dirty="0"/>
                  <a:t> distribution</a:t>
                </a:r>
                <a:endParaRPr lang="ru-RU" sz="3600" b="1" dirty="0"/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116632"/>
                <a:ext cx="9144000" cy="936104"/>
              </a:xfrm>
              <a:blipFill rotWithShape="1">
                <a:blip r:embed="rId2"/>
                <a:stretch>
                  <a:fillRect t="-23377" b="-376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Generative Models for Discrete Data.      Classical Probabilistic Models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z="2200" smtClean="0">
                <a:solidFill>
                  <a:schemeClr val="tx1"/>
                </a:solidFill>
              </a:rPr>
              <a:t>10</a:t>
            </a:fld>
            <a:r>
              <a:rPr lang="en-US" sz="2200" dirty="0">
                <a:solidFill>
                  <a:schemeClr val="tx1"/>
                </a:solidFill>
              </a:rPr>
              <a:t>/22</a:t>
            </a:r>
            <a:endParaRPr lang="ru-RU" sz="2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124744"/>
                <a:ext cx="8784976" cy="475252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Distribution robust to outliers is the </a:t>
                </a:r>
                <a:r>
                  <a:rPr lang="en-US" sz="2400" b="1" i="1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Student distribution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</a:t>
                </a:r>
                <a:r>
                  <a:rPr lang="en-US" sz="2400" dirty="0">
                    <a:cs typeface="Calibri" panose="020F0502020204030204" pitchFamily="34" charset="0"/>
                  </a:rPr>
                  <a:t>probability distribution function 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𝒯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|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𝜇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𝑣</m:t>
                          </m:r>
                        </m:e>
                      </m:d>
                      <m:r>
                        <a:rPr lang="en-US" sz="2400" i="1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∝</m:t>
                      </m:r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  <a:cs typeface="Calibri" panose="020F050202020403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</a:rPr>
                                    <m:t>𝑣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/>
                                          <a:cs typeface="Calibri" panose="020F0502020204030204" pitchFamily="34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400" i="1">
                                              <a:latin typeface="Cambria Math"/>
                                              <a:ea typeface="Cambria Math"/>
                                              <a:cs typeface="Calibri" panose="020F0502020204030204" pitchFamily="34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2400" i="1">
                                              <a:latin typeface="Cambria Math"/>
                                              <a:ea typeface="Cambria Math"/>
                                              <a:cs typeface="Calibri" panose="020F0502020204030204" pitchFamily="34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400" i="1">
                                              <a:latin typeface="Cambria Math"/>
                                              <a:ea typeface="Cambria Math"/>
                                              <a:cs typeface="Calibri" panose="020F0502020204030204" pitchFamily="34" charset="0"/>
                                            </a:rPr>
                                            <m:t>𝜇</m:t>
                                          </m:r>
                                        </m:num>
                                        <m:den>
                                          <m:r>
                                            <a:rPr lang="en-US" sz="2400" i="1">
                                              <a:latin typeface="Cambria Math"/>
                                              <a:ea typeface="Cambria Math"/>
                                              <a:cs typeface="Calibri" panose="020F0502020204030204" pitchFamily="34" charset="0"/>
                                            </a:rPr>
                                            <m:t>𝜎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  <a:cs typeface="Calibri" panose="020F050202020403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</a:rPr>
                                <m:t>𝑣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2400" b="0" i="1" smtClean="0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,</m:t>
                      </m:r>
                    </m:oMath>
                  </m:oMathPara>
                </a14:m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𝜇</m:t>
                    </m:r>
                    <m:r>
                      <a:rPr lang="en-US" sz="2400"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400" i="1"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  <a:ea typeface="Cambria Math"/>
                            <a:cs typeface="Calibri" panose="020F0502020204030204" pitchFamily="34" charset="0"/>
                          </a:rPr>
                          <m:t>𝑋</m:t>
                        </m:r>
                      </m:e>
                    </m:d>
                    <m:r>
                      <a:rPr lang="en-US" sz="2400" i="1"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−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the mean;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  <a:ea typeface="Cambria Math"/>
                            <a:cs typeface="Calibri" panose="020F0502020204030204" pitchFamily="34" charset="0"/>
                          </a:rPr>
                          <m:t>𝜎</m:t>
                        </m:r>
                      </m:e>
                      <m:sup>
                        <m:r>
                          <a:rPr lang="en-US" sz="2400" i="1">
                            <a:latin typeface="Cambria Math"/>
                            <a:ea typeface="Cambria Math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&gt;0</m:t>
                    </m:r>
                    <m:r>
                      <a:rPr lang="en-US" sz="2400" i="1"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−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scale parameter;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Calibri" panose="020F0502020204030204" pitchFamily="34" charset="0"/>
                      </a:rPr>
                      <m:t>𝑣</m:t>
                    </m:r>
                    <m:r>
                      <a:rPr lang="en-US" sz="2400" b="0" i="1" smtClean="0">
                        <a:latin typeface="Cambria Math"/>
                        <a:cs typeface="Calibri" panose="020F0502020204030204" pitchFamily="34" charset="0"/>
                      </a:rPr>
                      <m:t>&gt;0−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degrees of freedom. 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To  ensure finite variance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cs typeface="Calibri" panose="020F0502020204030204" pitchFamily="34" charset="0"/>
                      </a:rPr>
                      <m:t>𝑣</m:t>
                    </m:r>
                    <m:r>
                      <a:rPr lang="en-US" sz="2400" i="1">
                        <a:latin typeface="Cambria Math"/>
                        <a:cs typeface="Calibri" panose="020F0502020204030204" pitchFamily="34" charset="0"/>
                      </a:rPr>
                      <m:t>&gt;2</m:t>
                    </m:r>
                  </m:oMath>
                </a14:m>
                <a:r>
                  <a:rPr lang="en-US" sz="2400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;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Calibri" panose="020F0502020204030204" pitchFamily="34" charset="0"/>
                      </a:rPr>
                      <m:t>𝑣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≫5</m:t>
                    </m:r>
                  </m:oMath>
                </a14:m>
                <a:r>
                  <a:rPr lang="en-US" sz="2400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Student distribution rapidly approaches Gaussian distribution and loses its robustness properties.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Calibri" panose="020F0502020204030204" pitchFamily="34" charset="0"/>
                      </a:rPr>
                      <m:t>𝑣</m:t>
                    </m:r>
                    <m:r>
                      <a:rPr lang="en-US" sz="2400" b="0" i="1" smtClean="0">
                        <a:latin typeface="Cambria Math"/>
                        <a:cs typeface="Calibri" panose="020F0502020204030204" pitchFamily="34" charset="0"/>
                      </a:rPr>
                      <m:t>=1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distribution is known as </a:t>
                </a:r>
                <a:r>
                  <a:rPr lang="en-US" sz="2400" b="1" i="1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Cauchy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or </a:t>
                </a:r>
                <a:r>
                  <a:rPr lang="en-US" sz="2400" b="1" i="1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Lorentz distribution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124744"/>
                <a:ext cx="8784976" cy="4752528"/>
              </a:xfrm>
              <a:blipFill rotWithShape="1">
                <a:blip r:embed="rId3"/>
                <a:stretch>
                  <a:fillRect l="-1040" t="-10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Прямоугольник 6"/>
          <p:cNvSpPr/>
          <p:nvPr/>
        </p:nvSpPr>
        <p:spPr>
          <a:xfrm>
            <a:off x="2051720" y="1844824"/>
            <a:ext cx="4896544" cy="1152128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895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936104"/>
          </a:xfrm>
        </p:spPr>
        <p:txBody>
          <a:bodyPr>
            <a:noAutofit/>
          </a:bodyPr>
          <a:lstStyle/>
          <a:p>
            <a:r>
              <a:rPr lang="en-US" sz="3600" b="1" dirty="0"/>
              <a:t>Continuous distributions (4/8). </a:t>
            </a:r>
            <a:br>
              <a:rPr lang="en-US" sz="3600" b="1" dirty="0"/>
            </a:br>
            <a:r>
              <a:rPr lang="en-US" sz="3600" b="1" dirty="0"/>
              <a:t>Laplace distribution</a:t>
            </a:r>
            <a:endParaRPr lang="ru-RU" sz="3600" b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Generative Models for Discrete Data.      Classical Probabilistic Models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z="2200" smtClean="0">
                <a:solidFill>
                  <a:schemeClr val="tx1"/>
                </a:solidFill>
              </a:rPr>
              <a:t>11</a:t>
            </a:fld>
            <a:r>
              <a:rPr lang="en-US" sz="2200" dirty="0">
                <a:solidFill>
                  <a:schemeClr val="tx1"/>
                </a:solidFill>
              </a:rPr>
              <a:t>/22</a:t>
            </a:r>
            <a:endParaRPr lang="ru-RU" sz="2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124744"/>
                <a:ext cx="8784976" cy="475252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i="1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Laplace distribution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or </a:t>
                </a:r>
                <a:r>
                  <a:rPr lang="en-US" sz="2400" b="1" i="1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double sided exponential distribution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has p</a:t>
                </a:r>
                <a:r>
                  <a:rPr lang="en-US" sz="2400" dirty="0">
                    <a:cs typeface="Calibri" panose="020F0502020204030204" pitchFamily="34" charset="0"/>
                  </a:rPr>
                  <a:t>robability distribution function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𝐿𝑎𝑝</m:t>
                      </m:r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|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𝜇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𝑏</m:t>
                          </m:r>
                        </m:e>
                      </m:d>
                      <m:r>
                        <a:rPr lang="en-US" sz="2400" i="1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≜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𝑏</m:t>
                          </m:r>
                        </m:den>
                      </m:f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  <a:cs typeface="Calibri" panose="020F0502020204030204" pitchFamily="34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</a:rPr>
                                    <m:t>𝜇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</a:rPr>
                                <m:t>𝑏</m:t>
                              </m:r>
                            </m:den>
                          </m:f>
                        </m:sup>
                      </m:sSup>
                      <m:r>
                        <a:rPr lang="en-US" sz="2800" b="0" i="1" smtClean="0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,</m:t>
                      </m:r>
                    </m:oMath>
                  </m:oMathPara>
                </a14:m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𝜇</m:t>
                    </m:r>
                    <m:r>
                      <a:rPr lang="en-US" sz="2400" i="1"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−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location parameter;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𝑏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Calibri" panose="020F0502020204030204" pitchFamily="34" charset="0"/>
                          </a:rPr>
                          <m:t>𝑏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Calibri" panose="020F0502020204030204" pitchFamily="34" charset="0"/>
                          </a:rPr>
                          <m:t>&gt;0</m:t>
                        </m:r>
                      </m:e>
                    </m:d>
                    <m:r>
                      <a:rPr lang="en-US" sz="2400" i="1"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−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scale parameter. </a:t>
                </a:r>
              </a:p>
              <a:p>
                <a:pPr marL="0" indent="0">
                  <a:buNone/>
                </a:pPr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Laplace distribution is more robust to outlier than Gaussian distribution and puts more probability density at 0, which is useful way to encourage sparsity in a model.</a:t>
                </a:r>
              </a:p>
            </p:txBody>
          </p:sp>
        </mc:Choice>
        <mc:Fallback xmlns="">
          <p:sp>
            <p:nvSpPr>
              <p:cNvPr id="6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124744"/>
                <a:ext cx="8784976" cy="4752528"/>
              </a:xfrm>
              <a:blipFill rotWithShape="1">
                <a:blip r:embed="rId2"/>
                <a:stretch>
                  <a:fillRect l="-1040" t="-10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Прямоугольник 6"/>
          <p:cNvSpPr/>
          <p:nvPr/>
        </p:nvSpPr>
        <p:spPr>
          <a:xfrm>
            <a:off x="2771800" y="1844824"/>
            <a:ext cx="3528392" cy="93610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7433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936104"/>
          </a:xfrm>
        </p:spPr>
        <p:txBody>
          <a:bodyPr>
            <a:noAutofit/>
          </a:bodyPr>
          <a:lstStyle/>
          <a:p>
            <a:r>
              <a:rPr lang="en-US" sz="3600" b="1" dirty="0"/>
              <a:t>Continuous distributions (5/8). </a:t>
            </a:r>
            <a:br>
              <a:rPr lang="en-US" sz="3600" b="1" dirty="0"/>
            </a:br>
            <a:r>
              <a:rPr lang="en-US" sz="3600" b="1" dirty="0"/>
              <a:t>Gamma distribution</a:t>
            </a:r>
            <a:endParaRPr lang="ru-RU" sz="3600" b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Generative Models for Discrete Data.      Classical Probabilistic Models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z="2200" smtClean="0">
                <a:solidFill>
                  <a:schemeClr val="tx1"/>
                </a:solidFill>
              </a:rPr>
              <a:t>12</a:t>
            </a:fld>
            <a:r>
              <a:rPr lang="en-US" sz="2200" dirty="0">
                <a:solidFill>
                  <a:schemeClr val="tx1"/>
                </a:solidFill>
              </a:rPr>
              <a:t>/22</a:t>
            </a:r>
            <a:endParaRPr lang="ru-RU" sz="2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124744"/>
                <a:ext cx="8784976" cy="475252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i="1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Gamma distribution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defined in terms of the shape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2400" b="0" i="1" smtClean="0">
                        <a:latin typeface="Cambria Math"/>
                        <a:cs typeface="Calibri" panose="020F0502020204030204" pitchFamily="34" charset="0"/>
                      </a:rPr>
                      <m:t>&gt;0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the rate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Calibri" panose="020F0502020204030204" pitchFamily="34" charset="0"/>
                      </a:rPr>
                      <m:t>𝑏</m:t>
                    </m:r>
                    <m:r>
                      <a:rPr lang="en-US" sz="2400" b="0" i="1" smtClean="0">
                        <a:latin typeface="Cambria Math"/>
                        <a:cs typeface="Calibri" panose="020F0502020204030204" pitchFamily="34" charset="0"/>
                      </a:rPr>
                      <m:t>&gt;0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𝐺𝑎</m:t>
                      </m:r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|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𝑏</m:t>
                          </m:r>
                        </m:e>
                      </m:d>
                      <m:r>
                        <a:rPr lang="en-US" sz="2400" i="1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≜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</a:rPr>
                                <m:t>𝑎</m:t>
                              </m:r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el-GR" sz="2400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l-GR" sz="2400" i="1" smtClean="0">
                                  <a:latin typeface="Cambria Math" panose="02040503050406030204" pitchFamily="18" charset="0"/>
                                  <a:ea typeface="Cambria Math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</a:rPr>
                                <m:t>𝑎</m:t>
                              </m:r>
                            </m:e>
                          </m:d>
                        </m:den>
                      </m:f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𝑥𝑏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,</m:t>
                      </m:r>
                    </m:oMath>
                  </m:oMathPara>
                </a14:m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Γ</m:t>
                    </m:r>
                    <m:d>
                      <m:dPr>
                        <m:ctrlPr>
                          <a:rPr lang="el-GR" sz="2400" i="1">
                            <a:latin typeface="Cambria Math" panose="02040503050406030204" pitchFamily="18" charset="0"/>
                            <a:ea typeface="Cambria Math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  <a:ea typeface="Cambria Math"/>
                            <a:cs typeface="Calibri" panose="020F0502020204030204" pitchFamily="34" charset="0"/>
                          </a:rPr>
                          <m:t>𝑎</m:t>
                        </m:r>
                      </m:e>
                    </m:d>
                    <m:r>
                      <a:rPr lang="en-US" sz="2400" b="0" i="1" smtClean="0"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−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gamma function: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Γ</m:t>
                      </m:r>
                      <m:d>
                        <m:dPr>
                          <m:ctrlPr>
                            <a:rPr lang="el-GR" sz="2400" i="1">
                              <a:latin typeface="Cambria Math" panose="02040503050406030204" pitchFamily="18" charset="0"/>
                              <a:ea typeface="Cambria Math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</m:d>
                      <m:r>
                        <a:rPr lang="en-US" sz="2400" i="1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≜</m:t>
                      </m:r>
                      <m:nary>
                        <m:nary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+∞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</a:rPr>
                                <m:t>𝑢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𝑑𝑢</m:t>
                          </m:r>
                        </m:e>
                      </m:nary>
                      <m:r>
                        <a:rPr lang="en-US" sz="2400" b="0" i="1" smtClean="0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.</m:t>
                      </m:r>
                    </m:oMath>
                  </m:oMathPara>
                </a14:m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2400" b="1" i="1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Inverse gamma distribution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defined by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  <a:cs typeface="Calibri" panose="020F0502020204030204" pitchFamily="34" charset="0"/>
                        </a:rPr>
                        <m:t>𝐼𝐺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  <a:cs typeface="Calibri" panose="020F0502020204030204" pitchFamily="34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  <a:cs typeface="Calibri" panose="020F0502020204030204" pitchFamily="34" charset="0"/>
                            </a:rPr>
                            <m:t>|</m:t>
                          </m:r>
                          <m:r>
                            <a:rPr lang="en-US" sz="2400" b="0" i="1" smtClean="0">
                              <a:latin typeface="Cambria Math"/>
                              <a:cs typeface="Calibri" panose="020F0502020204030204" pitchFamily="34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/>
                              <a:cs typeface="Calibri" panose="020F0502020204030204" pitchFamily="34" charset="0"/>
                            </a:rPr>
                            <m:t>𝑏</m:t>
                          </m:r>
                        </m:e>
                      </m:d>
                      <m:r>
                        <a:rPr lang="en-US" sz="2400" i="1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≜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</a:rPr>
                                <m:t>𝑎</m:t>
                              </m:r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el-GR" sz="2400" i="1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l-GR" sz="2400" i="1">
                                  <a:latin typeface="Cambria Math" panose="02040503050406030204" pitchFamily="18" charset="0"/>
                                  <a:ea typeface="Cambria Math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</a:rPr>
                                <m:t>𝑎</m:t>
                              </m:r>
                            </m:e>
                          </m:d>
                        </m:den>
                      </m:f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</a:rPr>
                                <m:t>𝑎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type m:val="lin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/>
                                  <a:cs typeface="Calibri" panose="020F050202020403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den>
                          </m:f>
                        </m:sup>
                      </m:sSup>
                      <m:r>
                        <a:rPr lang="en-US" sz="2400" b="0" i="1" smtClean="0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.</m:t>
                      </m:r>
                    </m:oMath>
                  </m:oMathPara>
                </a14:m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124744"/>
                <a:ext cx="8784976" cy="4752528"/>
              </a:xfrm>
              <a:blipFill rotWithShape="1">
                <a:blip r:embed="rId2"/>
                <a:stretch>
                  <a:fillRect l="-1040" t="-10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Прямоугольник 6"/>
          <p:cNvSpPr/>
          <p:nvPr/>
        </p:nvSpPr>
        <p:spPr>
          <a:xfrm>
            <a:off x="2483768" y="1844824"/>
            <a:ext cx="4032448" cy="93610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2483768" y="4437112"/>
            <a:ext cx="4184848" cy="792088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92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936104"/>
          </a:xfrm>
        </p:spPr>
        <p:txBody>
          <a:bodyPr>
            <a:noAutofit/>
          </a:bodyPr>
          <a:lstStyle/>
          <a:p>
            <a:r>
              <a:rPr lang="en-US" sz="3600" b="1" dirty="0"/>
              <a:t>Continuous distributions (6/8). </a:t>
            </a:r>
            <a:br>
              <a:rPr lang="en-US" sz="3600" b="1" dirty="0"/>
            </a:br>
            <a:r>
              <a:rPr lang="en-US" sz="3600" b="1" dirty="0"/>
              <a:t>Special cases of gamma distribution</a:t>
            </a:r>
            <a:endParaRPr lang="ru-RU" sz="3600" b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Generative Models for Discrete Data.      Classical Probabilistic Models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z="2200" smtClean="0">
                <a:solidFill>
                  <a:schemeClr val="tx1"/>
                </a:solidFill>
              </a:rPr>
              <a:t>13</a:t>
            </a:fld>
            <a:r>
              <a:rPr lang="en-US" sz="2200" dirty="0">
                <a:solidFill>
                  <a:schemeClr val="tx1"/>
                </a:solidFill>
              </a:rPr>
              <a:t>/22</a:t>
            </a:r>
            <a:endParaRPr lang="ru-RU" sz="2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124744"/>
                <a:ext cx="8784976" cy="51845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i="1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Exponential distribution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defined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Calibri" panose="020F0502020204030204" pitchFamily="34" charset="0"/>
                      </a:rPr>
                      <m:t>𝐸𝑥𝑝𝑜𝑛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/>
                            <a:cs typeface="Calibri" panose="020F0502020204030204" pitchFamily="34" charset="0"/>
                          </a:rPr>
                          <m:t>|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Calibri" panose="020F0502020204030204" pitchFamily="34" charset="0"/>
                          </a:rPr>
                          <m:t>𝜆</m:t>
                        </m:r>
                      </m:e>
                    </m:d>
                    <m:r>
                      <a:rPr lang="en-US" sz="2400" i="1"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≜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𝐺𝑎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Calibri" panose="020F0502020204030204" pitchFamily="34" charset="0"/>
                          </a:rPr>
                          <m:t>|1,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  <a:cs typeface="Calibri" panose="020F0502020204030204" pitchFamily="34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Distribution describes the times between Poisson process, i.e. a process in which events occur continuously and independently at a constant average rate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2400" b="1" i="1" u="sng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Erlang</a:t>
                </a:r>
                <a:r>
                  <a:rPr lang="en-US" sz="2400" b="1" i="1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distribution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the same as the Gamma distribution where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cs typeface="Calibri" panose="020F0502020204030204" pitchFamily="34" charset="0"/>
                      </a:rPr>
                      <m:t>𝑎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integer –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Calibri" panose="020F0502020204030204" pitchFamily="34" charset="0"/>
                      </a:rPr>
                      <m:t>𝐸𝑟𝑙𝑎𝑛𝑔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/>
                            <a:cs typeface="Calibri" panose="020F0502020204030204" pitchFamily="34" charset="0"/>
                          </a:rPr>
                          <m:t>|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  <a:cs typeface="Calibri" panose="020F0502020204030204" pitchFamily="34" charset="0"/>
                          </a:rPr>
                          <m:t>𝜆</m:t>
                        </m:r>
                      </m:e>
                    </m:d>
                    <m:r>
                      <a:rPr lang="en-US" sz="2400" b="0" i="1" smtClean="0">
                        <a:latin typeface="Cambria Math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  <a:cs typeface="Calibri" panose="020F0502020204030204" pitchFamily="34" charset="0"/>
                      </a:rPr>
                      <m:t>𝐺𝑎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/>
                            <a:cs typeface="Calibri" panose="020F0502020204030204" pitchFamily="34" charset="0"/>
                          </a:rPr>
                          <m:t>|</m:t>
                        </m:r>
                        <m:r>
                          <a:rPr lang="en-US" sz="2400" b="0" i="1" smtClean="0">
                            <a:latin typeface="Cambria Math"/>
                            <a:cs typeface="Calibri" panose="020F0502020204030204" pitchFamily="34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  <a:cs typeface="Calibri" panose="020F0502020204030204" pitchFamily="34" charset="0"/>
                          </a:rPr>
                          <m:t>𝜆</m:t>
                        </m:r>
                      </m:e>
                    </m:d>
                    <m:r>
                      <a:rPr lang="en-US" sz="2400" b="0" i="1" smtClean="0">
                        <a:latin typeface="Cambria Math"/>
                        <a:cs typeface="Calibri" panose="020F0502020204030204" pitchFamily="34" charset="0"/>
                      </a:rPr>
                      <m:t>, </m:t>
                    </m:r>
                    <m:r>
                      <a:rPr lang="en-US" sz="2400" b="0" i="1" smtClean="0">
                        <a:latin typeface="Cambria Math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∈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ℤ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2400" b="1" i="1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Chi-squared distribution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the sum of squared Gaussian random variables and is defined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/>
                            <a:ea typeface="Cambria Math"/>
                            <a:cs typeface="Calibri" panose="020F0502020204030204" pitchFamily="34" charset="0"/>
                          </a:rPr>
                          <m:t>𝜒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/>
                            <a:cs typeface="Calibri" panose="020F0502020204030204" pitchFamily="34" charset="0"/>
                          </a:rPr>
                          <m:t>|</m:t>
                        </m:r>
                        <m:r>
                          <a:rPr lang="en-US" sz="2400" b="0" i="1" smtClean="0">
                            <a:latin typeface="Cambria Math"/>
                            <a:cs typeface="Calibri" panose="020F0502020204030204" pitchFamily="34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latin typeface="Cambria Math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  <a:cs typeface="Calibri" panose="020F0502020204030204" pitchFamily="34" charset="0"/>
                      </a:rPr>
                      <m:t>𝐺𝑎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/>
                            <a:cs typeface="Calibri" panose="020F0502020204030204" pitchFamily="34" charset="0"/>
                          </a:rPr>
                          <m:t>|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/>
                                <a:cs typeface="Calibri" panose="020F0502020204030204" pitchFamily="34" charset="0"/>
                              </a:rPr>
                              <m:t>𝑣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/>
                                <a:cs typeface="Calibri" panose="020F0502020204030204" pitchFamily="34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/>
                            <a:cs typeface="Calibri" panose="020F0502020204030204" pitchFamily="34" charset="0"/>
                          </a:rPr>
                          <m:t>, 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/>
                                <a:cs typeface="Calibri" panose="020F050202020403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/>
                                <a:cs typeface="Calibri" panose="020F0502020204030204" pitchFamily="34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124744"/>
                <a:ext cx="8784976" cy="5184576"/>
              </a:xfrm>
              <a:blipFill rotWithShape="1">
                <a:blip r:embed="rId2"/>
                <a:stretch>
                  <a:fillRect l="-1040" t="-941" r="-9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3164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936104"/>
          </a:xfrm>
        </p:spPr>
        <p:txBody>
          <a:bodyPr>
            <a:noAutofit/>
          </a:bodyPr>
          <a:lstStyle/>
          <a:p>
            <a:r>
              <a:rPr lang="en-US" sz="3600" b="1" dirty="0"/>
              <a:t>Continuous distributions (7/8). </a:t>
            </a:r>
            <a:br>
              <a:rPr lang="en-US" sz="3600" b="1" dirty="0"/>
            </a:br>
            <a:r>
              <a:rPr lang="en-US" sz="3600" b="1" dirty="0"/>
              <a:t>Beta distribution</a:t>
            </a:r>
            <a:endParaRPr lang="ru-RU" sz="3600" b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Generative Models for Discrete Data.      Classical Probabilistic Models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z="2200" smtClean="0">
                <a:solidFill>
                  <a:schemeClr val="tx1"/>
                </a:solidFill>
              </a:rPr>
              <a:t>14</a:t>
            </a:fld>
            <a:r>
              <a:rPr lang="en-US" sz="2200" dirty="0">
                <a:solidFill>
                  <a:schemeClr val="tx1"/>
                </a:solidFill>
              </a:rPr>
              <a:t>/22</a:t>
            </a:r>
            <a:endParaRPr lang="ru-RU" sz="2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124744"/>
                <a:ext cx="8784976" cy="475252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i="1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Beta distribution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has support over the interval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cs typeface="Calibri" panose="020F0502020204030204" pitchFamily="34" charset="0"/>
                          </a:rPr>
                          <m:t>0;1</m:t>
                        </m:r>
                      </m:e>
                    </m:d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is defined as follow: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𝐵𝑒𝑡𝑎</m:t>
                      </m:r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|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𝑏</m:t>
                          </m:r>
                        </m:e>
                      </m:d>
                      <m:r>
                        <a:rPr lang="en-US" sz="2400" i="1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≜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𝐵</m:t>
                          </m:r>
                          <m:d>
                            <m:dPr>
                              <m:ctrlPr>
                                <a:rPr lang="el-GR" sz="2400" i="1" smtClean="0">
                                  <a:latin typeface="Cambria Math" panose="02040503050406030204" pitchFamily="18" charset="0"/>
                                  <a:ea typeface="Cambria Math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</a:rPr>
                                <m:t>𝑎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</a:rPr>
                                <m:t>𝑏</m:t>
                              </m:r>
                            </m:e>
                          </m:d>
                        </m:den>
                      </m:f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</a:rPr>
                                <m:t>1−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𝑏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−1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,</m:t>
                      </m:r>
                    </m:oMath>
                  </m:oMathPara>
                </a14:m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𝐵</m:t>
                    </m:r>
                    <m:d>
                      <m:dPr>
                        <m:ctrlPr>
                          <a:rPr lang="el-GR" sz="2400" i="1">
                            <a:latin typeface="Cambria Math" panose="02040503050406030204" pitchFamily="18" charset="0"/>
                            <a:ea typeface="Cambria Math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Calibri" panose="020F0502020204030204" pitchFamily="34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Calibri" panose="020F0502020204030204" pitchFamily="34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Calibri" panose="020F0502020204030204" pitchFamily="34" charset="0"/>
                          </a:rPr>
                          <m:t>𝑞</m:t>
                        </m:r>
                      </m:e>
                    </m:d>
                    <m:r>
                      <a:rPr lang="en-US" sz="2400" b="0" i="1" smtClean="0"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−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beta function: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𝐵</m:t>
                      </m:r>
                      <m:d>
                        <m:dPr>
                          <m:ctrlPr>
                            <a:rPr lang="el-GR" sz="2400" i="1">
                              <a:latin typeface="Cambria Math" panose="02040503050406030204" pitchFamily="18" charset="0"/>
                              <a:ea typeface="Cambria Math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𝑝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, 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𝑞</m:t>
                          </m:r>
                        </m:e>
                      </m:d>
                      <m:r>
                        <a:rPr lang="en-US" sz="2400" i="1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≜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sz="2400" i="1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l-GR" sz="2400" i="1">
                                  <a:latin typeface="Cambria Math" panose="02040503050406030204" pitchFamily="18" charset="0"/>
                                  <a:ea typeface="Cambria Math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</a:rPr>
                                <m:t>𝑎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l-GR" sz="2400" i="1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l-GR" sz="2400" i="1">
                                  <a:latin typeface="Cambria Math" panose="02040503050406030204" pitchFamily="18" charset="0"/>
                                  <a:ea typeface="Cambria Math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</a:rPr>
                                <m:t>𝑏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l-GR" sz="2400" i="1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l-GR" sz="2400" i="1">
                                  <a:latin typeface="Cambria Math" panose="02040503050406030204" pitchFamily="18" charset="0"/>
                                  <a:ea typeface="Cambria Math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</a:rPr>
                                <m:t>𝑎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</a:rPr>
                                <m:t>𝑏</m:t>
                              </m:r>
                            </m:e>
                          </m:d>
                        </m:den>
                      </m:f>
                      <m:r>
                        <a:rPr lang="en-US" sz="2400" b="0" i="1" smtClean="0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.</m:t>
                      </m:r>
                    </m:oMath>
                  </m:oMathPara>
                </a14:m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124744"/>
                <a:ext cx="8784976" cy="4752528"/>
              </a:xfrm>
              <a:blipFill rotWithShape="1">
                <a:blip r:embed="rId2"/>
                <a:stretch>
                  <a:fillRect l="-1040" t="-10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Прямоугольник 6"/>
          <p:cNvSpPr/>
          <p:nvPr/>
        </p:nvSpPr>
        <p:spPr>
          <a:xfrm>
            <a:off x="1835696" y="1844824"/>
            <a:ext cx="5400600" cy="93610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5945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936104"/>
          </a:xfrm>
        </p:spPr>
        <p:txBody>
          <a:bodyPr>
            <a:noAutofit/>
          </a:bodyPr>
          <a:lstStyle/>
          <a:p>
            <a:r>
              <a:rPr lang="en-US" sz="3600" b="1" dirty="0"/>
              <a:t>Continuous distributions (8/8). </a:t>
            </a:r>
            <a:br>
              <a:rPr lang="en-US" sz="3600" b="1" dirty="0"/>
            </a:br>
            <a:r>
              <a:rPr lang="en-US" sz="3600" b="1" dirty="0"/>
              <a:t>Pareto distribution</a:t>
            </a:r>
            <a:endParaRPr lang="ru-RU" sz="3600" b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Generative Models for Discrete Data.      Classical Probabilistic Models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z="2200" smtClean="0">
                <a:solidFill>
                  <a:schemeClr val="tx1"/>
                </a:solidFill>
              </a:rPr>
              <a:t>15</a:t>
            </a:fld>
            <a:r>
              <a:rPr lang="en-US" sz="2200" dirty="0">
                <a:solidFill>
                  <a:schemeClr val="tx1"/>
                </a:solidFill>
              </a:rPr>
              <a:t>/22</a:t>
            </a:r>
            <a:endParaRPr lang="ru-RU" sz="2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124744"/>
                <a:ext cx="8784976" cy="475252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</a:t>
                </a:r>
                <a:r>
                  <a:rPr lang="en-US" sz="2400" b="1" i="1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Pareto distribution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defined as follow:</a:t>
                </a:r>
              </a:p>
              <a:p>
                <a:pPr marL="0" indent="0">
                  <a:buNone/>
                </a:pPr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𝑃𝑎𝑟𝑒𝑡𝑜</m:t>
                      </m:r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|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𝑚</m:t>
                          </m:r>
                        </m:e>
                      </m:d>
                      <m:r>
                        <a:rPr lang="en-US" sz="2800" i="1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≜</m:t>
                      </m:r>
                      <m:r>
                        <a:rPr lang="en-US" sz="2800" i="1" smtClean="0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𝑘</m:t>
                      </m:r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𝑚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</a:rPr>
                                <m:t>𝑘</m:t>
                              </m:r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sz="2800" i="1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𝕀</m:t>
                      </m:r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≥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𝑚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.</m:t>
                      </m:r>
                    </m:oMath>
                  </m:oMathPara>
                </a14:m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Calibri" panose="020F0502020204030204" pitchFamily="34" charset="0"/>
                      </a:rPr>
                      <m:t>𝑘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→+∞</m:t>
                    </m:r>
                    <m:r>
                      <a:rPr lang="en-US" sz="2400" b="0" i="0" smtClean="0"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,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the distribution approaches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𝛿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Calibri" panose="020F0502020204030204" pitchFamily="34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Distribution has the long (heavy) tails and it is widely used for modeling the power-low dependencies.</a:t>
                </a:r>
              </a:p>
            </p:txBody>
          </p:sp>
        </mc:Choice>
        <mc:Fallback xmlns="">
          <p:sp>
            <p:nvSpPr>
              <p:cNvPr id="6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124744"/>
                <a:ext cx="8784976" cy="4752528"/>
              </a:xfrm>
              <a:blipFill rotWithShape="1">
                <a:blip r:embed="rId2"/>
                <a:stretch>
                  <a:fillRect l="-1040" t="-10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Прямоугольник 7"/>
          <p:cNvSpPr/>
          <p:nvPr/>
        </p:nvSpPr>
        <p:spPr>
          <a:xfrm>
            <a:off x="1475656" y="1916832"/>
            <a:ext cx="6120680" cy="57606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7339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936104"/>
          </a:xfrm>
        </p:spPr>
        <p:txBody>
          <a:bodyPr>
            <a:noAutofit/>
          </a:bodyPr>
          <a:lstStyle/>
          <a:p>
            <a:r>
              <a:rPr lang="en-US" sz="3600" b="1" dirty="0"/>
              <a:t>Joint probability distributions (1/3). </a:t>
            </a:r>
            <a:br>
              <a:rPr lang="en-US" sz="3600" b="1" dirty="0"/>
            </a:br>
            <a:r>
              <a:rPr lang="en-US" sz="3600" b="1" dirty="0"/>
              <a:t>Multivariate Gaussian</a:t>
            </a:r>
            <a:endParaRPr lang="ru-RU" sz="3600" b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Generative Models for Discrete Data.      Classical Probabilistic Models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z="2200" smtClean="0">
                <a:solidFill>
                  <a:schemeClr val="tx1"/>
                </a:solidFill>
              </a:rPr>
              <a:t>16</a:t>
            </a:fld>
            <a:r>
              <a:rPr lang="en-US" sz="2200" dirty="0">
                <a:solidFill>
                  <a:schemeClr val="tx1"/>
                </a:solidFill>
              </a:rPr>
              <a:t>/22</a:t>
            </a:r>
            <a:endParaRPr lang="ru-RU" sz="2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124744"/>
                <a:ext cx="8784976" cy="475252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</a:t>
                </a:r>
                <a:r>
                  <a:rPr lang="en-US" sz="2400" b="1" i="1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multivariate Gaussian (normal) distribution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cs typeface="Calibri" panose="020F0502020204030204" pitchFamily="34" charset="0"/>
                      </a:rPr>
                      <m:t>𝐷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dimensions defined as:</a:t>
                </a:r>
              </a:p>
              <a:p>
                <a:pPr marL="0" indent="0">
                  <a:buNone/>
                </a:pPr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𝒩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200" b="1" i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𝐱</m:t>
                          </m:r>
                          <m:r>
                            <a:rPr lang="en-US" sz="2200" i="1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|</m:t>
                          </m:r>
                          <m:r>
                            <a:rPr lang="en-US" sz="2200" b="1" i="1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𝝁</m:t>
                          </m:r>
                          <m:r>
                            <a:rPr lang="en-US" sz="2200" b="0" i="1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sz="2200" i="1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a:rPr lang="el-GR" sz="2200" b="1" i="0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𝚺</m:t>
                          </m:r>
                        </m:e>
                      </m:d>
                      <m:r>
                        <a:rPr lang="en-US" sz="2200" i="1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≜</m:t>
                      </m:r>
                      <m:f>
                        <m:fPr>
                          <m:ctrlPr>
                            <a:rPr lang="en-US" sz="2200" i="1" smtClean="0">
                              <a:latin typeface="Cambria Math" panose="02040503050406030204" pitchFamily="18" charset="0"/>
                              <a:ea typeface="Cambria Math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  <a:ea typeface="Cambria Math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  <a:ea typeface="Cambria Math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smtClean="0"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  <m:r>
                                    <a:rPr lang="en-US" sz="2200" b="0" i="1" smtClean="0"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  <a:ea typeface="Cambria Math"/>
                                      <a:cs typeface="Calibri" panose="020F050202020403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0" i="1" smtClean="0"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</a:rPr>
                                    <m:t>𝐷</m:t>
                                  </m:r>
                                </m:num>
                                <m:den>
                                  <m:r>
                                    <a:rPr lang="en-US" sz="2200" b="0" i="1" smtClean="0"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  <a:ea typeface="Cambria Math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  <a:ea typeface="Cambria Math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l-GR" sz="2200" b="1" i="0"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</a:rPr>
                                    <m:t>𝚺</m:t>
                                  </m:r>
                                </m:e>
                              </m:d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  <a:ea typeface="Cambria Math"/>
                                      <a:cs typeface="Calibri" panose="020F050202020403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0" i="1" smtClean="0"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200" b="0" i="1" smtClean="0"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r>
                        <m:rPr>
                          <m:sty m:val="p"/>
                        </m:rPr>
                        <a:rPr lang="en-US" sz="2200" b="0" i="0" smtClean="0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exp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/>
                                  <a:cs typeface="Calibri" panose="020F050202020403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 smtClean="0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b="0" i="1" smtClean="0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1"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</a:rPr>
                                    <m:t>𝐱</m:t>
                                  </m:r>
                                  <m:r>
                                    <a:rPr lang="en-US" sz="2200" b="0" i="1" smtClean="0"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</a:rPr>
                                    <m:t>−</m:t>
                                  </m:r>
                                  <m:r>
                                    <a:rPr lang="en-US" sz="2200" b="1" i="1"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</a:rPr>
                                    <m:t>𝝁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200" b="0" i="1" smtClean="0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l-GR" sz="2200" b="1" i="0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</a:rPr>
                                <m:t>𝚺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200" b="1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</a:rPr>
                                <m:t>𝐱</m:t>
                              </m:r>
                              <m:r>
                                <a:rPr lang="en-US" sz="2200" i="1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</a:rPr>
                                <m:t>−</m:t>
                              </m:r>
                              <m:r>
                                <a:rPr lang="en-US" sz="2200" b="1" i="1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</a:rPr>
                                <m:t>𝝁</m:t>
                              </m:r>
                            </m:e>
                          </m:d>
                        </m:e>
                      </m:d>
                      <m:r>
                        <a:rPr lang="en-US" sz="2200" b="0" i="1" smtClean="0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,</m:t>
                      </m:r>
                    </m:oMath>
                  </m:oMathPara>
                </a14:m>
                <a:endParaRPr lang="en-US" sz="2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𝝁</m:t>
                    </m:r>
                    <m:r>
                      <a:rPr lang="en-US" sz="2400" b="1" i="1" smtClean="0"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400" b="1" i="1" smtClean="0"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400" b="1" i="0" smtClean="0">
                            <a:latin typeface="Cambria Math"/>
                            <a:ea typeface="Cambria Math"/>
                            <a:cs typeface="Calibri" panose="020F0502020204030204" pitchFamily="34" charset="0"/>
                          </a:rPr>
                          <m:t>𝐱</m:t>
                        </m:r>
                      </m:e>
                    </m:d>
                    <m:r>
                      <a:rPr lang="en-US" sz="2400" b="1" i="1" smtClean="0"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/>
                            <a:ea typeface="Cambria Math"/>
                            <a:cs typeface="Calibri" panose="020F0502020204030204" pitchFamily="34" charset="0"/>
                          </a:rPr>
                          <m:t>ℝ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Calibri" panose="020F0502020204030204" pitchFamily="34" charset="0"/>
                          </a:rPr>
                          <m:t>𝐷</m:t>
                        </m:r>
                      </m:sup>
                    </m:sSup>
                    <m:r>
                      <a:rPr lang="en-US" sz="2400" b="1" i="1" smtClean="0"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−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the mean vector; </a:t>
                </a:r>
                <a14:m>
                  <m:oMath xmlns:m="http://schemas.openxmlformats.org/officeDocument/2006/math">
                    <m:r>
                      <a:rPr lang="el-GR" sz="2400" b="1" i="0"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𝚺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𝑐𝑜𝑣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400" b="1">
                            <a:latin typeface="Cambria Math"/>
                            <a:ea typeface="Cambria Math"/>
                            <a:cs typeface="Calibri" panose="020F0502020204030204" pitchFamily="34" charset="0"/>
                          </a:rPr>
                          <m:t>𝐱</m:t>
                        </m:r>
                      </m:e>
                    </m:d>
                    <m:r>
                      <a:rPr lang="en-US" sz="2400" b="0" i="1" smtClean="0"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−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Calibri" panose="020F0502020204030204" pitchFamily="34" charset="0"/>
                      </a:rPr>
                      <m:t>𝐷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×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𝐷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covariance matrix.</a:t>
                </a:r>
              </a:p>
              <a:p>
                <a:pPr marL="0" indent="0">
                  <a:buNone/>
                </a:pPr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2400" i="1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Precision (concentration) matrix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just the inverse covariance matrix: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b="1" i="0" smtClean="0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𝚲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l-GR" sz="2400" b="1" i="1" smtClean="0">
                              <a:latin typeface="Cambria Math" panose="02040503050406030204" pitchFamily="18" charset="0"/>
                              <a:ea typeface="Cambria Math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l-GR" sz="2400" b="1" i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𝚺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−1</m:t>
                          </m:r>
                        </m:sup>
                      </m:sSup>
                      <m:r>
                        <a:rPr lang="en-US" sz="2400" b="1" i="1" smtClean="0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.</m:t>
                      </m:r>
                    </m:oMath>
                  </m:oMathPara>
                </a14:m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124744"/>
                <a:ext cx="8784976" cy="4752528"/>
              </a:xfrm>
              <a:blipFill rotWithShape="1">
                <a:blip r:embed="rId2"/>
                <a:stretch>
                  <a:fillRect l="-1040" t="-10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Прямоугольник 6"/>
          <p:cNvSpPr/>
          <p:nvPr/>
        </p:nvSpPr>
        <p:spPr>
          <a:xfrm>
            <a:off x="1043608" y="2276872"/>
            <a:ext cx="6912768" cy="86409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1263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936104"/>
          </a:xfrm>
        </p:spPr>
        <p:txBody>
          <a:bodyPr>
            <a:noAutofit/>
          </a:bodyPr>
          <a:lstStyle/>
          <a:p>
            <a:r>
              <a:rPr lang="en-US" sz="3600" b="1" dirty="0"/>
              <a:t>Joint probability distributions (2/3). </a:t>
            </a:r>
            <a:br>
              <a:rPr lang="en-US" sz="3600" b="1" dirty="0"/>
            </a:br>
            <a:r>
              <a:rPr lang="en-US" sz="3600" b="1" dirty="0"/>
              <a:t>Multivariate Student distribution</a:t>
            </a:r>
            <a:endParaRPr lang="ru-RU" sz="3600" b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Generative Models for Discrete Data.      Classical Probabilistic Models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z="2200" smtClean="0">
                <a:solidFill>
                  <a:schemeClr val="tx1"/>
                </a:solidFill>
              </a:rPr>
              <a:t>17</a:t>
            </a:fld>
            <a:r>
              <a:rPr lang="en-US" sz="2200" dirty="0">
                <a:solidFill>
                  <a:schemeClr val="tx1"/>
                </a:solidFill>
              </a:rPr>
              <a:t>/22</a:t>
            </a:r>
            <a:endParaRPr lang="ru-RU" sz="2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124744"/>
                <a:ext cx="8784976" cy="475252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</a:t>
                </a:r>
                <a:r>
                  <a:rPr lang="en-US" sz="2400" b="1" i="1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multivariate Student’s </a:t>
                </a:r>
                <a14:m>
                  <m:oMath xmlns:m="http://schemas.openxmlformats.org/officeDocument/2006/math">
                    <m:r>
                      <a:rPr lang="en-US" sz="2400" b="1" i="1" u="sng" dirty="0" smtClean="0">
                        <a:latin typeface="Cambria Math"/>
                        <a:cs typeface="Calibri" panose="020F0502020204030204" pitchFamily="34" charset="0"/>
                      </a:rPr>
                      <m:t>𝒕</m:t>
                    </m:r>
                  </m:oMath>
                </a14:m>
                <a:r>
                  <a:rPr lang="en-US" sz="2400" b="1" i="1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distribution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cs typeface="Calibri" panose="020F0502020204030204" pitchFamily="34" charset="0"/>
                      </a:rPr>
                      <m:t>𝐷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dimensions defined as:</a:t>
                </a:r>
              </a:p>
              <a:p>
                <a:pPr marL="0" indent="0">
                  <a:buNone/>
                </a:pPr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𝒯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800" b="1" i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𝐱</m:t>
                          </m:r>
                          <m:r>
                            <a:rPr lang="en-US" sz="1800" i="1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|</m:t>
                          </m:r>
                          <m:r>
                            <a:rPr lang="en-US" sz="1800" b="1" i="1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𝝁</m:t>
                          </m:r>
                          <m:r>
                            <a:rPr lang="en-US" sz="1800" b="0" i="1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a:rPr lang="el-GR" sz="1800" b="1" i="0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𝚺</m:t>
                          </m:r>
                          <m:r>
                            <a:rPr lang="en-US" sz="1800" b="0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𝑣</m:t>
                          </m:r>
                        </m:e>
                      </m:d>
                      <m:r>
                        <a:rPr lang="en-US" sz="1800" i="1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≜</m:t>
                      </m:r>
                      <m:f>
                        <m:fPr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sz="1800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l-GR" sz="1800" i="1" smtClean="0">
                                  <a:latin typeface="Cambria Math" panose="02040503050406030204" pitchFamily="18" charset="0"/>
                                  <a:ea typeface="Cambria Math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l-GR" sz="1800" i="1" smtClean="0">
                                      <a:latin typeface="Cambria Math" panose="02040503050406030204" pitchFamily="18" charset="0"/>
                                      <a:ea typeface="Cambria Math"/>
                                      <a:cs typeface="Calibri" panose="020F050202020403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 smtClean="0"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</a:rPr>
                                    <m:t>𝑣</m:t>
                                  </m:r>
                                </m:num>
                                <m:den>
                                  <m:r>
                                    <a:rPr lang="en-US" sz="1800" b="0" i="1" smtClean="0"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1800" b="0" i="1" smtClean="0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</a:rPr>
                                <m:t>+</m:t>
                              </m:r>
                              <m:f>
                                <m:fPr>
                                  <m:type m:val="lin"/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Calibri" panose="020F050202020403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 smtClean="0"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</a:rPr>
                                    <m:t>𝐷</m:t>
                                  </m:r>
                                </m:num>
                                <m:den>
                                  <m:r>
                                    <a:rPr lang="en-US" sz="1800" b="0" i="1" smtClean="0"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l-GR" sz="1800" i="1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l-GR" sz="1800" i="1">
                                  <a:latin typeface="Cambria Math" panose="02040503050406030204" pitchFamily="18" charset="0"/>
                                  <a:ea typeface="Cambria Math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l-GR" sz="1800" i="1">
                                      <a:latin typeface="Cambria Math" panose="02040503050406030204" pitchFamily="18" charset="0"/>
                                      <a:ea typeface="Cambria Math"/>
                                      <a:cs typeface="Calibri" panose="020F050202020403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</a:rPr>
                                    <m:t>𝑣</m:t>
                                  </m:r>
                                </m:num>
                                <m:den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sz="1800" i="1" smtClean="0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∙</m:t>
                      </m:r>
                      <m:f>
                        <m:fPr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  <a:ea typeface="Cambria Math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  <a:ea typeface="Cambria Math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l-GR" sz="1800" b="1"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</a:rPr>
                                    <m:t>𝚺</m:t>
                                  </m:r>
                                </m:e>
                              </m:d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  <a:ea typeface="Cambria Math"/>
                                      <a:cs typeface="Calibri" panose="020F050202020403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 smtClean="0"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US" sz="1800" b="0" i="1" smtClean="0"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  <a:ea typeface="Cambria Math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</a:rPr>
                                <m:t>𝑣</m:t>
                              </m:r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  <a:ea typeface="Cambria Math"/>
                                      <a:cs typeface="Calibri" panose="020F050202020403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 smtClean="0"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</a:rPr>
                                    <m:t>𝐷</m:t>
                                  </m:r>
                                </m:num>
                                <m:den>
                                  <m:r>
                                    <a:rPr lang="en-US" sz="1800" b="0" i="1" smtClean="0"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  <a:ea typeface="Cambria Math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800" i="1" smtClean="0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</a:rPr>
                                <m:t>𝜋</m:t>
                              </m:r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/>
                                      <a:cs typeface="Calibri" panose="020F050202020403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</a:rPr>
                                    <m:t>𝐷</m:t>
                                  </m:r>
                                </m:num>
                                <m:den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r>
                        <a:rPr lang="en-US" sz="1800" i="1" smtClean="0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∙</m:t>
                      </m:r>
                      <m:sSup>
                        <m:sSupPr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/>
                                      <a:cs typeface="Calibri" panose="020F050202020403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</a:rPr>
                                    <m:t>𝑣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/>
                                          <a:cs typeface="Calibri" panose="020F050202020403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1">
                                          <a:latin typeface="Cambria Math"/>
                                          <a:ea typeface="Cambria Math"/>
                                          <a:cs typeface="Calibri" panose="020F0502020204030204" pitchFamily="34" charset="0"/>
                                        </a:rPr>
                                        <m:t>𝐱</m:t>
                                      </m:r>
                                      <m:r>
                                        <a:rPr lang="en-US" sz="2000" i="1">
                                          <a:latin typeface="Cambria Math"/>
                                          <a:ea typeface="Cambria Math"/>
                                          <a:cs typeface="Calibri" panose="020F0502020204030204" pitchFamily="34" charset="0"/>
                                        </a:rPr>
                                        <m:t>−</m:t>
                                      </m:r>
                                      <m:r>
                                        <a:rPr lang="en-US" sz="2000" b="1" i="1">
                                          <a:latin typeface="Cambria Math"/>
                                          <a:ea typeface="Cambria Math"/>
                                          <a:cs typeface="Calibri" panose="020F0502020204030204" pitchFamily="34" charset="0"/>
                                        </a:rPr>
                                        <m:t>𝝁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l-GR" sz="2000" b="1"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</a:rPr>
                                    <m:t>𝚺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</a:rPr>
                                    <m:t>𝐱</m:t>
                                  </m:r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</a:rPr>
                                    <m:t>−</m:t>
                                  </m:r>
                                  <m:r>
                                    <a:rPr lang="en-US" sz="2000" b="1" i="1"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</a:rPr>
                                    <m:t>𝝁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/>
                                  <a:cs typeface="Calibri" panose="020F050202020403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</a:rPr>
                                <m:t>𝑣</m:t>
                              </m:r>
                              <m:r>
                                <a:rPr lang="en-US" sz="1800" b="0" i="1" smtClean="0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</a:rPr>
                                <m:t>+</m:t>
                              </m:r>
                              <m:r>
                                <a:rPr lang="en-US" sz="1800" b="0" i="1" smtClean="0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sz="1800" b="0" i="1" smtClean="0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1800" b="0" i="1" smtClean="0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,</m:t>
                      </m:r>
                    </m:oMath>
                  </m:oMathPara>
                </a14:m>
                <a:endParaRPr lang="en-US" sz="2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𝝁</m:t>
                    </m:r>
                    <m:r>
                      <a:rPr lang="en-US" sz="2400" b="1" i="1" smtClean="0"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400" b="1" i="1" smtClean="0"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400" b="1" i="0" smtClean="0">
                            <a:latin typeface="Cambria Math"/>
                            <a:ea typeface="Cambria Math"/>
                            <a:cs typeface="Calibri" panose="020F0502020204030204" pitchFamily="34" charset="0"/>
                          </a:rPr>
                          <m:t>𝐱</m:t>
                        </m:r>
                      </m:e>
                    </m:d>
                    <m:r>
                      <a:rPr lang="en-US" sz="2400" b="1" i="1" smtClean="0"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/>
                            <a:ea typeface="Cambria Math"/>
                            <a:cs typeface="Calibri" panose="020F0502020204030204" pitchFamily="34" charset="0"/>
                          </a:rPr>
                          <m:t>ℝ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Calibri" panose="020F0502020204030204" pitchFamily="34" charset="0"/>
                          </a:rPr>
                          <m:t>𝐷</m:t>
                        </m:r>
                      </m:sup>
                    </m:sSup>
                    <m:r>
                      <a:rPr lang="en-US" sz="2400" b="1" i="1" smtClean="0"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−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the mean vector; </a:t>
                </a:r>
                <a14:m>
                  <m:oMath xmlns:m="http://schemas.openxmlformats.org/officeDocument/2006/math">
                    <m:r>
                      <a:rPr lang="el-GR" sz="2400" b="1" i="0"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𝚺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−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the scale matrix.</a:t>
                </a:r>
              </a:p>
            </p:txBody>
          </p:sp>
        </mc:Choice>
        <mc:Fallback xmlns="">
          <p:sp>
            <p:nvSpPr>
              <p:cNvPr id="6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124744"/>
                <a:ext cx="8784976" cy="4752528"/>
              </a:xfrm>
              <a:blipFill rotWithShape="1">
                <a:blip r:embed="rId2"/>
                <a:stretch>
                  <a:fillRect l="-1040" t="-1027" r="-5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Прямоугольник 6"/>
          <p:cNvSpPr/>
          <p:nvPr/>
        </p:nvSpPr>
        <p:spPr>
          <a:xfrm>
            <a:off x="755576" y="1916832"/>
            <a:ext cx="7560840" cy="86409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114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936104"/>
          </a:xfrm>
        </p:spPr>
        <p:txBody>
          <a:bodyPr>
            <a:noAutofit/>
          </a:bodyPr>
          <a:lstStyle/>
          <a:p>
            <a:r>
              <a:rPr lang="en-US" sz="3600" b="1" dirty="0"/>
              <a:t>Joint probability distributions (3/3). </a:t>
            </a:r>
            <a:br>
              <a:rPr lang="en-US" sz="3600" b="1" dirty="0"/>
            </a:br>
            <a:r>
              <a:rPr lang="en-US" sz="3600" b="1" dirty="0" err="1"/>
              <a:t>Dirichlet</a:t>
            </a:r>
            <a:r>
              <a:rPr lang="en-US" sz="3600" b="1" dirty="0"/>
              <a:t> distribution</a:t>
            </a:r>
            <a:endParaRPr lang="ru-RU" sz="3600" b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Generative Models for Discrete Data.      Classical Probabilistic Models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z="2200" smtClean="0">
                <a:solidFill>
                  <a:schemeClr val="tx1"/>
                </a:solidFill>
              </a:rPr>
              <a:t>18</a:t>
            </a:fld>
            <a:r>
              <a:rPr lang="en-US" sz="2200" dirty="0">
                <a:solidFill>
                  <a:schemeClr val="tx1"/>
                </a:solidFill>
              </a:rPr>
              <a:t>/22</a:t>
            </a:r>
            <a:endParaRPr lang="ru-RU" sz="2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124744"/>
                <a:ext cx="8784976" cy="51845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</a:t>
                </a:r>
                <a:r>
                  <a:rPr lang="en-US" sz="2400" b="1" i="1" u="sng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Dirichlet</a:t>
                </a:r>
                <a:r>
                  <a:rPr lang="en-US" sz="2400" b="1" i="1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distribution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generalization of beta distribution, defined by: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  <a:cs typeface="Calibri" panose="020F0502020204030204" pitchFamily="34" charset="0"/>
                        </a:rPr>
                        <m:t>𝐷𝑖𝑟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400" b="1" i="0" smtClean="0">
                              <a:latin typeface="Cambria Math"/>
                              <a:cs typeface="Calibri" panose="020F0502020204030204" pitchFamily="34" charset="0"/>
                            </a:rPr>
                            <m:t>𝐱</m:t>
                          </m:r>
                          <m:r>
                            <a:rPr lang="en-US" sz="2400" b="0" i="1" smtClean="0">
                              <a:latin typeface="Cambria Math"/>
                              <a:cs typeface="Calibri" panose="020F0502020204030204" pitchFamily="34" charset="0"/>
                            </a:rPr>
                            <m:t>|</m:t>
                          </m:r>
                          <m:r>
                            <a:rPr lang="en-US" sz="2400" b="1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𝜶</m:t>
                          </m:r>
                        </m:e>
                      </m:d>
                      <m:r>
                        <a:rPr lang="en-US" sz="2400" i="1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≜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𝐵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</a:rPr>
                                <m:t>𝜶</m:t>
                              </m:r>
                            </m:e>
                          </m:d>
                        </m:den>
                      </m:f>
                      <m:nary>
                        <m:naryPr>
                          <m:chr m:val="∏"/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𝐷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  <m:sup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smtClean="0"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2400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𝕀</m:t>
                          </m:r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400" b="1">
                                  <a:latin typeface="Cambria Math"/>
                                  <a:cs typeface="Calibri" panose="020F0502020204030204" pitchFamily="34" charset="0"/>
                                </a:rPr>
                                <m:t>𝐱</m:t>
                              </m:r>
                              <m:r>
                                <a:rPr lang="en-US" sz="2400" b="1" i="1" smtClean="0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  <a:cs typeface="Calibri" panose="020F0502020204030204" pitchFamily="34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  <a:cs typeface="Calibri" panose="020F0502020204030204" pitchFamily="34" charset="0"/>
                                    </a:rPr>
                                    <m:t>𝐾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where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cs typeface="Calibri" panose="020F050202020403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cs typeface="Calibri" panose="020F0502020204030204" pitchFamily="34" charset="0"/>
                            </a:rPr>
                            <m:t>𝐷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  <a:cs typeface="Calibri" panose="020F0502020204030204" pitchFamily="34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  <a:cs typeface="Calibri" panose="020F0502020204030204" pitchFamily="34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  <a:cs typeface="Calibri" panose="020F0502020204030204" pitchFamily="34" charset="0"/>
                            </a:rPr>
                            <m:t>:0≤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≤1,</m:t>
                          </m:r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  <a:cs typeface="Calibri" panose="020F050202020403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</a:rPr>
                                <m:t>𝑑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</a:rPr>
                                <m:t>𝐷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</a:rPr>
                                <m:t>=1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probability simplex;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𝐵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𝜶</m:t>
                          </m:r>
                        </m:e>
                      </m:d>
                      <m:r>
                        <a:rPr lang="en-US" sz="2400" i="1" smtClean="0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≜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nary>
                            <m:naryPr>
                              <m:chr m:val="∏"/>
                              <m:limLoc m:val="subSup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/>
                                  <a:cs typeface="Calibri" panose="020F050202020403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400" b="0" i="1" smtClean="0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</a:rPr>
                                <m:t>𝑑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</a:rPr>
                                <m:t>𝐷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sz="2400" i="1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</a:rPr>
                                <m:t>Γ</m:t>
                              </m:r>
                              <m:d>
                                <m:d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  <a:ea typeface="Cambria Math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smtClean="0">
                                          <a:latin typeface="Cambria Math"/>
                                          <a:ea typeface="Cambria Math"/>
                                          <a:cs typeface="Calibri" panose="020F0502020204030204" pitchFamily="34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/>
                                          <a:ea typeface="Cambria Math"/>
                                          <a:cs typeface="Calibri" panose="020F0502020204030204" pitchFamily="34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num>
                        <m:den>
                          <m:r>
                            <m:rPr>
                              <m:sty m:val="p"/>
                            </m:rPr>
                            <a:rPr lang="en-US" sz="2400" i="1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2400" b="0" i="1" smtClean="0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,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≜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400" b="0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𝐷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</a:rPr>
                                <m:t>𝑑</m:t>
                              </m:r>
                            </m:sub>
                          </m:sSub>
                        </m:e>
                      </m:nary>
                      <m:r>
                        <a:rPr lang="en-US" sz="2400" b="0" i="1" smtClean="0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,</m:t>
                      </m:r>
                    </m:oMath>
                  </m:oMathPara>
                </a14:m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natural generalization of the beta function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cs typeface="Calibri" panose="020F0502020204030204" pitchFamily="34" charset="0"/>
                      </a:rPr>
                      <m:t>𝐷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variable.</a:t>
                </a:r>
              </a:p>
            </p:txBody>
          </p:sp>
        </mc:Choice>
        <mc:Fallback xmlns="">
          <p:sp>
            <p:nvSpPr>
              <p:cNvPr id="6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124744"/>
                <a:ext cx="8784976" cy="5184576"/>
              </a:xfrm>
              <a:blipFill rotWithShape="1">
                <a:blip r:embed="rId2"/>
                <a:stretch>
                  <a:fillRect l="-1040" t="-941" b="-18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Прямоугольник 7"/>
          <p:cNvSpPr/>
          <p:nvPr/>
        </p:nvSpPr>
        <p:spPr>
          <a:xfrm>
            <a:off x="2051720" y="1844824"/>
            <a:ext cx="5040560" cy="1152128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4905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936104"/>
          </a:xfrm>
        </p:spPr>
        <p:txBody>
          <a:bodyPr>
            <a:noAutofit/>
          </a:bodyPr>
          <a:lstStyle/>
          <a:p>
            <a:r>
              <a:rPr lang="en-US" sz="3600" b="1" dirty="0"/>
              <a:t>Characteristics of </a:t>
            </a:r>
            <a:br>
              <a:rPr lang="en-US" sz="3600" b="1" dirty="0"/>
            </a:br>
            <a:r>
              <a:rPr lang="en-US" sz="3600" b="1" dirty="0"/>
              <a:t>discrete and continuous distributions</a:t>
            </a:r>
            <a:endParaRPr lang="ru-RU" sz="3600" b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Generative Models for Discrete Data.      Classical Probabilistic Models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z="2200" smtClean="0">
                <a:solidFill>
                  <a:schemeClr val="tx1"/>
                </a:solidFill>
              </a:rPr>
              <a:t>19</a:t>
            </a:fld>
            <a:r>
              <a:rPr lang="en-US" sz="2200" dirty="0">
                <a:solidFill>
                  <a:schemeClr val="tx1"/>
                </a:solidFill>
              </a:rPr>
              <a:t>/22</a:t>
            </a:r>
            <a:endParaRPr lang="ru-RU" sz="2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1469159"/>
                  </p:ext>
                </p:extLst>
              </p:nvPr>
            </p:nvGraphicFramePr>
            <p:xfrm>
              <a:off x="179510" y="1243914"/>
              <a:ext cx="8858611" cy="4478792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172819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6815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59228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1379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65618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5256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Distribution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Mean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Variance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Skewness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Kurtosis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25658"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Discrete distribution</a:t>
                          </a:r>
                          <a:endParaRPr lang="ru-RU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256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Binomial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</a:rPr>
                                <m:t>𝐵𝑖𝑛</m:t>
                              </m:r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</a:rPr>
                                    <m:t>𝑘</m:t>
                                  </m:r>
                                  <m:r>
                                    <a:rPr lang="en-US" sz="1800" b="0" i="1" smtClean="0"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</a:rPr>
                                    <m:t>|</m:t>
                                  </m:r>
                                  <m:r>
                                    <a:rPr lang="en-US" sz="1800" b="0" i="1" smtClean="0"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</a:rPr>
                                    <m:t>𝑛</m:t>
                                  </m:r>
                                  <m:r>
                                    <a:rPr lang="en-US" sz="1800" b="0" i="1" smtClean="0"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</a:rPr>
                                    <m:t>, </m:t>
                                  </m:r>
                                  <m:r>
                                    <a:rPr lang="en-US" sz="1800" b="0" i="1" smtClean="0"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</a:rPr>
                                    <m:t>𝜃</m:t>
                                  </m:r>
                                </m:e>
                              </m:d>
                            </m:oMath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𝑛𝑝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𝑛𝑝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1−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1−2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ru-RU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𝑛𝑝</m:t>
                                        </m:r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1−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𝑝</m:t>
                                            </m:r>
                                          </m:e>
                                        </m:d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1−6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1−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𝑛𝑝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1−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256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Bernoulli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latin typeface="Cambria Math"/>
                                    <a:ea typeface="Cambria Math"/>
                                    <a:cs typeface="Calibri" panose="020F0502020204030204" pitchFamily="34" charset="0"/>
                                  </a:rPr>
                                  <m:t>𝐵𝑒𝑟</m:t>
                                </m:r>
                                <m:d>
                                  <m:d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latin typeface="Cambria Math"/>
                                        <a:ea typeface="Cambria Math"/>
                                        <a:cs typeface="Calibri" panose="020F0502020204030204" pitchFamily="34" charset="0"/>
                                      </a:rPr>
                                      <m:t>𝑥</m:t>
                                    </m:r>
                                    <m:r>
                                      <a:rPr lang="en-US" sz="1800" b="0" i="1" smtClean="0">
                                        <a:latin typeface="Cambria Math"/>
                                        <a:ea typeface="Cambria Math"/>
                                        <a:cs typeface="Calibri" panose="020F0502020204030204" pitchFamily="34" charset="0"/>
                                      </a:rPr>
                                      <m:t>|</m:t>
                                    </m:r>
                                    <m:r>
                                      <a:rPr lang="en-US" sz="1800" i="1">
                                        <a:latin typeface="Cambria Math"/>
                                        <a:ea typeface="Cambria Math"/>
                                        <a:cs typeface="Calibri" panose="020F0502020204030204" pitchFamily="34" charset="0"/>
                                      </a:rPr>
                                      <m:t>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1−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1−2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ru-RU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1−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𝑝</m:t>
                                            </m:r>
                                          </m:e>
                                        </m:d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1−6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1−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1−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256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Multinomial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</a:rPr>
                                <m:t>𝑀𝑢</m:t>
                              </m:r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1" i="0" smtClean="0"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</a:rPr>
                                    <m:t>𝐱</m:t>
                                  </m:r>
                                  <m:r>
                                    <a:rPr lang="en-US" sz="1800" b="0" i="1" smtClean="0"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</a:rPr>
                                    <m:t>|</m:t>
                                  </m:r>
                                  <m:r>
                                    <a:rPr lang="en-US" sz="1800" b="0" i="1" smtClean="0"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</a:rPr>
                                    <m:t>𝑛</m:t>
                                  </m:r>
                                  <m:r>
                                    <a:rPr lang="en-US" sz="1800" b="0" i="1" smtClean="0"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</a:rPr>
                                    <m:t>, </m:t>
                                  </m:r>
                                  <m:r>
                                    <a:rPr lang="en-US" sz="1800" b="0" i="1" smtClean="0"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</a:rPr>
                                    <m:t>𝜃</m:t>
                                  </m:r>
                                </m:e>
                              </m:d>
                            </m:oMath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256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Multinoulli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</a:rPr>
                                <m:t>𝑀𝑢</m:t>
                              </m:r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1" i="0" smtClean="0"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</a:rPr>
                                    <m:t>𝐱</m:t>
                                  </m:r>
                                  <m:r>
                                    <a:rPr lang="en-US" sz="1800" b="0" i="1" smtClean="0"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</a:rPr>
                                    <m:t>|1, </m:t>
                                  </m:r>
                                  <m:r>
                                    <a:rPr lang="en-US" sz="1800" b="0" i="1" smtClean="0"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</a:rPr>
                                    <m:t>𝜃</m:t>
                                  </m:r>
                                </m:e>
                              </m:d>
                            </m:oMath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0" smtClean="0">
                                    <a:latin typeface="Cambria Math"/>
                                  </a:rPr>
                                  <m:t>𝐩</m:t>
                                </m:r>
                              </m:oMath>
                            </m:oMathPara>
                          </a14:m>
                          <a:endParaRPr lang="ru-RU" b="1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b="1" i="0" smtClean="0">
                                        <a:latin typeface="Cambria Math"/>
                                        <a:ea typeface="Cambria Math"/>
                                      </a:rPr>
                                      <m:t>𝚺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1−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/>
                                                    </a:rPr>
                                                    <m:t>𝑝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, 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=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, 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≠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𝑗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256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Poisson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/>
                                    <a:ea typeface="Cambria Math"/>
                                    <a:cs typeface="Calibri" panose="020F0502020204030204" pitchFamily="34" charset="0"/>
                                  </a:rPr>
                                  <m:t>𝑃𝑜𝑠</m:t>
                                </m:r>
                                <m:d>
                                  <m:d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latin typeface="Cambria Math"/>
                                        <a:ea typeface="Cambria Math"/>
                                        <a:cs typeface="Calibri" panose="020F0502020204030204" pitchFamily="34" charset="0"/>
                                      </a:rPr>
                                      <m:t>𝑥</m:t>
                                    </m:r>
                                    <m:r>
                                      <a:rPr lang="en-US" sz="1800" b="0" i="1" smtClean="0">
                                        <a:latin typeface="Cambria Math"/>
                                        <a:ea typeface="Cambria Math"/>
                                        <a:cs typeface="Calibri" panose="020F0502020204030204" pitchFamily="34" charset="0"/>
                                      </a:rPr>
                                      <m:t>|</m:t>
                                    </m:r>
                                    <m:r>
                                      <a:rPr lang="en-US" sz="1800" i="1">
                                        <a:latin typeface="Cambria Math"/>
                                        <a:ea typeface="Cambria Math"/>
                                        <a:cs typeface="Calibri" panose="020F0502020204030204" pitchFamily="34" charset="0"/>
                                      </a:rPr>
                                      <m:t>𝜆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latin typeface="Cambria Math"/>
                                    <a:ea typeface="Cambria Math"/>
                                    <a:cs typeface="Calibri" panose="020F0502020204030204" pitchFamily="34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latin typeface="Cambria Math"/>
                                    <a:ea typeface="Cambria Math"/>
                                    <a:cs typeface="Calibri" panose="020F0502020204030204" pitchFamily="34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 smtClean="0">
                                        <a:latin typeface="Cambria Math"/>
                                        <a:ea typeface="Cambria Math"/>
                                        <a:cs typeface="Calibri" panose="020F0502020204030204" pitchFamily="34" charset="0"/>
                                      </a:rPr>
                                      <m:t>𝜆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f>
                                      <m:fPr>
                                        <m:type m:val="lin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 smtClean="0">
                                        <a:latin typeface="Cambria Math"/>
                                        <a:ea typeface="Cambria Math"/>
                                        <a:cs typeface="Calibri" panose="020F0502020204030204" pitchFamily="34" charset="0"/>
                                      </a:rPr>
                                      <m:t>𝜆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1469159"/>
                  </p:ext>
                </p:extLst>
              </p:nvPr>
            </p:nvGraphicFramePr>
            <p:xfrm>
              <a:off x="179510" y="1243914"/>
              <a:ext cx="8858611" cy="4423928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1728194"/>
                    <a:gridCol w="1368152"/>
                    <a:gridCol w="2592288"/>
                    <a:gridCol w="1513794"/>
                    <a:gridCol w="1656183"/>
                  </a:tblGrid>
                  <a:tr h="5256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Distribution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Mean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Variance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Skewness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Kurtosis</a:t>
                          </a:r>
                          <a:endParaRPr lang="ru-RU" dirty="0"/>
                        </a:p>
                      </a:txBody>
                      <a:tcPr anchor="ctr"/>
                    </a:tc>
                  </a:tr>
                  <a:tr h="525658"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Discrete distribution</a:t>
                          </a:r>
                          <a:endParaRPr lang="ru-RU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</a:tr>
                  <a:tr h="72199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146610" r="-411972" b="-4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26786" t="-146610" r="-422321" b="-4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19249" t="-146610" r="-122066" b="-4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76613" t="-146610" r="-109677" b="-4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434559" t="-146610" b="-403390"/>
                          </a:stretch>
                        </a:blipFill>
                      </a:tcPr>
                    </a:tc>
                  </a:tr>
                  <a:tr h="72199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246610" r="-411972" b="-3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26786" t="-246610" r="-422321" b="-3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19249" t="-246610" r="-122066" b="-3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76613" t="-246610" r="-109677" b="-3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434559" t="-246610" b="-303390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385849" r="-411972" b="-2377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26786" t="-385849" r="-422321" b="-2377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19249" t="-385849" r="-122066" b="-2377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76613" t="-385849" r="-109677" b="-2377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434559" t="-385849" b="-237736"/>
                          </a:stretch>
                        </a:blipFill>
                      </a:tcPr>
                    </a:tc>
                  </a:tr>
                  <a:tr h="64846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485849" r="-411972" b="-1377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26786" t="-485849" r="-422321" b="-1377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19249" t="-485849" r="-122066" b="-1377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76613" t="-485849" r="-109677" b="-1377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434559" t="-485849" b="-137736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591429" r="-411972" b="-3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26786" t="-591429" r="-422321" b="-3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19249" t="-591429" r="-122066" b="-3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76613" t="-591429" r="-109677" b="-3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434559" t="-591429" b="-3904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80299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Content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Discrete distributions;</a:t>
            </a:r>
          </a:p>
          <a:p>
            <a:r>
              <a:rPr lang="en-US" dirty="0"/>
              <a:t>Continuous distributions;</a:t>
            </a:r>
          </a:p>
          <a:p>
            <a:r>
              <a:rPr lang="en-US" dirty="0"/>
              <a:t>Joint probability distributions;</a:t>
            </a:r>
          </a:p>
          <a:p>
            <a:r>
              <a:rPr lang="en-US" dirty="0"/>
              <a:t>Characteristics of distributions.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Generative Models for Discrete Data.      Classical Probabilistic Models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z="2200" smtClean="0">
                <a:solidFill>
                  <a:schemeClr val="tx1"/>
                </a:solidFill>
              </a:rPr>
              <a:t>2</a:t>
            </a:fld>
            <a:r>
              <a:rPr lang="en-US" sz="2200" dirty="0">
                <a:solidFill>
                  <a:schemeClr val="tx1"/>
                </a:solidFill>
              </a:rPr>
              <a:t>/22</a:t>
            </a:r>
            <a:endParaRPr lang="ru-RU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644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936104"/>
          </a:xfrm>
        </p:spPr>
        <p:txBody>
          <a:bodyPr>
            <a:noAutofit/>
          </a:bodyPr>
          <a:lstStyle/>
          <a:p>
            <a:r>
              <a:rPr lang="en-US" sz="3600" b="1" dirty="0"/>
              <a:t>Characteristics of </a:t>
            </a:r>
            <a:br>
              <a:rPr lang="en-US" sz="3600" b="1" dirty="0"/>
            </a:br>
            <a:r>
              <a:rPr lang="en-US" sz="3600" b="1" dirty="0"/>
              <a:t>discrete and continuous distributions</a:t>
            </a:r>
            <a:endParaRPr lang="ru-RU" sz="3600" b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Generative Models for Discrete Data.      Classical Probabilistic Models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z="2200" smtClean="0">
                <a:solidFill>
                  <a:schemeClr val="tx1"/>
                </a:solidFill>
              </a:rPr>
              <a:t>20</a:t>
            </a:fld>
            <a:r>
              <a:rPr lang="en-US" sz="2200" dirty="0">
                <a:solidFill>
                  <a:schemeClr val="tx1"/>
                </a:solidFill>
              </a:rPr>
              <a:t>/22</a:t>
            </a:r>
            <a:endParaRPr lang="ru-RU" sz="2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2535989"/>
                  </p:ext>
                </p:extLst>
              </p:nvPr>
            </p:nvGraphicFramePr>
            <p:xfrm>
              <a:off x="179510" y="1243914"/>
              <a:ext cx="8858611" cy="4611324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108012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5212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800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87220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295395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128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Distribution</a:t>
                          </a:r>
                          <a:endParaRPr lang="ru-RU" sz="13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Mean</a:t>
                          </a:r>
                          <a:endParaRPr lang="ru-RU" sz="13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Variance</a:t>
                          </a:r>
                          <a:endParaRPr lang="ru-RU" sz="13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Skewness</a:t>
                          </a:r>
                          <a:endParaRPr lang="ru-RU" sz="13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Kurtosis</a:t>
                          </a:r>
                          <a:endParaRPr lang="ru-RU" sz="13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7158"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Continuous distribution</a:t>
                          </a:r>
                          <a:endParaRPr lang="ru-RU" sz="13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297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Gaussian </a:t>
                          </a:r>
                          <a14:m>
                            <m:oMath xmlns:m="http://schemas.openxmlformats.org/officeDocument/2006/math">
                              <m:r>
                                <a:rPr lang="en-US" sz="1300" b="0" i="1" smtClean="0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</a:rPr>
                                <m:t>𝒩</m:t>
                              </m:r>
                              <m:d>
                                <m:dPr>
                                  <m:ctrlPr>
                                    <a:rPr lang="en-US" sz="13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300" b="0" i="1" smtClean="0"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  <m:r>
                                    <a:rPr lang="en-US" sz="1300" b="0" i="1" smtClean="0"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</a:rPr>
                                    <m:t>|</m:t>
                                  </m:r>
                                  <m:r>
                                    <a:rPr lang="en-US" sz="1300" b="0" i="1" smtClean="0"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</a:rPr>
                                    <m:t>𝜇</m:t>
                                  </m:r>
                                  <m:r>
                                    <a:rPr lang="en-US" sz="1300" b="0" i="1" smtClean="0"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</a:rPr>
                                    <m:t>, </m:t>
                                  </m:r>
                                  <m:sSup>
                                    <m:sSupPr>
                                      <m:ctrlPr>
                                        <a:rPr lang="en-US" sz="1300" b="0" i="1" smtClean="0">
                                          <a:latin typeface="Cambria Math" panose="02040503050406030204" pitchFamily="18" charset="0"/>
                                          <a:ea typeface="Cambria Math"/>
                                          <a:cs typeface="Calibri" panose="020F050202020403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300" b="0" i="1" smtClean="0">
                                          <a:latin typeface="Cambria Math"/>
                                          <a:ea typeface="Cambria Math"/>
                                          <a:cs typeface="Calibri" panose="020F0502020204030204" pitchFamily="34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sz="1300" b="0" i="1" smtClean="0">
                                          <a:latin typeface="Cambria Math"/>
                                          <a:ea typeface="Cambria Math"/>
                                          <a:cs typeface="Calibri" panose="020F0502020204030204" pitchFamily="34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ru-RU" sz="13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 b="0" i="1" smtClean="0">
                                    <a:latin typeface="Cambria Math"/>
                                    <a:ea typeface="Cambria Math"/>
                                    <a:cs typeface="Calibri" panose="020F0502020204030204" pitchFamily="34" charset="0"/>
                                  </a:rPr>
                                  <m:t>𝜇</m:t>
                                </m:r>
                              </m:oMath>
                            </m:oMathPara>
                          </a14:m>
                          <a:endParaRPr lang="ru-RU" sz="13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300" b="0" i="1" smtClean="0">
                                        <a:latin typeface="Cambria Math" panose="02040503050406030204" pitchFamily="18" charset="0"/>
                                        <a:ea typeface="Cambria Math"/>
                                        <a:cs typeface="Calibri" panose="020F050202020403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300" b="0" i="1" smtClean="0">
                                        <a:latin typeface="Cambria Math"/>
                                        <a:ea typeface="Cambria Math"/>
                                        <a:cs typeface="Calibri" panose="020F0502020204030204" pitchFamily="34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sz="1300" b="0" i="1" smtClean="0">
                                        <a:latin typeface="Cambria Math"/>
                                        <a:ea typeface="Cambria Math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3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 b="0" i="1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sz="13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 b="0" i="1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sz="13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256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>
                              <a:ea typeface="Cambria Math"/>
                              <a:cs typeface="Calibri" panose="020F0502020204030204" pitchFamily="34" charset="0"/>
                            </a:rPr>
                            <a:t>Student’s </a:t>
                          </a:r>
                          <a14:m>
                            <m:oMath xmlns:m="http://schemas.openxmlformats.org/officeDocument/2006/math">
                              <m:r>
                                <a:rPr lang="en-US" sz="1300" i="1" smtClean="0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</a:rPr>
                                <m:t>𝒯</m:t>
                              </m:r>
                              <m:d>
                                <m:dPr>
                                  <m:ctrlPr>
                                    <a:rPr lang="en-US" sz="1300" i="1" smtClean="0">
                                      <a:latin typeface="Cambria Math" panose="02040503050406030204" pitchFamily="18" charset="0"/>
                                      <a:ea typeface="Cambria Math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300" b="0" i="1" smtClean="0"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  <m:r>
                                    <a:rPr lang="en-US" sz="1300" b="0" i="1" smtClean="0"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</a:rPr>
                                    <m:t>|</m:t>
                                  </m:r>
                                  <m:r>
                                    <a:rPr lang="en-US" sz="1300" b="0" i="1" smtClean="0"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</a:rPr>
                                    <m:t>𝜇</m:t>
                                  </m:r>
                                  <m:r>
                                    <a:rPr lang="en-US" sz="1300" b="0" i="1" smtClean="0"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sz="1300" b="0" i="1" smtClean="0">
                                          <a:latin typeface="Cambria Math" panose="02040503050406030204" pitchFamily="18" charset="0"/>
                                          <a:ea typeface="Cambria Math"/>
                                          <a:cs typeface="Calibri" panose="020F050202020403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300" b="0" i="1" smtClean="0">
                                          <a:latin typeface="Cambria Math"/>
                                          <a:ea typeface="Cambria Math"/>
                                          <a:cs typeface="Calibri" panose="020F0502020204030204" pitchFamily="34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sz="1300" b="0" i="1" smtClean="0">
                                          <a:latin typeface="Cambria Math"/>
                                          <a:ea typeface="Cambria Math"/>
                                          <a:cs typeface="Calibri" panose="020F0502020204030204" pitchFamily="34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300" b="0" i="1" smtClean="0"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</a:rPr>
                                    <m:t>,</m:t>
                                  </m:r>
                                  <m:r>
                                    <a:rPr lang="en-US" sz="1300" b="0" i="1" smtClean="0"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</a:rPr>
                                    <m:t>𝑣</m:t>
                                  </m:r>
                                </m:e>
                              </m:d>
                            </m:oMath>
                          </a14:m>
                          <a:endParaRPr lang="ru-RU" sz="13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 b="0" i="1" smtClean="0">
                                    <a:latin typeface="Cambria Math"/>
                                  </a:rPr>
                                  <m:t>0 (</m:t>
                                </m:r>
                                <m:r>
                                  <a:rPr lang="en-US" sz="1300" b="0" i="1" smtClean="0">
                                    <a:latin typeface="Cambria Math"/>
                                  </a:rPr>
                                  <m:t>𝑣</m:t>
                                </m:r>
                                <m:r>
                                  <a:rPr lang="en-US" sz="1300" b="0" i="1" smtClean="0">
                                    <a:latin typeface="Cambria Math"/>
                                  </a:rPr>
                                  <m:t>&gt;1)</m:t>
                                </m:r>
                              </m:oMath>
                            </m:oMathPara>
                          </a14:m>
                          <a:endParaRPr lang="ru-RU" sz="13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ru-RU" sz="13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ru-RU" sz="13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f>
                                            <m:fPr>
                                              <m:ctrlPr>
                                                <a:rPr lang="ru-RU" sz="13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300" b="0" i="1" smtClean="0">
                                                  <a:latin typeface="Cambria Math"/>
                                                </a:rPr>
                                                <m:t>𝑣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1300" b="0" i="1" smtClean="0">
                                                  <a:latin typeface="Cambria Math"/>
                                                </a:rPr>
                                                <m:t>𝑣</m:t>
                                              </m:r>
                                              <m:r>
                                                <a:rPr lang="en-US" sz="1300" b="0" i="1" smtClean="0">
                                                  <a:latin typeface="Cambria Math"/>
                                                </a:rPr>
                                                <m:t>−2</m:t>
                                              </m:r>
                                            </m:den>
                                          </m:f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300" b="0" i="1" smtClean="0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300" b="0" i="1" smtClean="0">
                                              <a:latin typeface="Cambria Math"/>
                                            </a:rPr>
                                            <m:t> </m:t>
                                          </m:r>
                                          <m:r>
                                            <a:rPr lang="en-US" sz="1300" b="0" i="1" smtClean="0">
                                              <a:latin typeface="Cambria Math"/>
                                            </a:rPr>
                                            <m:t>𝑣</m:t>
                                          </m:r>
                                          <m:r>
                                            <a:rPr lang="en-US" sz="13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&gt;2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300" b="0" i="1" smtClean="0"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  <m:r>
                                            <a:rPr lang="en-US" sz="13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∞,</m:t>
                                          </m:r>
                                          <m:r>
                                            <a:rPr lang="en-US" sz="13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𝑣</m:t>
                                          </m:r>
                                          <m:r>
                                            <a:rPr lang="en-US" sz="13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∈</m:t>
                                          </m:r>
                                          <m:d>
                                            <m:dPr>
                                              <m:endChr m:val=""/>
                                              <m:ctrlPr>
                                                <a:rPr lang="en-US" sz="1300" b="0" i="1" smtClean="0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d>
                                                <m:dPr>
                                                  <m:begChr m:val=""/>
                                                  <m:endChr m:val="]"/>
                                                  <m:ctrlPr>
                                                    <a:rPr lang="en-US" sz="1300" b="0" i="1" smtClean="0">
                                                      <a:latin typeface="Cambria Math" panose="02040503050406030204" pitchFamily="18" charset="0"/>
                                                      <a:ea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1300" b="0" i="1" smtClean="0"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  <m:t>1;2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ru-RU" sz="13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 b="0" i="1" smtClean="0">
                                    <a:latin typeface="Cambria Math"/>
                                  </a:rPr>
                                  <m:t>0 (</m:t>
                                </m:r>
                                <m:r>
                                  <a:rPr lang="en-US" sz="1300" b="0" i="1" smtClean="0">
                                    <a:latin typeface="Cambria Math"/>
                                  </a:rPr>
                                  <m:t>𝑣</m:t>
                                </m:r>
                                <m:r>
                                  <a:rPr lang="en-US" sz="1300" b="0" i="1" smtClean="0">
                                    <a:latin typeface="Cambria Math"/>
                                  </a:rPr>
                                  <m:t>&gt;3)</m:t>
                                </m:r>
                              </m:oMath>
                            </m:oMathPara>
                          </a14:m>
                          <a:endParaRPr lang="ru-RU" sz="13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ru-RU" sz="13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ru-RU" sz="13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f>
                                            <m:fPr>
                                              <m:ctrlPr>
                                                <a:rPr lang="ru-RU" sz="13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300" b="0" i="1" smtClean="0">
                                                  <a:latin typeface="Cambria Math"/>
                                                </a:rPr>
                                                <m:t>6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1300" b="0" i="1" smtClean="0">
                                                  <a:latin typeface="Cambria Math"/>
                                                </a:rPr>
                                                <m:t>𝑣</m:t>
                                              </m:r>
                                              <m:r>
                                                <a:rPr lang="en-US" sz="1300" b="0" i="1" smtClean="0">
                                                  <a:latin typeface="Cambria Math"/>
                                                </a:rPr>
                                                <m:t>−4</m:t>
                                              </m:r>
                                            </m:den>
                                          </m:f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300" b="0" i="1" smtClean="0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300" b="0" i="1" smtClean="0">
                                              <a:latin typeface="Cambria Math"/>
                                            </a:rPr>
                                            <m:t> </m:t>
                                          </m:r>
                                          <m:r>
                                            <a:rPr lang="en-US" sz="1300" b="0" i="1" smtClean="0">
                                              <a:latin typeface="Cambria Math"/>
                                            </a:rPr>
                                            <m:t>𝑣</m:t>
                                          </m:r>
                                          <m:r>
                                            <a:rPr lang="en-US" sz="13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&gt;4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300" b="0" i="1" smtClean="0"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  <m:r>
                                            <a:rPr lang="en-US" sz="13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∞,</m:t>
                                          </m:r>
                                          <m:r>
                                            <a:rPr lang="en-US" sz="13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𝑣</m:t>
                                          </m:r>
                                          <m:r>
                                            <a:rPr lang="en-US" sz="13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∈</m:t>
                                          </m:r>
                                          <m:d>
                                            <m:dPr>
                                              <m:endChr m:val=""/>
                                              <m:ctrlPr>
                                                <a:rPr lang="en-US" sz="1300" b="0" i="1" smtClean="0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d>
                                                <m:dPr>
                                                  <m:begChr m:val=""/>
                                                  <m:endChr m:val="]"/>
                                                  <m:ctrlPr>
                                                    <a:rPr lang="en-US" sz="1300" b="0" i="1" smtClean="0">
                                                      <a:latin typeface="Cambria Math" panose="02040503050406030204" pitchFamily="18" charset="0"/>
                                                      <a:ea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1300" b="0" i="1" smtClean="0"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  <m:t>2;4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ru-RU" sz="13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256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b="0" dirty="0">
                              <a:ea typeface="Cambria Math"/>
                              <a:cs typeface="Calibri" panose="020F0502020204030204" pitchFamily="34" charset="0"/>
                            </a:rPr>
                            <a:t>Laplace </a:t>
                          </a:r>
                          <a14:m>
                            <m:oMath xmlns:m="http://schemas.openxmlformats.org/officeDocument/2006/math">
                              <m:r>
                                <a:rPr lang="en-US" sz="1300" b="0" i="1" smtClean="0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</a:rPr>
                                <m:t>𝐿𝑎𝑝</m:t>
                              </m:r>
                              <m:d>
                                <m:dPr>
                                  <m:ctrlPr>
                                    <a:rPr lang="en-US" sz="1300" i="1" smtClean="0">
                                      <a:latin typeface="Cambria Math" panose="02040503050406030204" pitchFamily="18" charset="0"/>
                                      <a:ea typeface="Cambria Math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300" b="0" i="1" smtClean="0"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  <m:r>
                                    <a:rPr lang="en-US" sz="1300" b="0" i="1" smtClean="0"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</a:rPr>
                                    <m:t>|</m:t>
                                  </m:r>
                                  <m:r>
                                    <a:rPr lang="en-US" sz="1300" b="0" i="1" smtClean="0"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</a:rPr>
                                    <m:t>𝜇</m:t>
                                  </m:r>
                                  <m:r>
                                    <a:rPr lang="en-US" sz="1300" b="0" i="1" smtClean="0"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</a:rPr>
                                    <m:t>,</m:t>
                                  </m:r>
                                  <m:r>
                                    <a:rPr lang="en-US" sz="1300" b="0" i="1" smtClean="0"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</a:rPr>
                                    <m:t>𝑏</m:t>
                                  </m:r>
                                </m:e>
                              </m:d>
                            </m:oMath>
                          </a14:m>
                          <a:endParaRPr lang="ru-RU" sz="13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 b="0" i="1" smtClean="0">
                                    <a:latin typeface="Cambria Math"/>
                                    <a:ea typeface="Cambria Math"/>
                                    <a:cs typeface="Calibri" panose="020F0502020204030204" pitchFamily="34" charset="0"/>
                                  </a:rPr>
                                  <m:t>𝜇</m:t>
                                </m:r>
                              </m:oMath>
                            </m:oMathPara>
                          </a14:m>
                          <a:endParaRPr lang="ru-RU" sz="13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 b="0" i="1" smtClean="0">
                                    <a:latin typeface="Cambria Math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300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sz="13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3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0</a:t>
                          </a:r>
                          <a:endParaRPr lang="ru-RU" sz="13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3</a:t>
                          </a:r>
                          <a:endParaRPr lang="ru-RU" sz="13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256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Gamma </a:t>
                          </a:r>
                          <a14:m>
                            <m:oMath xmlns:m="http://schemas.openxmlformats.org/officeDocument/2006/math">
                              <m:r>
                                <a:rPr lang="en-US" sz="1300" b="0" i="1" smtClean="0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</a:rPr>
                                <m:t>𝐺𝑎</m:t>
                              </m:r>
                              <m:d>
                                <m:dPr>
                                  <m:ctrlPr>
                                    <a:rPr lang="en-US" sz="1300" i="1" smtClean="0">
                                      <a:latin typeface="Cambria Math" panose="02040503050406030204" pitchFamily="18" charset="0"/>
                                      <a:ea typeface="Cambria Math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300" b="0" i="1" smtClean="0"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  <m:r>
                                    <a:rPr lang="en-US" sz="1300" b="0" i="1" smtClean="0"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</a:rPr>
                                    <m:t>|</m:t>
                                  </m:r>
                                  <m:r>
                                    <a:rPr lang="en-US" sz="1300" b="0" i="1" smtClean="0"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</a:rPr>
                                    <m:t>𝑎</m:t>
                                  </m:r>
                                  <m:r>
                                    <a:rPr lang="en-US" sz="1300" b="0" i="1" smtClean="0"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</a:rPr>
                                    <m:t>,</m:t>
                                  </m:r>
                                  <m:r>
                                    <a:rPr lang="en-US" sz="1300" b="0" i="1" smtClean="0"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</a:rPr>
                                    <m:t>𝑏</m:t>
                                  </m:r>
                                </m:e>
                              </m:d>
                            </m:oMath>
                          </a14:m>
                          <a:endParaRPr lang="ru-RU" sz="13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ru-RU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300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num>
                                  <m:den>
                                    <m:r>
                                      <a:rPr lang="en-US" sz="1300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sz="1300" b="0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ru-RU" sz="13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300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ru-RU" sz="13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300" b="0" i="1" smtClean="0">
                                            <a:latin typeface="Cambria Math"/>
                                          </a:rPr>
                                          <m:t>𝑏</m:t>
                                        </m:r>
                                      </m:e>
                                      <m:sup>
                                        <m:r>
                                          <a:rPr lang="en-US" sz="13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ru-RU" sz="13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ru-RU" sz="13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3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13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300" b="0" i="1" smtClean="0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lang="ru-RU" sz="13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ru-RU" sz="13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300" b="0" i="1" smtClean="0">
                                        <a:latin typeface="Cambria Math"/>
                                      </a:rPr>
                                      <m:t>6</m:t>
                                    </m:r>
                                  </m:num>
                                  <m:den>
                                    <m:r>
                                      <a:rPr lang="en-US" sz="1300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sz="13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256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Beta </a:t>
                          </a:r>
                          <a14:m>
                            <m:oMath xmlns:m="http://schemas.openxmlformats.org/officeDocument/2006/math">
                              <m:r>
                                <a:rPr lang="en-US" sz="1300" b="0" i="1" smtClean="0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</a:rPr>
                                <m:t>𝐵𝑒𝑡𝑎</m:t>
                              </m:r>
                              <m:d>
                                <m:dPr>
                                  <m:ctrlPr>
                                    <a:rPr lang="en-US" sz="1300" i="1" smtClean="0">
                                      <a:latin typeface="Cambria Math" panose="02040503050406030204" pitchFamily="18" charset="0"/>
                                      <a:ea typeface="Cambria Math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300" b="0" i="1" smtClean="0"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  <m:r>
                                    <a:rPr lang="en-US" sz="1300" b="0" i="1" smtClean="0"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</a:rPr>
                                    <m:t>|</m:t>
                                  </m:r>
                                  <m:r>
                                    <a:rPr lang="en-US" sz="1300" b="0" i="1" smtClean="0"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</a:rPr>
                                    <m:t>𝑎</m:t>
                                  </m:r>
                                  <m:r>
                                    <a:rPr lang="en-US" sz="1300" b="0" i="1" smtClean="0"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</a:rPr>
                                    <m:t>,</m:t>
                                  </m:r>
                                  <m:r>
                                    <a:rPr lang="en-US" sz="1300" b="0" i="1" smtClean="0"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</a:rPr>
                                    <m:t>𝑏</m:t>
                                  </m:r>
                                </m:e>
                              </m:d>
                            </m:oMath>
                          </a14:m>
                          <a:endParaRPr lang="ru-RU" sz="13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ru-RU" sz="13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300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num>
                                  <m:den>
                                    <m:r>
                                      <a:rPr lang="en-US" sz="1300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  <m:r>
                                      <a:rPr lang="en-US" sz="1300" b="0" i="1" smtClean="0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sz="1300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sz="13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ru-RU" sz="13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300" b="0" i="1" smtClean="0">
                                        <a:latin typeface="Cambria Math"/>
                                      </a:rPr>
                                      <m:t>𝑎𝑏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ru-RU" sz="13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ru-RU" sz="13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300" b="0" i="1" smtClean="0">
                                                <a:latin typeface="Cambria Math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1300" b="0" i="1" smtClean="0">
                                                <a:latin typeface="Cambria Math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sz="1300" b="0" i="1" smtClean="0">
                                                <a:latin typeface="Cambria Math"/>
                                              </a:rPr>
                                              <m:t>𝑏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3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ru-RU" sz="13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300" b="0" i="1" smtClean="0">
                                            <a:latin typeface="Cambria Math"/>
                                          </a:rPr>
                                          <m:t>𝑎</m:t>
                                        </m:r>
                                        <m:r>
                                          <a:rPr lang="en-US" sz="1300" b="0" i="1" smtClean="0">
                                            <a:latin typeface="Cambria Math"/>
                                          </a:rPr>
                                          <m:t>+</m:t>
                                        </m:r>
                                        <m:r>
                                          <a:rPr lang="en-US" sz="1300" b="0" i="1" smtClean="0">
                                            <a:latin typeface="Cambria Math"/>
                                          </a:rPr>
                                          <m:t>𝑏</m:t>
                                        </m:r>
                                        <m:r>
                                          <a:rPr lang="en-US" sz="1300" b="0" i="1" smtClean="0">
                                            <a:latin typeface="Cambria Math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ru-RU" sz="13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ru-RU" sz="13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3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  <m:d>
                                      <m:dPr>
                                        <m:ctrlPr>
                                          <a:rPr lang="en-US" sz="13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300" b="0" i="1" smtClean="0">
                                            <a:latin typeface="Cambria Math"/>
                                          </a:rPr>
                                          <m:t>𝑏</m:t>
                                        </m:r>
                                        <m:r>
                                          <a:rPr lang="en-US" sz="1300" b="0" i="1" smtClean="0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US" sz="1300" b="0" i="1" smtClean="0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</m:d>
                                    <m:rad>
                                      <m:radPr>
                                        <m:degHide m:val="on"/>
                                        <m:ctrlPr>
                                          <a:rPr lang="en-US" sz="13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300" b="0" i="1" smtClean="0">
                                            <a:latin typeface="Cambria Math"/>
                                          </a:rPr>
                                          <m:t>𝑎</m:t>
                                        </m:r>
                                        <m:r>
                                          <a:rPr lang="en-US" sz="1300" b="0" i="1" smtClean="0">
                                            <a:latin typeface="Cambria Math"/>
                                          </a:rPr>
                                          <m:t>+</m:t>
                                        </m:r>
                                        <m:r>
                                          <a:rPr lang="en-US" sz="1300" b="0" i="1" smtClean="0">
                                            <a:latin typeface="Cambria Math"/>
                                          </a:rPr>
                                          <m:t>𝑏</m:t>
                                        </m:r>
                                        <m:r>
                                          <a:rPr lang="en-US" sz="1300" b="0" i="1" smtClean="0">
                                            <a:latin typeface="Cambria Math"/>
                                          </a:rPr>
                                          <m:t>+1</m:t>
                                        </m:r>
                                      </m:e>
                                    </m:rad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ru-RU" sz="13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300" b="0" i="1" smtClean="0">
                                            <a:latin typeface="Cambria Math"/>
                                          </a:rPr>
                                          <m:t>𝑎</m:t>
                                        </m:r>
                                        <m:r>
                                          <a:rPr lang="en-US" sz="1300" b="0" i="1" smtClean="0">
                                            <a:latin typeface="Cambria Math"/>
                                          </a:rPr>
                                          <m:t>+</m:t>
                                        </m:r>
                                        <m:r>
                                          <a:rPr lang="en-US" sz="1300" b="0" i="1" smtClean="0">
                                            <a:latin typeface="Cambria Math"/>
                                          </a:rPr>
                                          <m:t>𝑏</m:t>
                                        </m:r>
                                        <m:r>
                                          <a:rPr lang="en-US" sz="1300" b="0" i="1" smtClean="0">
                                            <a:latin typeface="Cambria Math"/>
                                          </a:rPr>
                                          <m:t>+2</m:t>
                                        </m:r>
                                      </m:e>
                                    </m:d>
                                    <m:rad>
                                      <m:radPr>
                                        <m:degHide m:val="on"/>
                                        <m:ctrlPr>
                                          <a:rPr lang="ru-RU" sz="13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300" b="0" i="1" smtClean="0">
                                            <a:latin typeface="Cambria Math"/>
                                          </a:rPr>
                                          <m:t>𝑎𝑏</m:t>
                                        </m:r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lang="ru-RU" sz="13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ru-RU" sz="13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300" b="0" i="1" smtClean="0">
                                        <a:latin typeface="Cambria Math"/>
                                      </a:rPr>
                                      <m:t>6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3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sz="13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sz="13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300" b="0" i="1" smtClean="0">
                                                    <a:latin typeface="Cambria Math"/>
                                                  </a:rPr>
                                                  <m:t>𝑎</m:t>
                                                </m:r>
                                                <m:r>
                                                  <a:rPr lang="en-US" sz="1300" b="0" i="1" smtClean="0">
                                                    <a:latin typeface="Cambria Math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sz="1300" b="0" i="1" smtClean="0">
                                                    <a:latin typeface="Cambria Math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sz="1300" b="0" i="1" smtClean="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en-US" sz="13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300" b="0" i="1" smtClean="0">
                                                <a:latin typeface="Cambria Math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1300" b="0" i="1" smtClean="0">
                                                <a:latin typeface="Cambria Math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sz="1300" b="0" i="1" smtClean="0">
                                                <a:latin typeface="Cambria Math"/>
                                              </a:rPr>
                                              <m:t>𝑏</m:t>
                                            </m:r>
                                            <m:r>
                                              <a:rPr lang="en-US" sz="1300" b="0" i="1" smtClean="0">
                                                <a:latin typeface="Cambria Math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  <m:r>
                                          <a:rPr lang="en-US" sz="1300" b="0" i="1" smtClean="0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US" sz="1300" b="0" i="1" smtClean="0">
                                            <a:latin typeface="Cambria Math"/>
                                          </a:rPr>
                                          <m:t>𝑎𝑏</m:t>
                                        </m:r>
                                        <m:d>
                                          <m:dPr>
                                            <m:ctrlPr>
                                              <a:rPr lang="en-US" sz="13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300" b="0" i="1" smtClean="0">
                                                <a:latin typeface="Cambria Math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1300" b="0" i="1" smtClean="0">
                                                <a:latin typeface="Cambria Math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sz="1300" b="0" i="1" smtClean="0">
                                                <a:latin typeface="Cambria Math"/>
                                              </a:rPr>
                                              <m:t>𝑏</m:t>
                                            </m:r>
                                            <m:r>
                                              <a:rPr lang="en-US" sz="1300" b="0" i="1" smtClean="0">
                                                <a:latin typeface="Cambria Math"/>
                                              </a:rPr>
                                              <m:t>+2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num>
                                  <m:den>
                                    <m:r>
                                      <a:rPr lang="en-US" sz="1300" b="0" i="1" smtClean="0">
                                        <a:latin typeface="Cambria Math"/>
                                      </a:rPr>
                                      <m:t>𝑎𝑏</m:t>
                                    </m:r>
                                    <m:d>
                                      <m:dPr>
                                        <m:ctrlPr>
                                          <a:rPr lang="en-US" sz="13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300" b="0" i="1" smtClean="0">
                                            <a:latin typeface="Cambria Math"/>
                                          </a:rPr>
                                          <m:t>𝑎</m:t>
                                        </m:r>
                                        <m:r>
                                          <a:rPr lang="en-US" sz="1300" b="0" i="1" smtClean="0">
                                            <a:latin typeface="Cambria Math"/>
                                          </a:rPr>
                                          <m:t>+</m:t>
                                        </m:r>
                                        <m:r>
                                          <a:rPr lang="en-US" sz="1300" b="0" i="1" smtClean="0">
                                            <a:latin typeface="Cambria Math"/>
                                          </a:rPr>
                                          <m:t>𝑏</m:t>
                                        </m:r>
                                        <m:r>
                                          <a:rPr lang="en-US" sz="1300" b="0" i="1" smtClean="0">
                                            <a:latin typeface="Cambria Math"/>
                                          </a:rPr>
                                          <m:t>+2</m:t>
                                        </m:r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sz="13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300" b="0" i="1" smtClean="0">
                                            <a:latin typeface="Cambria Math"/>
                                          </a:rPr>
                                          <m:t>𝑎</m:t>
                                        </m:r>
                                        <m:r>
                                          <a:rPr lang="en-US" sz="1300" b="0" i="1" smtClean="0">
                                            <a:latin typeface="Cambria Math"/>
                                          </a:rPr>
                                          <m:t>+</m:t>
                                        </m:r>
                                        <m:r>
                                          <a:rPr lang="en-US" sz="1300" b="0" i="1" smtClean="0">
                                            <a:latin typeface="Cambria Math"/>
                                          </a:rPr>
                                          <m:t>𝑏</m:t>
                                        </m:r>
                                        <m:r>
                                          <a:rPr lang="en-US" sz="1300" b="0" i="1" smtClean="0">
                                            <a:latin typeface="Cambria Math"/>
                                          </a:rPr>
                                          <m:t>+3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ru-RU" sz="13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256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Pareto </a:t>
                          </a:r>
                          <a14:m>
                            <m:oMath xmlns:m="http://schemas.openxmlformats.org/officeDocument/2006/math">
                              <m:r>
                                <a:rPr lang="en-US" sz="1300" b="0" i="1" smtClean="0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</a:rPr>
                                <m:t>𝑃𝑎𝑟𝑒𝑡𝑜</m:t>
                              </m:r>
                              <m:d>
                                <m:dPr>
                                  <m:ctrlPr>
                                    <a:rPr lang="en-US" sz="1300" i="1" smtClean="0">
                                      <a:latin typeface="Cambria Math" panose="02040503050406030204" pitchFamily="18" charset="0"/>
                                      <a:ea typeface="Cambria Math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300" b="0" i="1" smtClean="0"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  <m:r>
                                    <a:rPr lang="en-US" sz="1300" b="0" i="1" smtClean="0"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</a:rPr>
                                    <m:t>|</m:t>
                                  </m:r>
                                  <m:r>
                                    <a:rPr lang="en-US" sz="1300" b="0" i="1" smtClean="0"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</a:rPr>
                                    <m:t>𝑘</m:t>
                                  </m:r>
                                  <m:r>
                                    <a:rPr lang="en-US" sz="1300" b="0" i="1" smtClean="0"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</a:rPr>
                                    <m:t>,</m:t>
                                  </m:r>
                                  <m:r>
                                    <a:rPr lang="en-US" sz="1300" b="0" i="1" smtClean="0"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</a:rPr>
                                    <m:t>𝑚</m:t>
                                  </m:r>
                                </m:e>
                              </m:d>
                            </m:oMath>
                          </a14:m>
                          <a:endParaRPr lang="ru-RU" sz="13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ru-RU" sz="13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ru-RU" sz="13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300" b="0" i="1" smtClean="0"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  <m:r>
                                            <a:rPr lang="en-US" sz="13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∞, </m:t>
                                          </m:r>
                                          <m:r>
                                            <a:rPr lang="en-US" sz="13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𝑘</m:t>
                                          </m:r>
                                          <m:r>
                                            <a:rPr lang="en-US" sz="13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≤1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f>
                                            <m:fPr>
                                              <m:ctrlPr>
                                                <a:rPr lang="ru-RU" sz="13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300" b="0" i="1" smtClean="0">
                                                  <a:latin typeface="Cambria Math"/>
                                                </a:rPr>
                                                <m:t>𝑘𝑚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1300" b="0" i="1" smtClean="0">
                                                  <a:latin typeface="Cambria Math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sz="1300" b="0" i="1" smtClean="0">
                                                  <a:latin typeface="Cambria Math"/>
                                                </a:rPr>
                                                <m:t>−1</m:t>
                                              </m:r>
                                            </m:den>
                                          </m:f>
                                          <m:r>
                                            <a:rPr lang="en-US" sz="1300" b="0" i="1" smtClean="0">
                                              <a:latin typeface="Cambria Math"/>
                                            </a:rPr>
                                            <m:t>, </m:t>
                                          </m:r>
                                          <m:r>
                                            <a:rPr lang="en-US" sz="1300" b="0" i="1" smtClean="0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  <m:r>
                                            <a:rPr lang="en-US" sz="1300" b="0" i="1" smtClean="0">
                                              <a:latin typeface="Cambria Math"/>
                                            </a:rPr>
                                            <m:t>&gt;1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ru-RU" sz="13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ru-RU" sz="13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ru-RU" sz="13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300" b="0" i="1" smtClean="0"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  <m:r>
                                            <a:rPr lang="en-US" sz="13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∞, </m:t>
                                          </m:r>
                                          <m:r>
                                            <a:rPr lang="en-US" sz="13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𝑘</m:t>
                                          </m:r>
                                          <m:r>
                                            <a:rPr lang="en-US" sz="13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∈</m:t>
                                          </m:r>
                                          <m:d>
                                            <m:dPr>
                                              <m:endChr m:val=""/>
                                              <m:ctrlPr>
                                                <a:rPr lang="en-US" sz="1300" b="0" i="1" smtClean="0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d>
                                                <m:dPr>
                                                  <m:begChr m:val=""/>
                                                  <m:endChr m:val="]"/>
                                                  <m:ctrlPr>
                                                    <a:rPr lang="en-US" sz="1300" b="0" i="1" smtClean="0">
                                                      <a:latin typeface="Cambria Math" panose="02040503050406030204" pitchFamily="18" charset="0"/>
                                                      <a:ea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1300" b="0" i="1" smtClean="0"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  <m:t>0;2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mr>
                                      <m:mr>
                                        <m:e>
                                          <m:f>
                                            <m:fPr>
                                              <m:ctrlPr>
                                                <a:rPr lang="ru-RU" sz="13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300" b="0" i="1" smtClean="0">
                                                  <a:latin typeface="Cambria Math"/>
                                                </a:rPr>
                                                <m:t>𝑘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sz="13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1300" b="0" i="1" smtClean="0">
                                                      <a:latin typeface="Cambria Math"/>
                                                    </a:rPr>
                                                    <m:t>𝑚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1300" b="0" i="1" smtClean="0">
                                                      <a:latin typeface="Cambria Math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</m:num>
                                            <m:den>
                                              <m:sSup>
                                                <m:sSupPr>
                                                  <m:ctrlPr>
                                                    <a:rPr lang="en-US" sz="13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d>
                                                    <m:dPr>
                                                      <m:ctrlPr>
                                                        <a:rPr lang="en-US" sz="13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sz="1300" b="0" i="1" smtClean="0">
                                                          <a:latin typeface="Cambria Math"/>
                                                        </a:rPr>
                                                        <m:t>𝑘</m:t>
                                                      </m:r>
                                                      <m:r>
                                                        <a:rPr lang="en-US" sz="1300" b="0" i="1" smtClean="0">
                                                          <a:latin typeface="Cambria Math"/>
                                                        </a:rPr>
                                                        <m:t>−1</m:t>
                                                      </m:r>
                                                    </m:e>
                                                  </m:d>
                                                </m:e>
                                                <m:sup>
                                                  <m:r>
                                                    <a:rPr lang="en-US" sz="1300" b="0" i="1" smtClean="0">
                                                      <a:latin typeface="Cambria Math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  <m:d>
                                                <m:dPr>
                                                  <m:ctrlPr>
                                                    <a:rPr lang="en-US" sz="13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1300" b="0" i="1" smtClean="0">
                                                      <a:latin typeface="Cambria Math"/>
                                                    </a:rPr>
                                                    <m:t>𝑘</m:t>
                                                  </m:r>
                                                  <m:r>
                                                    <a:rPr lang="en-US" sz="1300" b="0" i="1" smtClean="0">
                                                      <a:latin typeface="Cambria Math"/>
                                                    </a:rPr>
                                                    <m:t>−2</m:t>
                                                  </m:r>
                                                </m:e>
                                              </m:d>
                                            </m:den>
                                          </m:f>
                                          <m:r>
                                            <a:rPr lang="en-US" sz="1300" b="0" i="1" smtClean="0">
                                              <a:latin typeface="Cambria Math"/>
                                            </a:rPr>
                                            <m:t>, </m:t>
                                          </m:r>
                                          <m:r>
                                            <a:rPr lang="en-US" sz="1300" b="0" i="1" smtClean="0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  <m:r>
                                            <a:rPr lang="en-US" sz="1300" b="0" i="1" smtClean="0">
                                              <a:latin typeface="Cambria Math"/>
                                            </a:rPr>
                                            <m:t>&gt;2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ru-RU" sz="1300" dirty="0"/>
                        </a:p>
                        <a:p>
                          <a:pPr algn="ctr"/>
                          <a:endParaRPr lang="ru-RU" sz="13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ru-RU" sz="13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3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  <m:d>
                                      <m:dPr>
                                        <m:ctrlPr>
                                          <a:rPr lang="en-US" sz="13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300" b="0" i="1" smtClean="0">
                                            <a:latin typeface="Cambria Math"/>
                                          </a:rPr>
                                          <m:t>𝑘</m:t>
                                        </m:r>
                                        <m:r>
                                          <a:rPr lang="en-US" sz="1300" b="0" i="1" smtClean="0">
                                            <a:latin typeface="Cambria Math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sz="1300" b="0" i="1" smtClean="0"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en-US" sz="1300" b="0" i="1" smtClean="0">
                                        <a:latin typeface="Cambria Math"/>
                                      </a:rPr>
                                      <m:t>−3</m:t>
                                    </m:r>
                                  </m:den>
                                </m:f>
                                <m:rad>
                                  <m:radPr>
                                    <m:degHide m:val="on"/>
                                    <m:ctrlPr>
                                      <a:rPr lang="ru-RU" sz="13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ru-RU" sz="13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300" b="0" i="1" smtClean="0">
                                            <a:latin typeface="Cambria Math"/>
                                          </a:rPr>
                                          <m:t>𝑘</m:t>
                                        </m:r>
                                        <m:r>
                                          <a:rPr lang="en-US" sz="1300" b="0" i="1" smtClean="0">
                                            <a:latin typeface="Cambria Math"/>
                                          </a:rPr>
                                          <m:t>−2</m:t>
                                        </m:r>
                                      </m:num>
                                      <m:den>
                                        <m:r>
                                          <a:rPr lang="en-US" sz="1300" b="0" i="1" smtClean="0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den>
                                    </m:f>
                                  </m:e>
                                </m:rad>
                                <m:r>
                                  <a:rPr lang="en-US" sz="1300" b="0" i="1" smtClean="0"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en-US" sz="1300" b="0" i="1" smtClean="0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sz="1300" b="0" i="1" smtClean="0">
                                    <a:latin typeface="Cambria Math"/>
                                  </a:rPr>
                                  <m:t>&gt;3</m:t>
                                </m:r>
                              </m:oMath>
                            </m:oMathPara>
                          </a14:m>
                          <a:endParaRPr lang="ru-RU" sz="13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ru-RU" sz="13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300" b="0" i="1" smtClean="0">
                                        <a:latin typeface="Cambria Math"/>
                                      </a:rPr>
                                      <m:t>6</m:t>
                                    </m:r>
                                    <m:d>
                                      <m:dPr>
                                        <m:ctrlPr>
                                          <a:rPr lang="en-US" sz="13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sz="13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300" b="0" i="1" smtClean="0">
                                                <a:latin typeface="Cambria Math"/>
                                              </a:rPr>
                                              <m:t>𝑘</m:t>
                                            </m:r>
                                          </m:e>
                                          <m:sup>
                                            <m:r>
                                              <a:rPr lang="en-US" sz="1300" b="0" i="1" smtClean="0">
                                                <a:latin typeface="Cambria Math"/>
                                              </a:rPr>
                                              <m:t>3</m:t>
                                            </m:r>
                                          </m:sup>
                                        </m:sSup>
                                        <m:r>
                                          <a:rPr lang="en-US" sz="1300" b="0" i="1" smtClean="0">
                                            <a:latin typeface="Cambria Math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3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300" b="0" i="1" smtClean="0">
                                                <a:latin typeface="Cambria Math"/>
                                              </a:rPr>
                                              <m:t>𝑘</m:t>
                                            </m:r>
                                          </m:e>
                                          <m:sup>
                                            <m:r>
                                              <a:rPr lang="en-US" sz="1300" b="0" i="1" smtClean="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sz="1300" b="0" i="1" smtClean="0">
                                            <a:latin typeface="Cambria Math"/>
                                          </a:rPr>
                                          <m:t>−6</m:t>
                                        </m:r>
                                        <m:r>
                                          <a:rPr lang="en-US" sz="1300" b="0" i="1" smtClean="0">
                                            <a:latin typeface="Cambria Math"/>
                                          </a:rPr>
                                          <m:t>𝑘</m:t>
                                        </m:r>
                                        <m:r>
                                          <a:rPr lang="en-US" sz="1300" b="0" i="1" smtClean="0">
                                            <a:latin typeface="Cambria Math"/>
                                          </a:rPr>
                                          <m:t>−2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sz="1300" b="0" i="1" smtClean="0">
                                        <a:latin typeface="Cambria Math"/>
                                      </a:rPr>
                                      <m:t>𝑘</m:t>
                                    </m:r>
                                    <m:d>
                                      <m:dPr>
                                        <m:ctrlPr>
                                          <a:rPr lang="en-US" sz="13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300" b="0" i="1" smtClean="0">
                                            <a:latin typeface="Cambria Math"/>
                                          </a:rPr>
                                          <m:t>𝑘</m:t>
                                        </m:r>
                                        <m:r>
                                          <a:rPr lang="en-US" sz="1300" b="0" i="1" smtClean="0">
                                            <a:latin typeface="Cambria Math"/>
                                          </a:rPr>
                                          <m:t>−3</m:t>
                                        </m:r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sz="13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300" b="0" i="1" smtClean="0">
                                            <a:latin typeface="Cambria Math"/>
                                          </a:rPr>
                                          <m:t>𝑘</m:t>
                                        </m:r>
                                        <m:r>
                                          <a:rPr lang="en-US" sz="1300" b="0" i="1" smtClean="0">
                                            <a:latin typeface="Cambria Math"/>
                                          </a:rPr>
                                          <m:t>−4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a:rPr lang="en-US" sz="1300" b="0" i="1" smtClean="0"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en-US" sz="1300" b="0" i="1" smtClean="0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sz="1300" b="0" i="1" smtClean="0">
                                    <a:latin typeface="Cambria Math"/>
                                  </a:rPr>
                                  <m:t>&gt;4</m:t>
                                </m:r>
                              </m:oMath>
                            </m:oMathPara>
                          </a14:m>
                          <a:endParaRPr lang="ru-RU" sz="13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2535989"/>
                  </p:ext>
                </p:extLst>
              </p:nvPr>
            </p:nvGraphicFramePr>
            <p:xfrm>
              <a:off x="179510" y="1243914"/>
              <a:ext cx="8858611" cy="4510232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1080122"/>
                    <a:gridCol w="1152128"/>
                    <a:gridCol w="1800200"/>
                    <a:gridCol w="1872208"/>
                    <a:gridCol w="2953953"/>
                  </a:tblGrid>
                  <a:tr h="3128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 smtClean="0"/>
                            <a:t>Distribution</a:t>
                          </a:r>
                          <a:endParaRPr lang="ru-RU" sz="13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 smtClean="0"/>
                            <a:t>Mean</a:t>
                          </a:r>
                          <a:endParaRPr lang="ru-RU" sz="13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 smtClean="0"/>
                            <a:t>Variance</a:t>
                          </a:r>
                          <a:endParaRPr lang="ru-RU" sz="13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 smtClean="0"/>
                            <a:t>Skewness</a:t>
                          </a:r>
                          <a:endParaRPr lang="ru-RU" sz="13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 smtClean="0"/>
                            <a:t>Kurtosis</a:t>
                          </a:r>
                          <a:endParaRPr lang="ru-RU" sz="1300" dirty="0"/>
                        </a:p>
                      </a:txBody>
                      <a:tcPr anchor="ctr"/>
                    </a:tc>
                  </a:tr>
                  <a:tr h="307158"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 smtClean="0"/>
                            <a:t>Continuous distribution</a:t>
                          </a:r>
                          <a:endParaRPr lang="ru-RU" sz="13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</a:tr>
                  <a:tr h="62971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99029" r="-721469" b="-5194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93651" t="-99029" r="-575661" b="-5194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23649" t="-99029" r="-267568" b="-5194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15635" t="-99029" r="-157980" b="-5194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99794" t="-99029" b="-519417"/>
                          </a:stretch>
                        </a:blipFill>
                      </a:tcPr>
                    </a:tc>
                  </a:tr>
                  <a:tr h="72396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172269" r="-721469" b="-3495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93651" t="-172269" r="-575661" b="-3495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23649" t="-172269" r="-267568" b="-3495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15635" t="-172269" r="-157980" b="-3495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99794" t="-172269" b="-349580"/>
                          </a:stretch>
                        </a:blipFill>
                      </a:tcPr>
                    </a:tc>
                  </a:tr>
                  <a:tr h="525658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376744" r="-721469" b="-383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93651" t="-376744" r="-575661" b="-383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23649" t="-376744" r="-267568" b="-383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 smtClean="0"/>
                            <a:t>0</a:t>
                          </a:r>
                          <a:endParaRPr lang="ru-RU" sz="13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 smtClean="0"/>
                            <a:t>3</a:t>
                          </a:r>
                          <a:endParaRPr lang="ru-RU" sz="1300" dirty="0"/>
                        </a:p>
                      </a:txBody>
                      <a:tcPr anchor="ctr"/>
                    </a:tc>
                  </a:tr>
                  <a:tr h="525658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476744" r="-721469" b="-283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93651" t="-476744" r="-575661" b="-283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23649" t="-476744" r="-267568" b="-283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15635" t="-476744" r="-157980" b="-283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99794" t="-476744" b="-283721"/>
                          </a:stretch>
                        </a:blipFill>
                      </a:tcPr>
                    </a:tc>
                  </a:tr>
                  <a:tr h="563118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533333" r="-721469" b="-1623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93651" t="-533333" r="-575661" b="-1623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23649" t="-533333" r="-267568" b="-1623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15635" t="-533333" r="-157980" b="-1623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99794" t="-533333" b="-162366"/>
                          </a:stretch>
                        </a:blipFill>
                      </a:tcPr>
                    </a:tc>
                  </a:tr>
                  <a:tr h="92208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390066" r="-721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93651" t="-390066" r="-5756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23649" t="-390066" r="-2675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15635" t="-390066" r="-157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99794" t="-39006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592115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936104"/>
          </a:xfrm>
        </p:spPr>
        <p:txBody>
          <a:bodyPr>
            <a:noAutofit/>
          </a:bodyPr>
          <a:lstStyle/>
          <a:p>
            <a:r>
              <a:rPr lang="en-US" sz="3600" b="1" dirty="0"/>
              <a:t>Characteristics of </a:t>
            </a:r>
            <a:br>
              <a:rPr lang="en-US" sz="3600" b="1" dirty="0"/>
            </a:br>
            <a:r>
              <a:rPr lang="en-US" sz="3600" b="1" dirty="0"/>
              <a:t>discrete and continuous distributions</a:t>
            </a:r>
            <a:endParaRPr lang="ru-RU" sz="3600" b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Generative Models for Discrete Data.      Classical Probabilistic Models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z="2200" smtClean="0">
                <a:solidFill>
                  <a:schemeClr val="tx1"/>
                </a:solidFill>
              </a:rPr>
              <a:t>21</a:t>
            </a:fld>
            <a:r>
              <a:rPr lang="en-US" sz="2200" dirty="0">
                <a:solidFill>
                  <a:schemeClr val="tx1"/>
                </a:solidFill>
              </a:rPr>
              <a:t>/22</a:t>
            </a:r>
            <a:endParaRPr lang="ru-RU" sz="2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9678982"/>
                  </p:ext>
                </p:extLst>
              </p:nvPr>
            </p:nvGraphicFramePr>
            <p:xfrm>
              <a:off x="179510" y="1243914"/>
              <a:ext cx="8858611" cy="3550486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172819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6815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95232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44016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6977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5256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Distribution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Mean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Variance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Skewness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Kurtosis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25658">
                    <a:tc gridSpan="5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Joint distribution</a:t>
                          </a:r>
                          <a:endParaRPr lang="ru-RU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256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Multivariate</a:t>
                          </a:r>
                          <a:r>
                            <a:rPr lang="en-US" baseline="0" dirty="0"/>
                            <a:t> Gaussian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smtClean="0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</a:rPr>
                                <m:t>𝒩</m:t>
                              </m:r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1" i="0"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</a:rPr>
                                    <m:t>𝐱</m:t>
                                  </m:r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</a:rPr>
                                    <m:t>|</m:t>
                                  </m:r>
                                  <m:r>
                                    <a:rPr lang="en-US" sz="1800" b="1" i="1"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</a:rPr>
                                    <m:t>𝝁</m:t>
                                  </m:r>
                                  <m:r>
                                    <a:rPr lang="en-US" sz="1800" b="0" i="1"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</a:rPr>
                                    <m:t> </m:t>
                                  </m:r>
                                  <m:r>
                                    <a:rPr lang="el-GR" sz="1800" b="1" i="0" smtClean="0"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</a:rPr>
                                    <m:t>𝚺</m:t>
                                  </m:r>
                                </m:e>
                              </m:d>
                            </m:oMath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latin typeface="Cambria Math"/>
                                    <a:ea typeface="Cambria Math"/>
                                    <a:cs typeface="Calibri" panose="020F0502020204030204" pitchFamily="34" charset="0"/>
                                  </a:rPr>
                                  <m:t>𝝁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sz="1800" b="1" i="0" smtClean="0">
                                    <a:latin typeface="Cambria Math"/>
                                    <a:ea typeface="Cambria Math"/>
                                    <a:cs typeface="Calibri" panose="020F0502020204030204" pitchFamily="34" charset="0"/>
                                  </a:rPr>
                                  <m:t>𝚺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256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Multivariate</a:t>
                          </a:r>
                          <a:r>
                            <a:rPr lang="en-US" baseline="0" dirty="0"/>
                            <a:t> Student’s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smtClean="0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</a:rPr>
                                <m:t>𝒯</m:t>
                              </m:r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1" i="0"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</a:rPr>
                                    <m:t>𝐱</m:t>
                                  </m:r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</a:rPr>
                                    <m:t>|</m:t>
                                  </m:r>
                                  <m:r>
                                    <a:rPr lang="en-US" sz="1800" b="1" i="1"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</a:rPr>
                                    <m:t>𝝁</m:t>
                                  </m:r>
                                  <m:r>
                                    <a:rPr lang="en-US" sz="1800" b="0" i="1"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</a:rPr>
                                    <m:t> </m:t>
                                  </m:r>
                                  <m:r>
                                    <a:rPr lang="el-GR" sz="1800" b="1" i="0" smtClean="0"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</a:rPr>
                                    <m:t>𝚺</m:t>
                                  </m:r>
                                  <m:r>
                                    <a:rPr lang="en-US" sz="1800" b="0" i="1" smtClean="0"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</a:rPr>
                                    <m:t>,</m:t>
                                  </m:r>
                                  <m:r>
                                    <a:rPr lang="en-US" sz="1800" b="0" i="1" smtClean="0"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</a:rPr>
                                    <m:t>𝑣</m:t>
                                  </m:r>
                                </m:e>
                              </m:d>
                            </m:oMath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latin typeface="Cambria Math"/>
                                    <a:ea typeface="Cambria Math"/>
                                    <a:cs typeface="Calibri" panose="020F0502020204030204" pitchFamily="34" charset="0"/>
                                  </a:rPr>
                                  <m:t>𝝁</m:t>
                                </m:r>
                                <m:r>
                                  <a:rPr lang="en-US" sz="1800" b="1" i="1" smtClean="0">
                                    <a:latin typeface="Cambria Math"/>
                                    <a:ea typeface="Cambria Math"/>
                                    <a:cs typeface="Calibri" panose="020F0502020204030204" pitchFamily="34" charset="0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latin typeface="Cambria Math"/>
                                    <a:ea typeface="Cambria Math"/>
                                    <a:cs typeface="Calibri" panose="020F0502020204030204" pitchFamily="34" charset="0"/>
                                  </a:rPr>
                                  <m:t> </m:t>
                                </m:r>
                                <m:r>
                                  <a:rPr lang="en-US" sz="1800" b="0" i="1" smtClean="0">
                                    <a:latin typeface="Cambria Math"/>
                                    <a:ea typeface="Cambria Math"/>
                                    <a:cs typeface="Calibri" panose="020F0502020204030204" pitchFamily="34" charset="0"/>
                                  </a:rPr>
                                  <m:t>𝑣</m:t>
                                </m:r>
                                <m:r>
                                  <a:rPr lang="en-US" sz="1800" b="0" i="1" smtClean="0">
                                    <a:latin typeface="Cambria Math"/>
                                    <a:ea typeface="Cambria Math"/>
                                    <a:cs typeface="Calibri" panose="020F0502020204030204" pitchFamily="34" charset="0"/>
                                  </a:rPr>
                                  <m:t>&gt;1</m:t>
                                </m:r>
                              </m:oMath>
                            </m:oMathPara>
                          </a14:m>
                          <a:endParaRPr lang="ru-RU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−2</m:t>
                                    </m:r>
                                  </m:den>
                                </m:f>
                                <m:r>
                                  <a:rPr lang="el-GR" sz="1800" b="1" i="0" smtClean="0">
                                    <a:latin typeface="Cambria Math"/>
                                    <a:ea typeface="Cambria Math"/>
                                    <a:cs typeface="Calibri" panose="020F0502020204030204" pitchFamily="34" charset="0"/>
                                  </a:rPr>
                                  <m:t>𝚺</m:t>
                                </m:r>
                                <m:r>
                                  <a:rPr lang="en-US" sz="1800" b="1" i="0" smtClean="0">
                                    <a:latin typeface="Cambria Math"/>
                                    <a:ea typeface="Cambria Math"/>
                                    <a:cs typeface="Calibri" panose="020F0502020204030204" pitchFamily="34" charset="0"/>
                                  </a:rPr>
                                  <m:t>, </m:t>
                                </m:r>
                                <m:r>
                                  <a:rPr lang="en-US" sz="1800" b="0" i="1" smtClean="0">
                                    <a:latin typeface="Cambria Math"/>
                                    <a:ea typeface="Cambria Math"/>
                                    <a:cs typeface="Calibri" panose="020F0502020204030204" pitchFamily="34" charset="0"/>
                                  </a:rPr>
                                  <m:t>𝑣</m:t>
                                </m:r>
                                <m:r>
                                  <a:rPr lang="en-US" sz="1800" b="0" i="1" smtClean="0">
                                    <a:latin typeface="Cambria Math"/>
                                    <a:ea typeface="Cambria Math"/>
                                    <a:cs typeface="Calibri" panose="020F0502020204030204" pitchFamily="34" charset="0"/>
                                  </a:rPr>
                                  <m:t>&gt;2</m:t>
                                </m:r>
                              </m:oMath>
                            </m:oMathPara>
                          </a14:m>
                          <a:endParaRPr lang="ru-RU" b="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256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Dirichlet</a:t>
                          </a:r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/>
                                  <a:cs typeface="Calibri" panose="020F0502020204030204" pitchFamily="34" charset="0"/>
                                </a:rPr>
                                <m:t>𝐷𝑖𝑟</m:t>
                              </m:r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1" i="0" smtClean="0">
                                      <a:latin typeface="Cambria Math"/>
                                      <a:cs typeface="Calibri" panose="020F0502020204030204" pitchFamily="34" charset="0"/>
                                    </a:rPr>
                                    <m:t>𝐱</m:t>
                                  </m:r>
                                  <m:r>
                                    <a:rPr lang="en-US" sz="1800" b="0" i="1" smtClean="0">
                                      <a:latin typeface="Cambria Math"/>
                                      <a:cs typeface="Calibri" panose="020F0502020204030204" pitchFamily="34" charset="0"/>
                                    </a:rPr>
                                    <m:t>|</m:t>
                                  </m:r>
                                  <m:r>
                                    <a:rPr lang="en-US" sz="1800" b="1" i="1" smtClean="0"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</a:rPr>
                                    <m:t>𝜶</m:t>
                                  </m:r>
                                </m:e>
                              </m:d>
                            </m:oMath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ru-RU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i="1" smtClean="0">
                                            <a:latin typeface="Cambria Math"/>
                                            <a:ea typeface="Cambria Math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limLoc m:val="subSup"/>
                                        <m:supHide m:val="on"/>
                                        <m:ctrlPr>
                                          <a:rPr lang="ru-RU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9"/>
                                          </m:rPr>
                                          <a:rPr lang="en-US" b="0" i="1" smtClean="0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sub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ru-RU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den>
                                </m:f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ru-RU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i="1" smtClean="0">
                                            <a:latin typeface="Cambria Math"/>
                                            <a:ea typeface="Cambria Math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ru-RU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ru-RU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ru-RU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ru-RU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ru-RU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ru-RU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a:rPr lang="en-US" b="0" i="0" smtClean="0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 smtClean="0"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limLoc m:val="subSup"/>
                                    <m:supHide m:val="on"/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9"/>
                                      </m:rPr>
                                      <a:rPr lang="en-US" b="0" i="1" smtClean="0"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ru-RU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i="1" smtClean="0">
                                            <a:latin typeface="Cambria Math"/>
                                            <a:ea typeface="Cambria Math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9678982"/>
                  </p:ext>
                </p:extLst>
              </p:nvPr>
            </p:nvGraphicFramePr>
            <p:xfrm>
              <a:off x="179510" y="1243914"/>
              <a:ext cx="8858611" cy="3550486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1728194"/>
                    <a:gridCol w="1368152"/>
                    <a:gridCol w="2952328"/>
                    <a:gridCol w="1440160"/>
                    <a:gridCol w="1369777"/>
                  </a:tblGrid>
                  <a:tr h="5256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Distribution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Mean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Variance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Skewness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Kurtosis</a:t>
                          </a:r>
                          <a:endParaRPr lang="ru-RU" dirty="0"/>
                        </a:p>
                      </a:txBody>
                      <a:tcPr anchor="ctr"/>
                    </a:tc>
                  </a:tr>
                  <a:tr h="525658">
                    <a:tc gridSpan="5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Joint distribution</a:t>
                          </a:r>
                          <a:endParaRPr lang="ru-RU" dirty="0" smtClean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114667" r="-411972" b="-17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26786" t="-114667" r="-422321" b="-17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4742" t="-114667" r="-95052" b="-17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420763" t="-114667" r="-95339" b="-17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546222" t="-114667" b="-177333"/>
                          </a:stretch>
                        </a:blipFill>
                      </a:tcPr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214667" r="-411972" b="-7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26786" t="-214667" r="-422321" b="-7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4742" t="-214667" r="-95052" b="-7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420763" t="-214667" r="-95339" b="-7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546222" t="-214667" b="-77333"/>
                          </a:stretch>
                        </a:blipFill>
                      </a:tcPr>
                    </a:tc>
                  </a:tr>
                  <a:tr h="67037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429091" r="-411972" b="-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26786" t="-429091" r="-422321" b="-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4742" t="-429091" r="-95052" b="-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420763" t="-429091" r="-95339" b="-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546222" t="-429091" b="-545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14736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Generative Models for Discrete Data.      Classical Probabilistic Models</a:t>
            </a:r>
            <a:endParaRPr lang="ru-RU" dirty="0"/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36512" y="-13394"/>
            <a:ext cx="9144000" cy="706090"/>
          </a:xfrm>
        </p:spPr>
        <p:txBody>
          <a:bodyPr>
            <a:noAutofit/>
          </a:bodyPr>
          <a:lstStyle/>
          <a:p>
            <a:r>
              <a:rPr lang="en-US" sz="3600" b="1" dirty="0"/>
              <a:t>Conclusion</a:t>
            </a:r>
            <a:endParaRPr lang="ru-RU" sz="3600" b="1" dirty="0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en-US" dirty="0"/>
              <a:t>Common discrete, continuous and joint probability distributions were considered;</a:t>
            </a:r>
          </a:p>
          <a:p>
            <a:r>
              <a:rPr lang="en-US" dirty="0"/>
              <a:t>Key parameters of these distributions were presented.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z="2200" smtClean="0">
                <a:solidFill>
                  <a:schemeClr val="tx1"/>
                </a:solidFill>
              </a:rPr>
              <a:t>22</a:t>
            </a:fld>
            <a:r>
              <a:rPr lang="en-US" sz="2200" dirty="0">
                <a:solidFill>
                  <a:schemeClr val="tx1"/>
                </a:solidFill>
              </a:rPr>
              <a:t>/22</a:t>
            </a:r>
            <a:endParaRPr lang="ru-RU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398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706090"/>
          </a:xfrm>
        </p:spPr>
        <p:txBody>
          <a:bodyPr>
            <a:noAutofit/>
          </a:bodyPr>
          <a:lstStyle/>
          <a:p>
            <a:r>
              <a:rPr lang="en-US" sz="3600" b="1" dirty="0"/>
              <a:t>Common distributions</a:t>
            </a:r>
            <a:endParaRPr lang="ru-RU" sz="3600" b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Generative Models for Discrete Data.      Classical Probabilistic Models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z="2200" smtClean="0">
                <a:solidFill>
                  <a:schemeClr val="tx1"/>
                </a:solidFill>
              </a:rPr>
              <a:t>3</a:t>
            </a:fld>
            <a:r>
              <a:rPr lang="en-US" sz="2200" dirty="0">
                <a:solidFill>
                  <a:schemeClr val="tx1"/>
                </a:solidFill>
              </a:rPr>
              <a:t>/22</a:t>
            </a:r>
            <a:endParaRPr lang="ru-RU" sz="2200" dirty="0">
              <a:solidFill>
                <a:schemeClr val="tx1"/>
              </a:solidFill>
            </a:endParaRPr>
          </a:p>
        </p:txBody>
      </p:sp>
      <p:graphicFrame>
        <p:nvGraphicFramePr>
          <p:cNvPr id="7" name="Схема 6"/>
          <p:cNvGraphicFramePr/>
          <p:nvPr>
            <p:extLst>
              <p:ext uri="{D42A27DB-BD31-4B8C-83A1-F6EECF244321}">
                <p14:modId xmlns:p14="http://schemas.microsoft.com/office/powerpoint/2010/main" val="1510964816"/>
              </p:ext>
            </p:extLst>
          </p:nvPr>
        </p:nvGraphicFramePr>
        <p:xfrm>
          <a:off x="179512" y="692696"/>
          <a:ext cx="8784976" cy="554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9418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936104"/>
          </a:xfrm>
        </p:spPr>
        <p:txBody>
          <a:bodyPr>
            <a:noAutofit/>
          </a:bodyPr>
          <a:lstStyle/>
          <a:p>
            <a:r>
              <a:rPr lang="en-US" sz="3600" b="1" dirty="0"/>
              <a:t>Discrete distributions (1/4). </a:t>
            </a:r>
            <a:br>
              <a:rPr lang="en-US" sz="3600" b="1" dirty="0"/>
            </a:br>
            <a:r>
              <a:rPr lang="en-US" sz="3600" b="1" dirty="0"/>
              <a:t>Binomial and Bernoulli distributions</a:t>
            </a:r>
            <a:endParaRPr lang="ru-RU" sz="3600" b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Generative Models for Discrete Data.      Classical Probabilistic Models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z="2200" smtClean="0">
                <a:solidFill>
                  <a:schemeClr val="tx1"/>
                </a:solidFill>
              </a:rPr>
              <a:t>4</a:t>
            </a:fld>
            <a:r>
              <a:rPr lang="en-US" sz="2200" dirty="0">
                <a:solidFill>
                  <a:schemeClr val="tx1"/>
                </a:solidFill>
              </a:rPr>
              <a:t>/22</a:t>
            </a:r>
            <a:endParaRPr lang="ru-RU" sz="2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124744"/>
                <a:ext cx="8784976" cy="5184576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Toss a coin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times. 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Calibri" panose="020F0502020204030204" pitchFamily="34" charset="0"/>
                      </a:rPr>
                      <m:t>𝑋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Calibri" panose="020F0502020204030204" pitchFamily="34" charset="0"/>
                          </a:rPr>
                          <m:t>0,1,2⋯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Calibri" panose="020F0502020204030204" pitchFamily="3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be the number of heads. If the probability of head is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𝜃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then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cs typeface="Calibri" panose="020F0502020204030204" pitchFamily="34" charset="0"/>
                      </a:rPr>
                      <m:t>𝑋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has </a:t>
                </a:r>
                <a:r>
                  <a:rPr lang="en-US" sz="2400" b="1" i="1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binomial distribution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  <a:cs typeface="Calibri" panose="020F0502020204030204" pitchFamily="34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~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𝐵𝑖𝑛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|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𝜃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/>
                                    <a:ea typeface="Cambria Math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  <a:cs typeface="Calibri" panose="020F0502020204030204" pitchFamily="34" charset="0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𝜃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</a:rPr>
                                <m:t>1−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𝑘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,</m:t>
                      </m:r>
                    </m:oMath>
                  </m:oMathPara>
                </a14:m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/>
                                    <a:ea typeface="Cambria Math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/>
                                    <a:ea typeface="Cambria Math"/>
                                    <a:cs typeface="Calibri" panose="020F0502020204030204" pitchFamily="34" charset="0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≜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!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binomial coefficient (number of ways to choose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items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).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cs typeface="Calibri" panose="020F0502020204030204" pitchFamily="34" charset="0"/>
                      </a:rPr>
                      <m:t>𝑋</m:t>
                    </m:r>
                    <m:r>
                      <a:rPr lang="en-US" sz="2400" i="1"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  <a:ea typeface="Cambria Math"/>
                            <a:cs typeface="Calibri" panose="020F0502020204030204" pitchFamily="34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be a binary random variable (success or fail). Then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cs typeface="Calibri" panose="020F0502020204030204" pitchFamily="34" charset="0"/>
                      </a:rPr>
                      <m:t>𝑋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has </a:t>
                </a:r>
                <a:r>
                  <a:rPr lang="en-US" sz="2400" b="1" i="1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Bernoulli distribution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  <a:cs typeface="Calibri" panose="020F0502020204030204" pitchFamily="34" charset="0"/>
                        </a:rPr>
                        <m:t>𝑋</m:t>
                      </m:r>
                      <m:r>
                        <a:rPr lang="en-US" sz="2400" i="1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~</m:t>
                      </m:r>
                      <m:r>
                        <a:rPr lang="en-US" sz="2400" i="1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𝐵𝑒𝑟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|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𝜃</m:t>
                          </m:r>
                        </m:e>
                      </m:d>
                      <m:r>
                        <a:rPr lang="en-US" sz="2400" i="1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𝜃</m:t>
                          </m:r>
                        </m:e>
                        <m:sup>
                          <m:r>
                            <a:rPr lang="en-US" sz="2400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𝕀</m:t>
                          </m:r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</a:rPr>
                                <m:t>=1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</a:rPr>
                                <m:t>1−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𝕀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</a:rPr>
                                <m:t>=0</m:t>
                              </m:r>
                            </m:e>
                          </m:d>
                        </m:sup>
                      </m:sSup>
                      <m:r>
                        <a:rPr lang="en-US" sz="2400" b="0" i="1" smtClean="0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,</m:t>
                      </m:r>
                    </m:oMath>
                  </m:oMathPara>
                </a14:m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where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𝕀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/>
                                    <a:ea typeface="Cambria Math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  <a:cs typeface="Calibri" panose="020F0502020204030204" pitchFamily="34" charset="0"/>
                                  </a:rPr>
                                  <m:t>=</m:t>
                                </m:r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  <a:cs typeface="Calibri" panose="020F0502020204030204" pitchFamily="34" charset="0"/>
                                  </a:rPr>
                                  <m:t>𝑡𝑟𝑢𝑒</m:t>
                                </m:r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  <a:cs typeface="Calibri" panose="020F0502020204030204" pitchFamily="34" charset="0"/>
                                  </a:rPr>
                                  <m:t>;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  <a:cs typeface="Calibri" panose="020F050202020403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  <a:cs typeface="Calibri" panose="020F0502020204030204" pitchFamily="34" charset="0"/>
                                  </a:rPr>
                                  <m:t>=</m:t>
                                </m:r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  <a:cs typeface="Calibri" panose="020F0502020204030204" pitchFamily="34" charset="0"/>
                                  </a:rPr>
                                  <m:t>𝑓𝑎𝑙𝑠𝑒</m:t>
                                </m:r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  <a:cs typeface="Calibri" panose="020F0502020204030204" pitchFamily="34" charset="0"/>
                                  </a:rPr>
                                  <m:t>;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indicator function.</a:t>
                </a:r>
              </a:p>
            </p:txBody>
          </p:sp>
        </mc:Choice>
        <mc:Fallback xmlns="">
          <p:sp>
            <p:nvSpPr>
              <p:cNvPr id="6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124744"/>
                <a:ext cx="8784976" cy="5184576"/>
              </a:xfrm>
              <a:blipFill rotWithShape="1">
                <a:blip r:embed="rId2"/>
                <a:stretch>
                  <a:fillRect l="-832" t="-12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Прямоугольник 4"/>
          <p:cNvSpPr/>
          <p:nvPr/>
        </p:nvSpPr>
        <p:spPr>
          <a:xfrm>
            <a:off x="2339752" y="1772816"/>
            <a:ext cx="4464496" cy="57606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2339752" y="4365104"/>
            <a:ext cx="4464496" cy="432048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6985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936104"/>
          </a:xfrm>
        </p:spPr>
        <p:txBody>
          <a:bodyPr>
            <a:noAutofit/>
          </a:bodyPr>
          <a:lstStyle/>
          <a:p>
            <a:r>
              <a:rPr lang="en-US" sz="3600" b="1" dirty="0"/>
              <a:t>Discrete distributions (2/4). </a:t>
            </a:r>
            <a:br>
              <a:rPr lang="en-US" sz="3600" b="1" dirty="0"/>
            </a:br>
            <a:r>
              <a:rPr lang="en-US" sz="3600" b="1" dirty="0"/>
              <a:t>Multinomial and </a:t>
            </a:r>
            <a:r>
              <a:rPr lang="en-US" sz="3600" b="1" dirty="0" err="1"/>
              <a:t>multinulli</a:t>
            </a:r>
            <a:r>
              <a:rPr lang="en-US" sz="3600" b="1" dirty="0"/>
              <a:t> distributions</a:t>
            </a:r>
            <a:endParaRPr lang="ru-RU" sz="3600" b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Generative Models for Discrete Data.      Classical Probabilistic Models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z="2200" smtClean="0">
                <a:solidFill>
                  <a:schemeClr val="tx1"/>
                </a:solidFill>
              </a:rPr>
              <a:t>5</a:t>
            </a:fld>
            <a:r>
              <a:rPr lang="en-US" sz="2200" dirty="0">
                <a:solidFill>
                  <a:schemeClr val="tx1"/>
                </a:solidFill>
              </a:rPr>
              <a:t>/22</a:t>
            </a:r>
            <a:endParaRPr lang="ru-RU" sz="2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124744"/>
                <a:ext cx="8784976" cy="51845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Outcomes of tossing K-sided die. Then random vector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/>
                        <a:cs typeface="Calibri" panose="020F0502020204030204" pitchFamily="34" charset="0"/>
                      </a:rPr>
                      <m:t>𝐱</m:t>
                    </m:r>
                    <m:r>
                      <a:rPr lang="en-US" sz="2400" b="0" i="1" smtClean="0">
                        <a:latin typeface="Cambria Math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Calibri" panose="020F0502020204030204" pitchFamily="34" charset="0"/>
                          </a:rPr>
                          <m:t>⋯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  <a:cs typeface="Calibri" panose="020F0502020204030204" pitchFamily="34" charset="0"/>
                              </a:rPr>
                              <m:t>𝐾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has </a:t>
                </a:r>
                <a:r>
                  <a:rPr lang="en-US" sz="2400" b="1" i="1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multinomial distribution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𝑀𝑢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400" b="1" i="0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𝐱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|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𝜃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/>
                                    <a:ea typeface="Cambria Math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  <a:cs typeface="Calibri" panose="020F050202020403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  <a:cs typeface="Calibri" panose="020F0502020204030204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  <a:ea typeface="Cambria Math"/>
                                    <a:cs typeface="Calibri" panose="020F0502020204030204" pitchFamily="34" charset="0"/>
                                  </a:rPr>
                                  <m:t>⋯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  <a:ea typeface="Cambria Math"/>
                                        <a:cs typeface="Calibri" panose="020F050202020403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  <a:ea typeface="Cambria Math"/>
                                        <a:cs typeface="Calibri" panose="020F0502020204030204" pitchFamily="34" charset="0"/>
                                      </a:rPr>
                                      <m:t>𝐾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nary>
                        <m:naryPr>
                          <m:chr m:val="∏"/>
                          <m:limLoc m:val="subSup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400" b="0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𝐾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  <a:cs typeface="Calibri" panose="020F050202020403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</a:rPr>
                                    <m:t>𝑗</m:t>
                                  </m:r>
                                </m:sub>
                                <m:sup/>
                              </m:sSubSup>
                            </m:e>
                            <m:sup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  <m:r>
                        <a:rPr lang="en-US" sz="2400" b="0" i="1" smtClean="0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,</m:t>
                      </m:r>
                    </m:oMath>
                  </m:oMathPara>
                </a14:m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/>
                                    <a:ea typeface="Cambria Math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  <a:cs typeface="Calibri" panose="020F050202020403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  <a:cs typeface="Calibri" panose="020F0502020204030204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  <a:ea typeface="Cambria Math"/>
                                    <a:cs typeface="Calibri" panose="020F0502020204030204" pitchFamily="34" charset="0"/>
                                  </a:rPr>
                                  <m:t>⋯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  <a:ea typeface="Cambria Math"/>
                                        <a:cs typeface="Calibri" panose="020F050202020403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  <a:ea typeface="Cambria Math"/>
                                        <a:cs typeface="Calibri" panose="020F0502020204030204" pitchFamily="34" charset="0"/>
                                      </a:rPr>
                                      <m:t>𝐾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≜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!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!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!</m:t>
                          </m:r>
                          <m:r>
                            <a:rPr lang="en-US" sz="2400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</a:rPr>
                                <m:t>𝐾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multinomial coefficient.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/>
                        <a:cs typeface="Calibri" panose="020F0502020204030204" pitchFamily="34" charset="0"/>
                      </a:rPr>
                      <m:t>𝐱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  <a:ea typeface="Cambria Math"/>
                            <a:cs typeface="Calibri" panose="020F0502020204030204" pitchFamily="34" charset="0"/>
                          </a:rPr>
                          <m:t>𝕀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  <a:ea typeface="Cambria Math"/>
                                <a:cs typeface="Calibri" panose="020F0502020204030204" pitchFamily="34" charset="0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/>
                                <a:ea typeface="Cambria Math"/>
                                <a:cs typeface="Calibri" panose="020F0502020204030204" pitchFamily="34" charset="0"/>
                              </a:rPr>
                              <m:t>=1</m:t>
                            </m:r>
                          </m:e>
                        </m:d>
                        <m:r>
                          <a:rPr lang="en-US" sz="2400" i="1">
                            <a:latin typeface="Cambria Math"/>
                            <a:ea typeface="Cambria Math"/>
                            <a:cs typeface="Calibri" panose="020F0502020204030204" pitchFamily="34" charset="0"/>
                          </a:rPr>
                          <m:t>,⋯,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  <a:cs typeface="Calibri" panose="020F0502020204030204" pitchFamily="34" charset="0"/>
                          </a:rPr>
                          <m:t>𝕀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  <a:ea typeface="Cambria Math"/>
                                <a:cs typeface="Calibri" panose="020F0502020204030204" pitchFamily="34" charset="0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/>
                                <a:ea typeface="Cambria Math"/>
                                <a:cs typeface="Calibri" panose="020F0502020204030204" pitchFamily="34" charset="0"/>
                              </a:rPr>
                              <m:t>=</m:t>
                            </m:r>
                            <m:r>
                              <a:rPr lang="en-US" sz="2400" i="1">
                                <a:latin typeface="Cambria Math"/>
                                <a:ea typeface="Cambria Math"/>
                                <a:cs typeface="Calibri" panose="020F0502020204030204" pitchFamily="34" charset="0"/>
                              </a:rPr>
                              <m:t>𝐾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be a binary random vector. Then 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/>
                        <a:cs typeface="Calibri" panose="020F0502020204030204" pitchFamily="34" charset="0"/>
                      </a:rPr>
                      <m:t>𝐱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has </a:t>
                </a:r>
                <a:r>
                  <a:rPr lang="en-US" sz="2400" b="1" i="1" u="sng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Multinoulli</a:t>
                </a:r>
                <a:r>
                  <a:rPr lang="en-US" sz="2400" b="1" i="1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distribution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  <a:cs typeface="Calibri" panose="020F0502020204030204" pitchFamily="34" charset="0"/>
                        </a:rPr>
                        <m:t>𝑀</m:t>
                      </m:r>
                      <m:r>
                        <a:rPr lang="en-US" sz="2400" b="0" i="1" smtClean="0">
                          <a:latin typeface="Cambria Math"/>
                          <a:cs typeface="Calibri" panose="020F0502020204030204" pitchFamily="34" charset="0"/>
                        </a:rPr>
                        <m:t>𝑢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|1,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𝜃</m:t>
                          </m:r>
                        </m:e>
                      </m:d>
                      <m:r>
                        <a:rPr lang="en-US" sz="2400" i="1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=</m:t>
                      </m:r>
                      <m:nary>
                        <m:naryPr>
                          <m:chr m:val="∏"/>
                          <m:limLoc m:val="subSup"/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400" b="0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𝐾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  <a:cs typeface="Calibri" panose="020F050202020403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</a:rPr>
                                    <m:t>𝑗</m:t>
                                  </m:r>
                                </m:sub>
                                <m:sup/>
                              </m:sSubSup>
                            </m:e>
                            <m:sup>
                              <m:r>
                                <a:rPr lang="en-US" sz="2400" i="1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</a:rPr>
                                <m:t>𝕀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  <a:ea typeface="Cambria Math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  <a:ea typeface="Cambria Math"/>
                                          <a:cs typeface="Calibri" panose="020F050202020403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/>
                                          <a:ea typeface="Cambria Math"/>
                                          <a:cs typeface="Calibri" panose="020F0502020204030204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</a:rPr>
                                    <m:t>=1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  <m:r>
                        <a:rPr lang="en-US" sz="2400" b="0" i="1" smtClean="0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.</m:t>
                      </m:r>
                    </m:oMath>
                  </m:oMathPara>
                </a14:m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124744"/>
                <a:ext cx="8784976" cy="5184576"/>
              </a:xfrm>
              <a:blipFill rotWithShape="1">
                <a:blip r:embed="rId2"/>
                <a:stretch>
                  <a:fillRect l="-1040" t="-9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Прямоугольник 8"/>
          <p:cNvSpPr/>
          <p:nvPr/>
        </p:nvSpPr>
        <p:spPr>
          <a:xfrm>
            <a:off x="2123728" y="1916832"/>
            <a:ext cx="4752528" cy="86409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2555776" y="5157192"/>
            <a:ext cx="3960440" cy="86409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2731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936104"/>
          </a:xfrm>
        </p:spPr>
        <p:txBody>
          <a:bodyPr>
            <a:noAutofit/>
          </a:bodyPr>
          <a:lstStyle/>
          <a:p>
            <a:r>
              <a:rPr lang="en-US" sz="3600" b="1" dirty="0"/>
              <a:t>Discrete distributions (3/4). </a:t>
            </a:r>
            <a:br>
              <a:rPr lang="en-US" sz="3600" b="1" dirty="0"/>
            </a:br>
            <a:r>
              <a:rPr lang="en-US" sz="3600" b="1" dirty="0"/>
              <a:t>Poisson distribution</a:t>
            </a:r>
            <a:endParaRPr lang="ru-RU" sz="3600" b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Generative Models for Discrete Data.      Classical Probabilistic Models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z="2200" smtClean="0">
                <a:solidFill>
                  <a:schemeClr val="tx1"/>
                </a:solidFill>
              </a:rPr>
              <a:t>6</a:t>
            </a:fld>
            <a:r>
              <a:rPr lang="en-US" sz="2200" dirty="0">
                <a:solidFill>
                  <a:schemeClr val="tx1"/>
                </a:solidFill>
              </a:rPr>
              <a:t>/22</a:t>
            </a:r>
            <a:endParaRPr lang="ru-RU" sz="2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124744"/>
                <a:ext cx="8784976" cy="295232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Calibri" panose="020F0502020204030204" pitchFamily="34" charset="0"/>
                      </a:rPr>
                      <m:t>𝑋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Calibri" panose="020F0502020204030204" pitchFamily="34" charset="0"/>
                          </a:rPr>
                          <m:t>0,1,2⋯</m:t>
                        </m:r>
                      </m:e>
                    </m:d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has </a:t>
                </a:r>
                <a:r>
                  <a:rPr lang="en-US" sz="2400" b="1" i="1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Poisson distribution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parameter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𝜆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&gt;0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if its </a:t>
                </a:r>
                <a:r>
                  <a:rPr lang="en-US" sz="24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pmf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~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𝑃𝑜𝑠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|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𝜆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𝜆</m:t>
                          </m:r>
                        </m:sup>
                      </m:sSup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!</m:t>
                          </m:r>
                        </m:den>
                      </m:f>
                      <m:r>
                        <a:rPr lang="en-US" sz="2400" b="0" i="1" smtClean="0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.</m:t>
                      </m:r>
                    </m:oMath>
                  </m:oMathPara>
                </a14:m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Poisson distribution is often used as a model for counts of rare events like radioactive decay and traffic accidents.</a:t>
                </a:r>
              </a:p>
            </p:txBody>
          </p:sp>
        </mc:Choice>
        <mc:Fallback xmlns="">
          <p:sp>
            <p:nvSpPr>
              <p:cNvPr id="6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124744"/>
                <a:ext cx="8784976" cy="2952328"/>
              </a:xfrm>
              <a:blipFill rotWithShape="1">
                <a:blip r:embed="rId2"/>
                <a:stretch>
                  <a:fillRect l="-1040" t="-165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Прямоугольник 9"/>
          <p:cNvSpPr/>
          <p:nvPr/>
        </p:nvSpPr>
        <p:spPr>
          <a:xfrm>
            <a:off x="2987824" y="1844824"/>
            <a:ext cx="3024336" cy="86409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107504" y="5877272"/>
            <a:ext cx="8784976" cy="4320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pmf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– probability mass function.</a:t>
            </a:r>
          </a:p>
        </p:txBody>
      </p:sp>
    </p:spTree>
    <p:extLst>
      <p:ext uri="{BB962C8B-B14F-4D97-AF65-F5344CB8AC3E}">
        <p14:creationId xmlns:p14="http://schemas.microsoft.com/office/powerpoint/2010/main" val="2331684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936104"/>
          </a:xfrm>
        </p:spPr>
        <p:txBody>
          <a:bodyPr>
            <a:noAutofit/>
          </a:bodyPr>
          <a:lstStyle/>
          <a:p>
            <a:r>
              <a:rPr lang="en-US" sz="3600" b="1" dirty="0"/>
              <a:t>Discrete distributions (4/4). </a:t>
            </a:r>
            <a:br>
              <a:rPr lang="en-US" sz="3600" b="1" dirty="0"/>
            </a:br>
            <a:r>
              <a:rPr lang="en-US" sz="3600" b="1" dirty="0"/>
              <a:t>Empirical distribution</a:t>
            </a:r>
            <a:endParaRPr lang="ru-RU" sz="3600" b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Generative Models for Discrete Data.      Classical Probabilistic Models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z="2200" smtClean="0">
                <a:solidFill>
                  <a:schemeClr val="tx1"/>
                </a:solidFill>
              </a:rPr>
              <a:t>7</a:t>
            </a:fld>
            <a:r>
              <a:rPr lang="en-US" sz="2200" dirty="0">
                <a:solidFill>
                  <a:schemeClr val="tx1"/>
                </a:solidFill>
              </a:rPr>
              <a:t>/22</a:t>
            </a:r>
            <a:endParaRPr lang="ru-RU" sz="2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124744"/>
                <a:ext cx="8784976" cy="475252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Given a set of data,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𝒟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Calibri" panose="020F0502020204030204" pitchFamily="34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  <a:cs typeface="Calibri" panose="020F0502020204030204" pitchFamily="34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the </a:t>
                </a:r>
                <a:r>
                  <a:rPr lang="en-US" sz="2400" b="1" i="1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empirical distribution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is:</a:t>
                </a:r>
              </a:p>
              <a:p>
                <a:pPr marL="0" indent="0">
                  <a:buNone/>
                </a:pPr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  <a:cs typeface="Calibri" panose="020F0502020204030204" pitchFamily="34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cs typeface="Calibri" panose="020F0502020204030204" pitchFamily="34" charset="0"/>
                            </a:rPr>
                            <m:t>𝑒𝑚𝑝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  <a:cs typeface="Calibri" panose="020F0502020204030204" pitchFamily="34" charset="0"/>
                            </a:rPr>
                            <m:t>𝐴</m:t>
                          </m:r>
                        </m:e>
                      </m:d>
                      <m:r>
                        <a:rPr lang="en-US" sz="2400" i="1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≜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</a:rPr>
                                <m:t>𝛿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</a:rPr>
                                <m:t>𝐴</m:t>
                              </m:r>
                            </m:e>
                          </m:d>
                        </m:e>
                      </m:nary>
                      <m:r>
                        <a:rPr lang="en-US" sz="2400" b="0" i="1" smtClean="0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,</m:t>
                      </m:r>
                    </m:oMath>
                  </m:oMathPara>
                </a14:m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  <a:cs typeface="Calibri" panose="020F0502020204030204" pitchFamily="34" charset="0"/>
                          </a:rPr>
                          <m:t>𝛿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Calibri" panose="020F0502020204030204" pitchFamily="34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  <a:ea typeface="Cambria Math"/>
                            <a:cs typeface="Calibri" panose="020F0502020204030204" pitchFamily="34" charset="0"/>
                          </a:rPr>
                          <m:t>𝐴</m:t>
                        </m:r>
                      </m:e>
                    </m:d>
                    <m:r>
                      <a:rPr lang="en-US" sz="2400" b="0" i="1" smtClean="0"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−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Dirac measure, defined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𝛿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𝐴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/>
                                    <a:ea typeface="Cambria Math"/>
                                    <a:cs typeface="Calibri" panose="020F0502020204030204" pitchFamily="34" charset="0"/>
                                  </a:rPr>
                                  <m:t>0</m:t>
                                </m:r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  <a:cs typeface="Calibri" panose="020F0502020204030204" pitchFamily="34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  <a:cs typeface="Calibri" panose="020F0502020204030204" pitchFamily="34" charset="0"/>
                                  </a:rPr>
                                  <m:t>∉</m:t>
                                </m:r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  <a:cs typeface="Calibri" panose="020F0502020204030204" pitchFamily="34" charset="0"/>
                                  </a:rPr>
                                  <m:t>𝐴</m:t>
                                </m:r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  <a:cs typeface="Calibri" panose="020F0502020204030204" pitchFamily="34" charset="0"/>
                                  </a:rPr>
                                  <m:t>;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  <a:cs typeface="Calibri" panose="020F0502020204030204" pitchFamily="34" charset="0"/>
                                  </a:rPr>
                                  <m:t>1,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  <a:cs typeface="Calibri" panose="020F0502020204030204" pitchFamily="34" charset="0"/>
                                  </a:rPr>
                                  <m:t>∈</m:t>
                                </m:r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  <a:cs typeface="Calibri" panose="020F0502020204030204" pitchFamily="34" charset="0"/>
                                  </a:rPr>
                                  <m:t>𝐴</m:t>
                                </m:r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  <a:cs typeface="Calibri" panose="020F0502020204030204" pitchFamily="34" charset="0"/>
                                  </a:rPr>
                                  <m:t>.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124744"/>
                <a:ext cx="8784976" cy="4752528"/>
              </a:xfrm>
              <a:blipFill rotWithShape="1">
                <a:blip r:embed="rId2"/>
                <a:stretch>
                  <a:fillRect l="-1040" t="-10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Прямоугольник 8"/>
          <p:cNvSpPr/>
          <p:nvPr/>
        </p:nvSpPr>
        <p:spPr>
          <a:xfrm>
            <a:off x="2915816" y="1916832"/>
            <a:ext cx="3240360" cy="122413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5291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936104"/>
          </a:xfrm>
        </p:spPr>
        <p:txBody>
          <a:bodyPr>
            <a:noAutofit/>
          </a:bodyPr>
          <a:lstStyle/>
          <a:p>
            <a:r>
              <a:rPr lang="en-US" sz="3600" b="1" dirty="0"/>
              <a:t>Continuous distributions (1/8). </a:t>
            </a:r>
            <a:br>
              <a:rPr lang="en-US" sz="3600" b="1" dirty="0"/>
            </a:br>
            <a:r>
              <a:rPr lang="en-US" sz="3600" b="1" dirty="0"/>
              <a:t>Gaussian (normal) distribution</a:t>
            </a:r>
            <a:endParaRPr lang="ru-RU" sz="3600" b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Generative Models for Discrete Data.      Classical Probabilistic Models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z="2200" smtClean="0">
                <a:solidFill>
                  <a:schemeClr val="tx1"/>
                </a:solidFill>
              </a:rPr>
              <a:t>8</a:t>
            </a:fld>
            <a:r>
              <a:rPr lang="en-US" sz="2200" dirty="0">
                <a:solidFill>
                  <a:schemeClr val="tx1"/>
                </a:solidFill>
              </a:rPr>
              <a:t>/22</a:t>
            </a:r>
            <a:endParaRPr lang="ru-RU" sz="2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124744"/>
                <a:ext cx="8784976" cy="475252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0" dirty="0">
                    <a:latin typeface="+mj-lt"/>
                    <a:cs typeface="Calibri" panose="020F0502020204030204" pitchFamily="34" charset="0"/>
                  </a:rPr>
                  <a:t>Probability distribution function for </a:t>
                </a:r>
                <a:r>
                  <a:rPr lang="en-US" sz="2400" b="1" i="1" u="sng" dirty="0">
                    <a:latin typeface="+mj-lt"/>
                    <a:cs typeface="Calibri" panose="020F0502020204030204" pitchFamily="34" charset="0"/>
                  </a:rPr>
                  <a:t>Gaussian distribution</a:t>
                </a:r>
                <a:r>
                  <a:rPr lang="en-US" sz="2400" b="0" dirty="0">
                    <a:latin typeface="+mj-lt"/>
                    <a:cs typeface="Calibri" panose="020F0502020204030204" pitchFamily="34" charset="0"/>
                  </a:rPr>
                  <a:t> is given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/>
                          <a:cs typeface="Calibri" panose="020F0502020204030204" pitchFamily="34" charset="0"/>
                        </a:rPr>
                        <m:t>𝑋</m:t>
                      </m:r>
                      <m:r>
                        <a:rPr lang="en-US" sz="2200" b="0" i="1" smtClean="0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~</m:t>
                      </m:r>
                      <m:r>
                        <a:rPr lang="en-US" sz="2200" b="0" i="1" smtClean="0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𝒩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𝑥</m:t>
                          </m:r>
                          <m:r>
                            <a:rPr lang="en-US" sz="2200" b="0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|</m:t>
                          </m:r>
                          <m:r>
                            <a:rPr lang="en-US" sz="2200" b="0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𝜇</m:t>
                          </m:r>
                          <m:r>
                            <a:rPr lang="en-US" sz="2200" b="0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200" i="1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≜</m:t>
                      </m:r>
                      <m:f>
                        <m:fPr>
                          <m:ctrlPr>
                            <a:rPr lang="en-US" sz="2200" i="1" smtClean="0">
                              <a:latin typeface="Cambria Math" panose="02040503050406030204" pitchFamily="18" charset="0"/>
                              <a:ea typeface="Cambria Math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  <a:ea typeface="Cambria Math"/>
                                  <a:cs typeface="Calibri" panose="020F0502020204030204" pitchFamily="3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200" b="0" i="1" smtClean="0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</a:rPr>
                                <m:t>2</m:t>
                              </m:r>
                              <m:r>
                                <a:rPr lang="en-US" sz="2200" b="0" i="1" smtClean="0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smtClean="0"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2200" b="0" i="1" smtClean="0"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sz="2200" i="1" smtClean="0">
                              <a:latin typeface="Cambria Math" panose="02040503050406030204" pitchFamily="18" charset="0"/>
                              <a:ea typeface="Cambria Math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/>
                                  <a:cs typeface="Calibri" panose="020F0502020204030204" pitchFamily="3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200" b="0" i="1" smtClean="0">
                                          <a:latin typeface="Cambria Math" panose="02040503050406030204" pitchFamily="18" charset="0"/>
                                          <a:ea typeface="Cambria Math"/>
                                          <a:cs typeface="Calibri" panose="020F050202020403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b="0" i="1" smtClean="0">
                                          <a:latin typeface="Cambria Math"/>
                                          <a:ea typeface="Cambria Math"/>
                                          <a:cs typeface="Calibri" panose="020F0502020204030204" pitchFamily="34" charset="0"/>
                                        </a:rPr>
                                        <m:t>𝑥</m:t>
                                      </m:r>
                                      <m:r>
                                        <a:rPr lang="en-US" sz="2200" b="0" i="1" smtClean="0">
                                          <a:latin typeface="Cambria Math"/>
                                          <a:ea typeface="Cambria Math"/>
                                          <a:cs typeface="Calibri" panose="020F0502020204030204" pitchFamily="34" charset="0"/>
                                        </a:rPr>
                                        <m:t>−</m:t>
                                      </m:r>
                                      <m:r>
                                        <a:rPr lang="en-US" sz="2200" b="0" i="1" smtClean="0">
                                          <a:latin typeface="Cambria Math"/>
                                          <a:ea typeface="Cambria Math"/>
                                          <a:cs typeface="Calibri" panose="020F0502020204030204" pitchFamily="34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200" b="0" i="1" smtClean="0"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200" b="0" i="1" smtClean="0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smtClean="0"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2200" b="0" i="1" smtClean="0"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  <m:r>
                        <a:rPr lang="en-US" sz="2200" b="0" i="1" smtClean="0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,</m:t>
                      </m:r>
                    </m:oMath>
                  </m:oMathPara>
                </a14:m>
                <a:endParaRPr lang="en-US" sz="2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𝜇</m:t>
                    </m:r>
                    <m:r>
                      <a:rPr lang="en-US" sz="2400" b="0" i="0" smtClean="0"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Calibri" panose="020F0502020204030204" pitchFamily="34" charset="0"/>
                          </a:rPr>
                          <m:t>𝑋</m:t>
                        </m:r>
                      </m:e>
                    </m:d>
                    <m:r>
                      <a:rPr lang="en-US" sz="2400" b="0" i="1" smtClean="0"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−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the mean;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  <a:ea typeface="Cambria Math"/>
                            <a:cs typeface="Calibri" panose="020F0502020204030204" pitchFamily="34" charset="0"/>
                          </a:rPr>
                          <m:t>𝜎</m:t>
                        </m:r>
                      </m:e>
                      <m:sup>
                        <m:r>
                          <a:rPr lang="en-US" sz="2400" i="1">
                            <a:latin typeface="Cambria Math"/>
                            <a:ea typeface="Cambria Math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𝑣𝑎𝑟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Calibri" panose="020F0502020204030204" pitchFamily="34" charset="0"/>
                          </a:rPr>
                          <m:t>𝑋</m:t>
                        </m:r>
                      </m:e>
                    </m:d>
                    <m:r>
                      <a:rPr lang="en-US" sz="2400" b="0" i="1" smtClean="0"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−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variance;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  <a:cs typeface="Calibri" panose="020F0502020204030204" pitchFamily="34" charset="0"/>
                          </a:rPr>
                        </m:ctrlPr>
                      </m:radPr>
                      <m:deg/>
                      <m:e>
                        <m:r>
                          <a:rPr lang="en-US" sz="2400" i="1">
                            <a:latin typeface="Cambria Math"/>
                            <a:ea typeface="Cambria Math"/>
                            <a:cs typeface="Calibri" panose="020F0502020204030204" pitchFamily="34" charset="0"/>
                          </a:rPr>
                          <m:t>2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  <a:cs typeface="Calibri" panose="020F0502020204030204" pitchFamily="34" charset="0"/>
                          </a:rPr>
                          <m:t>𝜋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  <a:ea typeface="Cambria Math"/>
                                <a:cs typeface="Calibri" panose="020F0502020204030204" pitchFamily="34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  <a:ea typeface="Cambria Math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sz="2400" b="0" i="1" smtClean="0"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−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the normalization constant.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Calibri" panose="020F0502020204030204" pitchFamily="34" charset="0"/>
                      </a:rPr>
                      <m:t>𝑝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cs typeface="Calibri" panose="020F0502020204030204" pitchFamily="34" charset="0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/>
                            <a:cs typeface="Calibri" panose="020F0502020204030204" pitchFamily="34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800" i="1"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𝒩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  <a:ea typeface="Cambria Math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  <a:cs typeface="Calibri" panose="020F0502020204030204" pitchFamily="34" charset="0"/>
                          </a:rPr>
                          <m:t>|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  <a:cs typeface="Calibri" panose="020F0502020204030204" pitchFamily="34" charset="0"/>
                          </a:rPr>
                          <m:t>𝜇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  <a:cs typeface="Calibri" panose="020F0502020204030204" pitchFamily="34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/>
                                <a:ea typeface="Cambria Math"/>
                                <a:cs typeface="Calibri" panose="020F0502020204030204" pitchFamily="34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800" i="1">
                                <a:latin typeface="Cambria Math"/>
                                <a:ea typeface="Cambria Math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400" i="1"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𝒩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Calibri" panose="020F0502020204030204" pitchFamily="34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Calibri" panose="020F0502020204030204" pitchFamily="34" charset="0"/>
                      </a:rPr>
                      <m:t>𝑋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has </a:t>
                </a:r>
                <a:r>
                  <a:rPr lang="en-US" sz="2400" b="1" i="1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standard normal distribution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</a:t>
                </a:r>
                <a:r>
                  <a:rPr lang="en-US" sz="2400" b="1" i="1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central limit theorem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tells us that sums of independent random variables have approximately Gaussian distribution.</a:t>
                </a:r>
              </a:p>
            </p:txBody>
          </p:sp>
        </mc:Choice>
        <mc:Fallback xmlns="">
          <p:sp>
            <p:nvSpPr>
              <p:cNvPr id="6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124744"/>
                <a:ext cx="8784976" cy="4752528"/>
              </a:xfrm>
              <a:blipFill rotWithShape="1">
                <a:blip r:embed="rId2"/>
                <a:stretch>
                  <a:fillRect l="-1040" t="-1027" r="-17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Прямоугольник 6"/>
          <p:cNvSpPr/>
          <p:nvPr/>
        </p:nvSpPr>
        <p:spPr>
          <a:xfrm>
            <a:off x="2483768" y="1484784"/>
            <a:ext cx="4104456" cy="93610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467544" y="3284984"/>
            <a:ext cx="4824536" cy="432048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9147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936104"/>
          </a:xfrm>
        </p:spPr>
        <p:txBody>
          <a:bodyPr>
            <a:noAutofit/>
          </a:bodyPr>
          <a:lstStyle/>
          <a:p>
            <a:r>
              <a:rPr lang="en-US" sz="3600" b="1" dirty="0"/>
              <a:t>Continuous distributions (2/8). </a:t>
            </a:r>
            <a:br>
              <a:rPr lang="en-US" sz="3600" b="1" dirty="0"/>
            </a:br>
            <a:r>
              <a:rPr lang="en-US" sz="3600" b="1" dirty="0"/>
              <a:t>Degenerate distribution</a:t>
            </a:r>
            <a:endParaRPr lang="ru-RU" sz="3600" b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Generative Models for Discrete Data.      Classical Probabilistic Models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z="2200" smtClean="0">
                <a:solidFill>
                  <a:schemeClr val="tx1"/>
                </a:solidFill>
              </a:rPr>
              <a:t>9</a:t>
            </a:fld>
            <a:r>
              <a:rPr lang="en-US" sz="2200" dirty="0">
                <a:solidFill>
                  <a:schemeClr val="tx1"/>
                </a:solidFill>
              </a:rPr>
              <a:t>/22</a:t>
            </a:r>
            <a:endParaRPr lang="ru-RU" sz="2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124744"/>
                <a:ext cx="8784976" cy="475252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 the limiting case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/>
                            <a:ea typeface="Cambria Math"/>
                            <a:cs typeface="Calibri" panose="020F0502020204030204" pitchFamily="34" charset="0"/>
                          </a:rPr>
                          <m:t>𝜎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en-US" sz="2400" i="1" smtClean="0"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→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0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the Gaussian becomes an infinitely tall and infinitely thin “spike” centered at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𝜇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i="0" smtClean="0">
                                  <a:latin typeface="Cambria Math"/>
                                  <a:cs typeface="Calibri" panose="020F0502020204030204" pitchFamily="34" charset="0"/>
                                </a:rPr>
                                <m:t>lim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i="1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</a:rPr>
                                <m:t>|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</a:rPr>
                                <m:t>𝜇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𝛿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𝜇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,</m:t>
                      </m:r>
                    </m:oMath>
                  </m:oMathPara>
                </a14:m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𝛿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latin typeface="Cambria Math"/>
                            <a:ea typeface="Cambria Math"/>
                            <a:cs typeface="Calibri" panose="020F0502020204030204" pitchFamily="34" charset="0"/>
                          </a:rPr>
                          <m:t>∙</m:t>
                        </m:r>
                      </m:e>
                    </m:d>
                    <m:r>
                      <a:rPr lang="en-US" sz="2400" b="0" i="1" smtClean="0"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−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Dirac delta function, defined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𝛿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/>
                                    <a:ea typeface="Cambria Math"/>
                                    <a:cs typeface="Calibri" panose="020F0502020204030204" pitchFamily="34" charset="0"/>
                                  </a:rPr>
                                  <m:t>+</m:t>
                                </m:r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  <a:cs typeface="Calibri" panose="020F0502020204030204" pitchFamily="34" charset="0"/>
                                  </a:rPr>
                                  <m:t>∞,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  <a:cs typeface="Calibri" panose="020F0502020204030204" pitchFamily="34" charset="0"/>
                                  </a:rPr>
                                  <m:t>=0;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  <a:cs typeface="Calibri" panose="020F0502020204030204" pitchFamily="34" charset="0"/>
                                  </a:rPr>
                                  <m:t>0,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  <a:cs typeface="Calibri" panose="020F0502020204030204" pitchFamily="34" charset="0"/>
                                  </a:rPr>
                                  <m:t>≠0;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such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400" b="0" i="1" smtClean="0">
                              <a:latin typeface="Cambria Math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∞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∞</m:t>
                          </m:r>
                        </m:sup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𝑑𝑥</m:t>
                          </m:r>
                        </m:e>
                      </m:nary>
                      <m:r>
                        <a:rPr lang="en-US" sz="2400" b="0" i="1" smtClean="0">
                          <a:latin typeface="Cambria Math"/>
                          <a:cs typeface="Calibri" panose="020F0502020204030204" pitchFamily="34" charset="0"/>
                        </a:rPr>
                        <m:t>=1.</m:t>
                      </m:r>
                    </m:oMath>
                  </m:oMathPara>
                </a14:m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124744"/>
                <a:ext cx="8784976" cy="4752528"/>
              </a:xfrm>
              <a:blipFill rotWithShape="1">
                <a:blip r:embed="rId2"/>
                <a:stretch>
                  <a:fillRect l="-1040" t="-10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Прямоугольник 8"/>
          <p:cNvSpPr/>
          <p:nvPr/>
        </p:nvSpPr>
        <p:spPr>
          <a:xfrm>
            <a:off x="2509412" y="1916832"/>
            <a:ext cx="4104456" cy="64807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06727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1496</Words>
  <Application>Microsoft Office PowerPoint</Application>
  <PresentationFormat>Экран (4:3)</PresentationFormat>
  <Paragraphs>269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6" baseType="lpstr">
      <vt:lpstr>Arial</vt:lpstr>
      <vt:lpstr>Calibri</vt:lpstr>
      <vt:lpstr>Cambria Math</vt:lpstr>
      <vt:lpstr>Тема Office</vt:lpstr>
      <vt:lpstr>Lecture 3 Generative Models for Discrete Data.      Classical Probabilistic Models</vt:lpstr>
      <vt:lpstr>Content</vt:lpstr>
      <vt:lpstr>Common distributions</vt:lpstr>
      <vt:lpstr>Discrete distributions (1/4).  Binomial and Bernoulli distributions</vt:lpstr>
      <vt:lpstr>Discrete distributions (2/4).  Multinomial and multinulli distributions</vt:lpstr>
      <vt:lpstr>Discrete distributions (3/4).  Poisson distribution</vt:lpstr>
      <vt:lpstr>Discrete distributions (4/4).  Empirical distribution</vt:lpstr>
      <vt:lpstr>Continuous distributions (1/8).  Gaussian (normal) distribution</vt:lpstr>
      <vt:lpstr>Continuous distributions (2/8).  Degenerate distribution</vt:lpstr>
      <vt:lpstr>Continuous distributions (3/8).  Student’s t distribution</vt:lpstr>
      <vt:lpstr>Continuous distributions (4/8).  Laplace distribution</vt:lpstr>
      <vt:lpstr>Continuous distributions (5/8).  Gamma distribution</vt:lpstr>
      <vt:lpstr>Continuous distributions (6/8).  Special cases of gamma distribution</vt:lpstr>
      <vt:lpstr>Continuous distributions (7/8).  Beta distribution</vt:lpstr>
      <vt:lpstr>Continuous distributions (8/8).  Pareto distribution</vt:lpstr>
      <vt:lpstr>Joint probability distributions (1/3).  Multivariate Gaussian</vt:lpstr>
      <vt:lpstr>Joint probability distributions (2/3).  Multivariate Student distribution</vt:lpstr>
      <vt:lpstr>Joint probability distributions (3/3).  Dirichlet distribution</vt:lpstr>
      <vt:lpstr>Characteristics of  discrete and continuous distributions</vt:lpstr>
      <vt:lpstr>Characteristics of  discrete and continuous distributions</vt:lpstr>
      <vt:lpstr>Characteristics of  discrete and continuous distributions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Dmitriy</dc:creator>
  <cp:lastModifiedBy>Dmitriy</cp:lastModifiedBy>
  <cp:revision>276</cp:revision>
  <dcterms:created xsi:type="dcterms:W3CDTF">2017-03-04T21:40:55Z</dcterms:created>
  <dcterms:modified xsi:type="dcterms:W3CDTF">2020-01-17T20:53:27Z</dcterms:modified>
</cp:coreProperties>
</file>