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7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est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92" autoAdjust="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174DD-0515-45BD-8294-91D52A9E6D71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A2170-8272-4292-BB3F-0D6C29AF42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60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BB1A-880B-4238-BE7D-D96E0273D729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01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4AA-9F9E-4E6A-BA9A-A60FBFF1BF0C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02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39F2-9316-4509-9D3A-F0C0F2A4534D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63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05E5-AD79-4616-9AF8-DDE78FF46C18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19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6C9D-E77C-4A07-AEFC-A01FEF0F8A7E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32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30F1-25F9-489C-887A-E40251BDA268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27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498E-011F-42FC-BB6C-DA3898A8BAA7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32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D2D0-F10B-462B-959B-1A7C168BE854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37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C766-B7CF-4058-88F9-1B39BEF5B53C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42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FE4-FE9B-4E19-B1CB-BBE8BACF9801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2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2F65-03EA-41EF-B212-ED5D161C8393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98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F8439-C72F-48BF-97BF-FE86DAEDC1A4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Generative Models for Discrete Data.      Gaussian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19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72816"/>
            <a:ext cx="9144000" cy="2232247"/>
          </a:xfrm>
        </p:spPr>
        <p:txBody>
          <a:bodyPr>
            <a:normAutofit/>
          </a:bodyPr>
          <a:lstStyle/>
          <a:p>
            <a:r>
              <a:rPr lang="en-US" sz="4000" b="1" dirty="0"/>
              <a:t>Lecture </a:t>
            </a:r>
            <a:r>
              <a:rPr lang="ru-RU" sz="4000" b="1"/>
              <a:t>4</a:t>
            </a:r>
            <a:br>
              <a:rPr lang="ru-RU" sz="4000" b="1" dirty="0"/>
            </a:br>
            <a:r>
              <a:rPr lang="en-US" sz="3600" dirty="0"/>
              <a:t>Generative Models for Discrete Data.</a:t>
            </a:r>
            <a:r>
              <a:rPr lang="ru-RU" sz="3600" dirty="0"/>
              <a:t>      </a:t>
            </a:r>
            <a:r>
              <a:rPr lang="en-US" sz="3600" dirty="0"/>
              <a:t>Gaussian Models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4797152"/>
            <a:ext cx="9036496" cy="1584176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Dmytro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Progonov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</a:p>
          <a:p>
            <a:r>
              <a:rPr lang="en-US" sz="2600" dirty="0">
                <a:solidFill>
                  <a:schemeClr val="tx1"/>
                </a:solidFill>
              </a:rPr>
              <a:t>PhD, Associate Professor</a:t>
            </a:r>
            <a:endParaRPr lang="ru-RU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Interference in jointly Gaussian distribution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36712"/>
                <a:ext cx="8784976" cy="29523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 join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it is useful to be able to compute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marginals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conditionals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 (</a:t>
                </a:r>
                <a:r>
                  <a:rPr lang="en-US" sz="2400" i="1" u="sng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marginals</a:t>
                </a:r>
                <a:r>
                  <a:rPr lang="en-US" sz="2400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conditionals for MVN)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Suppose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  <a:cs typeface="Calibri" panose="020F0502020204030204" pitchFamily="34" charset="0"/>
                      </a:rPr>
                      <m:t>𝐱</m:t>
                    </m:r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jointly Gaussian with parameters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400" b="1" i="0" dirty="0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𝚺</m:t>
                    </m:r>
                    <m:r>
                      <a:rPr lang="en-US" sz="2400" b="1" i="0" dirty="0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1" i="1" dirty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b="1" dirty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  <a:ea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b="1" dirty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en-US" sz="2400" b="0" i="1" dirty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b="1" dirty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400" i="1" dirty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b="1" dirty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  <a:ea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𝚲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l-GR" sz="2400" b="1" dirty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𝚺</m:t>
                        </m:r>
                      </m:e>
                      <m:sup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𝚲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/>
                                      <a:ea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𝚲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/>
                                      <a:ea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𝚲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400" i="1" dirty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𝚲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/>
                                      <a:ea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the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marginals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given by:</a:t>
                </a:r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36712"/>
                <a:ext cx="8784976" cy="2952328"/>
              </a:xfrm>
              <a:blipFill rotWithShape="1">
                <a:blip r:embed="rId2"/>
                <a:stretch>
                  <a:fillRect l="-1040" t="-1649" b="-20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10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83568" y="3789040"/>
                <a:ext cx="2489976" cy="3693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cs typeface="Calibri" panose="020F050202020403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b="1" dirty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789040"/>
                <a:ext cx="248997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9375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788024" y="3789040"/>
                <a:ext cx="2511265" cy="3693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cs typeface="Calibri" panose="020F050202020403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b="1" dirty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789040"/>
                <a:ext cx="251126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9375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бъект 2"/>
          <p:cNvSpPr txBox="1">
            <a:spLocks/>
          </p:cNvSpPr>
          <p:nvPr/>
        </p:nvSpPr>
        <p:spPr>
          <a:xfrm>
            <a:off x="251520" y="4365104"/>
            <a:ext cx="798634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the posterior conditional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983748" y="4942427"/>
                <a:ext cx="3019545" cy="413959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cs typeface="Calibri" panose="020F050202020403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b="1" dirty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|2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748" y="4942427"/>
                <a:ext cx="3019545" cy="413959"/>
              </a:xfrm>
              <a:prstGeom prst="rect">
                <a:avLst/>
              </a:prstGeom>
              <a:blipFill rotWithShape="1">
                <a:blip r:embed="rId5"/>
                <a:stretch>
                  <a:fillRect b="-5556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41599" y="5524227"/>
                <a:ext cx="3793539" cy="394210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1|2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b="1" dirty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𝚺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1|</m:t>
                          </m:r>
                          <m:r>
                            <a:rPr lang="en-US" b="0" i="1" dirty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𝚲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𝚲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9" y="5524227"/>
                <a:ext cx="3793539" cy="394210"/>
              </a:xfrm>
              <a:prstGeom prst="rect">
                <a:avLst/>
              </a:prstGeom>
              <a:blipFill rotWithShape="1">
                <a:blip r:embed="rId6"/>
                <a:stretch>
                  <a:fillRect b="-579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782748" y="5524227"/>
                <a:ext cx="3661900" cy="425053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b="1" dirty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𝚺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1|2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b="1" dirty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𝚺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11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b="1" dirty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𝚺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12</m:t>
                          </m:r>
                        </m:sub>
                      </m:sSub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b="1" dirty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22</m:t>
                              </m:r>
                            </m:sub>
                          </m:sSub>
                        </m:e>
                        <m:sup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b="1" dirty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𝚺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𝚲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11</m:t>
                              </m:r>
                            </m:sub>
                          </m:sSub>
                        </m:e>
                        <m:sup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748" y="5524227"/>
                <a:ext cx="3661900" cy="425053"/>
              </a:xfrm>
              <a:prstGeom prst="rect">
                <a:avLst/>
              </a:prstGeom>
              <a:blipFill rotWithShape="1">
                <a:blip r:embed="rId7"/>
                <a:stretch>
                  <a:fillRect b="-5405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90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Linear Gaussian systems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36712"/>
                <a:ext cx="8784976" cy="10081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𝐱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hidden variable and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𝐲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noisy observation of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𝐱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Let us assume we have the following prior and likelihood</a:t>
                </a:r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36712"/>
                <a:ext cx="8784976" cy="1008112"/>
              </a:xfrm>
              <a:blipFill rotWithShape="1">
                <a:blip r:embed="rId2"/>
                <a:stretch>
                  <a:fillRect l="-1040" t="-4217" r="-1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11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187624" y="1916832"/>
                <a:ext cx="2271326" cy="3693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cs typeface="Calibri" panose="020F050202020403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  <m:r>
                            <a:rPr lang="en-US" i="1">
                              <a:latin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b="1" dirty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916832"/>
                <a:ext cx="227132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751390" y="1895993"/>
                <a:ext cx="2861360" cy="411010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cs typeface="Calibri" panose="020F050202020403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𝐲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𝐲</m:t>
                          </m:r>
                          <m:r>
                            <a:rPr lang="en-US" i="1">
                              <a:latin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/>
                              <a:cs typeface="Calibri" panose="020F0502020204030204" pitchFamily="34" charset="0"/>
                            </a:rPr>
                            <m:t>𝑨𝒙</m:t>
                          </m:r>
                          <m:r>
                            <a:rPr lang="en-US" b="1" i="1" smtClean="0">
                              <a:latin typeface="Cambria Math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  <a:cs typeface="Calibri" panose="020F0502020204030204" pitchFamily="34" charset="0"/>
                            </a:rPr>
                            <m:t>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b="1" dirty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390" y="1895993"/>
                <a:ext cx="2861360" cy="411010"/>
              </a:xfrm>
              <a:prstGeom prst="rect">
                <a:avLst/>
              </a:prstGeom>
              <a:blipFill rotWithShape="1">
                <a:blip r:embed="rId4"/>
                <a:stretch>
                  <a:fillRect b="-4225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323528" y="2492896"/>
                <a:ext cx="7986342" cy="17281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cs typeface="Calibri" panose="020F0502020204030204" pitchFamily="34" charset="0"/>
                      </a:rPr>
                      <m:t>𝑨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matrix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 (Bayes rule for linear Gaussian systems)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Given a linear Gaussian system, the posterior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  <m:r>
                          <a:rPr lang="en-US" sz="2400" b="1" i="0" smtClean="0">
                            <a:latin typeface="Cambria Math"/>
                          </a:rPr>
                          <m:t>|</m:t>
                        </m:r>
                        <m:r>
                          <a:rPr lang="en-US" sz="2400" b="1">
                            <a:latin typeface="Cambria Math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given by the following:</a:t>
                </a:r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92896"/>
                <a:ext cx="7986342" cy="1728192"/>
              </a:xfrm>
              <a:prstGeom prst="rect">
                <a:avLst/>
              </a:prstGeom>
              <a:blipFill rotWithShape="1">
                <a:blip r:embed="rId5"/>
                <a:stretch>
                  <a:fillRect l="-1145" t="-2473" b="-4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95536" y="4213368"/>
                <a:ext cx="2726003" cy="413959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cs typeface="Calibri" panose="020F050202020403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  <m:r>
                            <a:rPr lang="en-US" b="1">
                              <a:latin typeface="Cambria Math"/>
                            </a:rPr>
                            <m:t>|</m:t>
                          </m:r>
                          <m:r>
                            <a:rPr lang="en-US" b="1">
                              <a:latin typeface="Cambria Math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  <m:r>
                            <a:rPr lang="en-US" i="1">
                              <a:latin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b="1" dirty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213368"/>
                <a:ext cx="2726003" cy="413959"/>
              </a:xfrm>
              <a:prstGeom prst="rect">
                <a:avLst/>
              </a:prstGeom>
              <a:blipFill rotWithShape="1">
                <a:blip r:embed="rId6"/>
                <a:stretch>
                  <a:fillRect b="-5556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347864" y="4221088"/>
                <a:ext cx="4093749" cy="416589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b="1" dirty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  <a:cs typeface="Calibri" panose="020F0502020204030204" pitchFamily="34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b="1" dirty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  <m: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</m:d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b="1" dirty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221088"/>
                <a:ext cx="4093749" cy="416589"/>
              </a:xfrm>
              <a:prstGeom prst="rect">
                <a:avLst/>
              </a:prstGeom>
              <a:blipFill rotWithShape="1">
                <a:blip r:embed="rId7"/>
                <a:stretch>
                  <a:fillRect b="-4110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3359675" y="4797152"/>
                <a:ext cx="2836994" cy="416589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b="1" dirty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b="1" dirty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  <a:cs typeface="Calibri" panose="020F0502020204030204" pitchFamily="34" charset="0"/>
                            </a:rPr>
                            <m:t>𝑨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b="1" dirty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75" y="4797152"/>
                <a:ext cx="2836994" cy="416589"/>
              </a:xfrm>
              <a:prstGeom prst="rect">
                <a:avLst/>
              </a:prstGeom>
              <a:blipFill rotWithShape="1">
                <a:blip r:embed="rId8"/>
                <a:stretch>
                  <a:fillRect b="-5556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2"/>
              <p:cNvSpPr txBox="1">
                <a:spLocks/>
              </p:cNvSpPr>
              <p:nvPr/>
            </p:nvSpPr>
            <p:spPr>
              <a:xfrm>
                <a:off x="251520" y="5301208"/>
                <a:ext cx="7986342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normalization constant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given by:</a:t>
                </a:r>
              </a:p>
            </p:txBody>
          </p:sp>
        </mc:Choice>
        <mc:Fallback xmlns="">
          <p:sp>
            <p:nvSpPr>
              <p:cNvPr id="1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301208"/>
                <a:ext cx="7986342" cy="504056"/>
              </a:xfrm>
              <a:prstGeom prst="rect">
                <a:avLst/>
              </a:prstGeom>
              <a:blipFill rotWithShape="1">
                <a:blip r:embed="rId9"/>
                <a:stretch>
                  <a:fillRect l="-1145" t="-9756" b="-195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131840" y="5805264"/>
                <a:ext cx="3792127" cy="411010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cs typeface="Calibri" panose="020F050202020403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𝐲</m:t>
                          </m:r>
                          <m:r>
                            <a:rPr lang="en-US" i="1">
                              <a:latin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/>
                              <a:cs typeface="Calibri" panose="020F0502020204030204" pitchFamily="34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b="1" dirty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  <a:cs typeface="Calibri" panose="020F0502020204030204" pitchFamily="34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b="1" dirty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/>
                              <a:ea typeface="Cambria Math"/>
                            </a:rPr>
                            <m:t>𝑨</m:t>
                          </m:r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805264"/>
                <a:ext cx="3792127" cy="411010"/>
              </a:xfrm>
              <a:prstGeom prst="rect">
                <a:avLst/>
              </a:prstGeom>
              <a:blipFill rotWithShape="1">
                <a:blip r:embed="rId10"/>
                <a:stretch>
                  <a:fillRect b="-2778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30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6512" y="-1339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Conclusion</a:t>
            </a:r>
            <a:endParaRPr lang="ru-RU" sz="3600" b="1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5361459"/>
          </a:xfrm>
        </p:spPr>
        <p:txBody>
          <a:bodyPr>
            <a:normAutofit/>
          </a:bodyPr>
          <a:lstStyle/>
          <a:p>
            <a:r>
              <a:rPr lang="en-US" sz="2800" dirty="0"/>
              <a:t>Definitions of Gaussian models and Linear Gaussian systems were considered;</a:t>
            </a:r>
          </a:p>
          <a:p>
            <a:r>
              <a:rPr lang="en-US" sz="2800" dirty="0"/>
              <a:t>Maximum Likelihood Estimation procedure for Gaussian Discriminant Analysis was introduced;</a:t>
            </a:r>
          </a:p>
          <a:p>
            <a:r>
              <a:rPr lang="en-US" sz="2800" dirty="0"/>
              <a:t>Strategies for preventing overfitting were presented;</a:t>
            </a:r>
          </a:p>
          <a:p>
            <a:r>
              <a:rPr lang="en-US" sz="2800" dirty="0"/>
              <a:t>Methods for interference in jointly Gaussian distribution was shown.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12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9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models definitions;</a:t>
            </a:r>
          </a:p>
          <a:p>
            <a:r>
              <a:rPr lang="en-US" dirty="0"/>
              <a:t>Maximum Likelihood Estimation for MVN;</a:t>
            </a:r>
          </a:p>
          <a:p>
            <a:r>
              <a:rPr lang="en-US" dirty="0"/>
              <a:t>Gaussian Discriminant Analysis;</a:t>
            </a:r>
          </a:p>
          <a:p>
            <a:r>
              <a:rPr lang="en-US" dirty="0"/>
              <a:t>MLE for Discriminant Analysis;</a:t>
            </a:r>
          </a:p>
          <a:p>
            <a:r>
              <a:rPr lang="en-US" dirty="0"/>
              <a:t>Strategies for preventing overfitting;</a:t>
            </a:r>
          </a:p>
          <a:p>
            <a:r>
              <a:rPr lang="en-US" dirty="0"/>
              <a:t>Interference in jointly Gaussian distribution;</a:t>
            </a:r>
          </a:p>
          <a:p>
            <a:r>
              <a:rPr lang="en-US" dirty="0"/>
              <a:t>Linear Gaussian systems.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2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2945"/>
            <a:ext cx="9144000" cy="398641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Gaussian models definitions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784976" cy="936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Probability density function for an multivariate normal (MVN) distribution (MVN)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dimensions is defined as:</a:t>
                </a:r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784976" cy="936104"/>
              </a:xfrm>
              <a:blipFill rotWithShape="1">
                <a:blip r:embed="rId3"/>
                <a:stretch>
                  <a:fillRect l="-1040" t="-5229" b="-3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691680" y="1988840"/>
                <a:ext cx="5852179" cy="708720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  <a:cs typeface="Calibri" panose="020F0502020204030204" pitchFamily="34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b="1" i="0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𝛍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l-GR" b="1" i="0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𝚺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b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b="1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l-GR" b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  <m:r>
                                    <a:rPr lang="en-US" i="1">
                                      <a:latin typeface="Cambria Math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𝛍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988840"/>
                <a:ext cx="5852179" cy="7087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3890051" y="3284984"/>
                <a:ext cx="5087349" cy="9361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Mahalanobis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distance between a data vector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the mean vector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𝛍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51" y="3284984"/>
                <a:ext cx="5087349" cy="936104"/>
              </a:xfrm>
              <a:prstGeom prst="rect">
                <a:avLst/>
              </a:prstGeom>
              <a:blipFill rotWithShape="1">
                <a:blip r:embed="rId5"/>
                <a:stretch>
                  <a:fillRect t="-5229" r="-958" b="-3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Левая фигурная скобка 5"/>
          <p:cNvSpPr/>
          <p:nvPr/>
        </p:nvSpPr>
        <p:spPr>
          <a:xfrm rot="16200000">
            <a:off x="5958176" y="1790840"/>
            <a:ext cx="468007" cy="237626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3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Maximum Likelihood Estimation for MVN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784976" cy="936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 (MLE for Gaussian)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iid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𝒩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𝛍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l-GR" sz="2400" b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𝚺</m:t>
                        </m:r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the MLE for parameters is given by:</a:t>
                </a:r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784976" cy="936104"/>
              </a:xfrm>
              <a:blipFill rotWithShape="1">
                <a:blip r:embed="rId2"/>
                <a:stretch>
                  <a:fillRect l="-1040" t="-5229" b="-3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415227" y="1975244"/>
                <a:ext cx="2475806" cy="659283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𝛍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𝑚𝑙𝑒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𝐱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27" y="1975244"/>
                <a:ext cx="2475806" cy="6592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4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619672" y="2786927"/>
                <a:ext cx="6066917" cy="659283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l-GR" b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𝑚𝑙𝑒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>
                                      <a:latin typeface="Cambria Math"/>
                                      <a:ea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>
                                          <a:latin typeface="Cambria Math"/>
                                          <a:ea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>
                                          <a:latin typeface="Cambria Math"/>
                                          <a:ea typeface="Cambria Math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>
                                      <a:latin typeface="Cambria Math"/>
                                      <a:ea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>
                                          <a:latin typeface="Cambria Math"/>
                                          <a:ea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𝐱</m:t>
                          </m:r>
                        </m:e>
                      </m:acc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786927"/>
                <a:ext cx="6066917" cy="6592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бъект 2"/>
          <p:cNvSpPr txBox="1">
            <a:spLocks/>
          </p:cNvSpPr>
          <p:nvPr/>
        </p:nvSpPr>
        <p:spPr>
          <a:xfrm>
            <a:off x="260642" y="3573016"/>
            <a:ext cx="878497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is, the MLE is just the empirical mean and empirical covariance.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univariate case, we get the following familiar results: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3572449" y="4509120"/>
                <a:ext cx="2161361" cy="659283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49" y="4509120"/>
                <a:ext cx="2161361" cy="6592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246926" y="5335861"/>
                <a:ext cx="4731488" cy="659283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926" y="5335861"/>
                <a:ext cx="4731488" cy="6592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59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Gaussian Discriminant Analysis (1/3)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One important application of MVN is to define the class conditional density in a generative classifier: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5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2915816" y="1965951"/>
                <a:ext cx="3012428" cy="3693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  <a:cs typeface="Calibri" panose="020F0502020204030204" pitchFamily="34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  <a:cs typeface="Calibri" panose="020F0502020204030204" pitchFamily="34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cs typeface="Calibri" panose="020F0502020204030204" pitchFamily="34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l-GR" b="1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  <a:cs typeface="Calibri" panose="020F0502020204030204" pitchFamily="34" charset="0"/>
                            </a:rPr>
                            <m:t>𝐱</m:t>
                          </m:r>
                          <m:r>
                            <a:rPr lang="en-US" i="1">
                              <a:latin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b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965951"/>
                <a:ext cx="301242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7692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бъект 2"/>
          <p:cNvSpPr txBox="1">
            <a:spLocks/>
          </p:cNvSpPr>
          <p:nvPr/>
        </p:nvSpPr>
        <p:spPr>
          <a:xfrm>
            <a:off x="331912" y="2492896"/>
            <a:ext cx="8784976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 classify the feature vector using the following decision rule (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nearest centroid classifier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2204112" y="3356992"/>
                <a:ext cx="5041893" cy="52309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𝑐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𝝅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  <a:ea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>
                                                  <a:latin typeface="Cambria Math"/>
                                                  <a:cs typeface="Calibri" panose="020F0502020204030204" pitchFamily="34" charset="0"/>
                                                </a:rPr>
                                                <m:t>𝐱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  <a:cs typeface="Calibri" panose="020F0502020204030204" pitchFamily="34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/>
                                                      <a:ea typeface="Cambria Math"/>
                                                      <a:cs typeface="Calibri" panose="020F0502020204030204" pitchFamily="34" charset="0"/>
                                                    </a:rPr>
                                                    <m:t>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12" y="3356992"/>
                <a:ext cx="5041893" cy="5230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07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Gaussian Discriminant Analysis (2/3)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 plugging in the definition of Gaussian density the posteriors over the class labels, we obtain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quadratic discriminant analysis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6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1490375" y="1772816"/>
                <a:ext cx="6466001" cy="1158843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  <a:cs typeface="Calibri" panose="020F0502020204030204" pitchFamily="34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  <a:cs typeface="Calibri" panose="020F0502020204030204" pitchFamily="34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cs typeface="Calibri" panose="020F0502020204030204" pitchFamily="34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l-GR" b="1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1" i="0" smtClean="0">
                                          <a:latin typeface="Cambria Math"/>
                                          <a:ea typeface="Cambria Math"/>
                                        </a:rPr>
                                        <m:t>𝚺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>
                                              <a:latin typeface="Cambria Math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cs typeface="Calibri" panose="020F0502020204030204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>
                                                  <a:latin typeface="Cambria Math"/>
                                                  <a:ea typeface="Cambria Math"/>
                                                  <a:cs typeface="Calibri" panose="020F0502020204030204" pitchFamily="34" charset="0"/>
                                                </a:rPr>
                                                <m:t>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b="1">
                                              <a:latin typeface="Cambria Math"/>
                                              <a:ea typeface="Cambria Math"/>
                                            </a:rPr>
                                            <m:t>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/>
                                              <a:ea typeface="Cambria Math"/>
                                              <a:cs typeface="Calibri" panose="020F0502020204030204" pitchFamily="34" charset="0"/>
                                            </a:rPr>
                                            <m:t>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acc>
                                <m:accPr>
                                  <m:chr m:val="́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</m:acc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acc>
                                    <m:accPr>
                                      <m:chr m:val="́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e>
                                  </m:acc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b="1">
                                              <a:latin typeface="Cambria Math"/>
                                              <a:ea typeface="Cambria Math"/>
                                            </a:rPr>
                                            <m:t>𝚺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́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>
                                                  <a:latin typeface="Cambria Math"/>
                                                  <a:cs typeface="Calibri" panose="020F0502020204030204" pitchFamily="34" charset="0"/>
                                                </a:rPr>
                                                <m:t>𝐱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  <a:cs typeface="Calibri" panose="020F0502020204030204" pitchFamily="34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/>
                                                      <a:ea typeface="Cambria Math"/>
                                                      <a:cs typeface="Calibri" panose="020F0502020204030204" pitchFamily="34" charset="0"/>
                                                    </a:rPr>
                                                    <m:t>𝛍</m:t>
                                                  </m:r>
                                                </m:e>
                                                <m:sub>
                                                  <m:acc>
                                                    <m:accPr>
                                                      <m:chr m:val="́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</m:acc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b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𝚺</m:t>
                                              </m:r>
                                            </m:e>
                                            <m:sub>
                                              <m:acc>
                                                <m:accPr>
                                                  <m:chr m:val="́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</m:acc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>
                                              <a:latin typeface="Cambria Math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cs typeface="Calibri" panose="020F0502020204030204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>
                                                  <a:latin typeface="Cambria Math"/>
                                                  <a:ea typeface="Cambria Math"/>
                                                  <a:cs typeface="Calibri" panose="020F0502020204030204" pitchFamily="34" charset="0"/>
                                                </a:rPr>
                                                <m:t>𝛍</m:t>
                                              </m:r>
                                            </m:e>
                                            <m:sub>
                                              <m:acc>
                                                <m:accPr>
                                                  <m:chr m:val="́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</m:acc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75" y="1772816"/>
                <a:ext cx="6466001" cy="11588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312307" y="3068960"/>
                <a:ext cx="8784976" cy="9361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a special case in which the covariance matrices are tied or shared across classes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l-GR" sz="2400" b="1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l-GR" sz="2400" b="1">
                        <a:latin typeface="Cambria Math"/>
                        <a:ea typeface="Cambria Math"/>
                      </a:rPr>
                      <m:t>𝚺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):</a:t>
                </a:r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07" y="3068960"/>
                <a:ext cx="8784976" cy="936104"/>
              </a:xfrm>
              <a:prstGeom prst="rect">
                <a:avLst/>
              </a:prstGeom>
              <a:blipFill rotWithShape="1">
                <a:blip r:embed="rId3"/>
                <a:stretch>
                  <a:fillRect l="-1041" t="-5195" b="-25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985443" y="4005064"/>
                <a:ext cx="7438703" cy="708720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  <a:cs typeface="Calibri" panose="020F0502020204030204" pitchFamily="34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  <a:cs typeface="Calibri" panose="020F0502020204030204" pitchFamily="34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cs typeface="Calibri" panose="020F0502020204030204" pitchFamily="34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l-GR" b="1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smtClean="0">
                                          <a:latin typeface="Cambria Math"/>
                                          <a:ea typeface="Cambria Math"/>
                                        </a:rPr>
                                        <m:t>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l-GR" b="1">
                                      <a:latin typeface="Cambria Math"/>
                                      <a:ea typeface="Cambria Math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/>
                                  <a:cs typeface="Calibri" panose="020F0502020204030204" pitchFamily="34" charset="0"/>
                                </a:rPr>
                                <m:t>𝐱</m:t>
                              </m:r>
                              <m:r>
                                <a:rPr lang="en-US" b="0" i="1" smtClean="0">
                                  <a:latin typeface="Cambria Math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/>
                                          <a:ea typeface="Cambria Math"/>
                                        </a:rPr>
                                        <m:t>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l-GR" b="1">
                                      <a:latin typeface="Cambria Math"/>
                                      <a:ea typeface="Cambria Math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>
                                          <a:latin typeface="Cambria Math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b="1">
                                          <a:latin typeface="Cambria Math"/>
                                          <a:ea typeface="Cambria Math"/>
                                        </a:rPr>
                                        <m:t>𝚺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b="1">
                                      <a:latin typeface="Cambria Math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43" y="4005064"/>
                <a:ext cx="7438703" cy="7087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Объект 2"/>
          <p:cNvSpPr txBox="1">
            <a:spLocks/>
          </p:cNvSpPr>
          <p:nvPr/>
        </p:nvSpPr>
        <p:spPr>
          <a:xfrm>
            <a:off x="464707" y="4869160"/>
            <a:ext cx="8784976" cy="468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Let us define: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2154731" y="5337212"/>
                <a:ext cx="3064878" cy="610936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l-GR" b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731" y="5337212"/>
                <a:ext cx="3064878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610784" y="5445224"/>
                <a:ext cx="1409488" cy="3693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l-GR" b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784" y="5445224"/>
                <a:ext cx="140948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7692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20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Gaussian Discriminant Analysis (3/3)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Then we can write: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7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2608438" y="1268760"/>
                <a:ext cx="4497513" cy="778996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  <a:cs typeface="Calibri" panose="020F0502020204030204" pitchFamily="34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  <a:cs typeface="Calibri" panose="020F0502020204030204" pitchFamily="34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cs typeface="Calibri" panose="020F0502020204030204" pitchFamily="34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l-GR" b="1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  <a:ea typeface="Cambria Math"/>
                                            </a:rPr>
                                            <m:t>𝜷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>
                                      <a:latin typeface="Cambria Math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  <m:r>
                                    <a:rPr lang="en-US" b="1" i="0" smtClean="0">
                                      <a:latin typeface="Cambria Math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acc>
                                <m:accPr>
                                  <m:chr m:val="́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</m:acc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𝜷</m:t>
                                              </m:r>
                                            </m:e>
                                            <m:sub>
                                              <m:acc>
                                                <m:accPr>
                                                  <m:chr m:val="́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</m:acc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b="1">
                                          <a:latin typeface="Cambria Math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  <m:r>
                                        <a:rPr lang="en-US" b="1">
                                          <a:latin typeface="Cambria Math"/>
                                          <a:cs typeface="Calibri" panose="020F0502020204030204" pitchFamily="34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́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𝒮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𝜼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38" y="1268760"/>
                <a:ext cx="4497513" cy="778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301335" y="2132856"/>
                <a:ext cx="8784976" cy="9361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𝜼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>
                            <a:latin typeface="Cambria Math"/>
                            <a:cs typeface="Calibri" panose="020F0502020204030204" pitchFamily="34" charset="0"/>
                          </a:rPr>
                          <m:t>𝐱</m:t>
                        </m:r>
                        <m:r>
                          <a:rPr lang="en-US" sz="2400" b="1">
                            <a:latin typeface="Cambria Math"/>
                            <a:cs typeface="Calibri" panose="020F050202020403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,⋯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>
                            <a:latin typeface="Cambria Math"/>
                            <a:cs typeface="Calibri" panose="020F0502020204030204" pitchFamily="34" charset="0"/>
                          </a:rPr>
                          <m:t>𝐱</m:t>
                        </m:r>
                        <m:r>
                          <a:rPr lang="en-US" sz="2400" b="1">
                            <a:latin typeface="Cambria Math"/>
                            <a:cs typeface="Calibri" panose="020F050202020403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𝒮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softmax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function defined as: </a:t>
                </a:r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5" y="2132856"/>
                <a:ext cx="8784976" cy="936104"/>
              </a:xfrm>
              <a:prstGeom prst="rect">
                <a:avLst/>
              </a:prstGeom>
              <a:blipFill rotWithShape="1">
                <a:blip r:embed="rId3"/>
                <a:stretch>
                  <a:fillRect l="-1040" t="-654" b="-9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886543" y="3045067"/>
                <a:ext cx="1941301" cy="708143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𝒮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𝜼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acc>
                                <m:accPr>
                                  <m:chr m:val="́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́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43" y="3045067"/>
                <a:ext cx="1941301" cy="7081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2"/>
              <p:cNvSpPr txBox="1">
                <a:spLocks/>
              </p:cNvSpPr>
              <p:nvPr/>
            </p:nvSpPr>
            <p:spPr>
              <a:xfrm>
                <a:off x="323528" y="3933056"/>
                <a:ext cx="8784976" cy="19442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we take logs, we end up with linear function of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l-GR" sz="2400" b="1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sz="2400" b="1">
                        <a:latin typeface="Cambria Math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cancels from numerator/denominator). Thus the decision boundary between any two classes well be a straight line. Hence  this technique is called 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linear discriminant analysis (LDA)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933056"/>
                <a:ext cx="8784976" cy="1944216"/>
              </a:xfrm>
              <a:prstGeom prst="rect">
                <a:avLst/>
              </a:prstGeom>
              <a:blipFill rotWithShape="1">
                <a:blip r:embed="rId5"/>
                <a:stretch>
                  <a:fillRect l="-1041" t="-2508" r="-17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81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MLE for Discriminant Analysis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simplest way to fit a discriminant analysis model I to use maximum likelihood: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8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075718" y="1762099"/>
                <a:ext cx="7484548" cy="97270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𝕀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  <a:ea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: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  <a:ea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  <a:cs typeface="Calibri" panose="020F0502020204030204" pitchFamily="34" charset="0"/>
                                            </a:rPr>
                                            <m:t>𝒩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>
                                                  <a:latin typeface="Cambria Math"/>
                                                  <a:cs typeface="Calibri" panose="020F0502020204030204" pitchFamily="34" charset="0"/>
                                                </a:rPr>
                                                <m:t>𝐱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  <a:cs typeface="Calibri" panose="020F0502020204030204" pitchFamily="34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/>
                                                      <a:ea typeface="Cambria Math"/>
                                                      <a:cs typeface="Calibri" panose="020F0502020204030204" pitchFamily="34" charset="0"/>
                                                    </a:rPr>
                                                    <m:t>𝛍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  <a:cs typeface="Calibri" panose="020F0502020204030204" pitchFamily="34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l-GR" b="1">
                                                      <a:latin typeface="Cambria Math"/>
                                                      <a:ea typeface="Cambria Math"/>
                                                      <a:cs typeface="Calibri" panose="020F0502020204030204" pitchFamily="34" charset="0"/>
                                                    </a:rPr>
                                                    <m:t>𝚺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18" y="1762099"/>
                <a:ext cx="7484548" cy="9727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2"/>
              <p:cNvSpPr txBox="1">
                <a:spLocks/>
              </p:cNvSpPr>
              <p:nvPr/>
            </p:nvSpPr>
            <p:spPr>
              <a:xfrm>
                <a:off x="251520" y="2852936"/>
                <a:ext cx="8784976" cy="12961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see that this factorizes into a term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𝝅</m:t>
                    </m:r>
                  </m:oMath>
                </a14:m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𝛍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l-GR" sz="2400" b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𝚺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the class conditional densities, we just partition the data based on its class label, and compute MLE for each Gaussian: </a:t>
                </a:r>
              </a:p>
            </p:txBody>
          </p:sp>
        </mc:Choice>
        <mc:Fallback xmlns="">
          <p:sp>
            <p:nvSpPr>
              <p:cNvPr id="11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852936"/>
                <a:ext cx="8784976" cy="1296144"/>
              </a:xfrm>
              <a:prstGeom prst="rect">
                <a:avLst/>
              </a:prstGeom>
              <a:blipFill rotWithShape="1">
                <a:blip r:embed="rId3"/>
                <a:stretch>
                  <a:fillRect l="-1041" t="-3756" b="-23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3406104" y="4127813"/>
                <a:ext cx="1887055" cy="8007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𝛍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104" y="4127813"/>
                <a:ext cx="1887055" cy="8007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558243" y="5068952"/>
                <a:ext cx="3582776" cy="8007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l-GR" b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𝛍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/>
                                          <a:ea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>
                                              <a:latin typeface="Cambria Math"/>
                                              <a:ea typeface="Cambria Math"/>
                                              <a:cs typeface="Calibri" panose="020F0502020204030204" pitchFamily="34" charset="0"/>
                                            </a:rPr>
                                            <m:t>𝛍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243" y="5068952"/>
                <a:ext cx="3582776" cy="8007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97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Strategies for preventing overfitting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Gaussian Models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36712"/>
                <a:ext cx="8784976" cy="54006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a diagonal covariance matrix for each class, which assumes the feature are conditionally independent; this is equivalent to using a naïve Bayes classifier;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a full covariance matrix, but force it to be the same for all classes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l-GR" sz="2400" b="1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l-GR" sz="2400" b="1">
                        <a:latin typeface="Cambria Math"/>
                        <a:ea typeface="Cambria Math"/>
                      </a:rPr>
                      <m:t>𝚺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 This is an example of 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 sharing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a diagonal covariance matrix </a:t>
                </a:r>
                <a:r>
                  <a:rPr lang="en-US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force it to be shared. This is called 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diagonal covariance LDA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a full covariance matrix, but impose a prior and then integrate it out;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Fit a full or diagonal covariance matrix by MAP estimation;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Project the data into a low-dimensional subspace and fit the Gaussian here.</a:t>
                </a:r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36712"/>
                <a:ext cx="8784976" cy="5400600"/>
              </a:xfrm>
              <a:blipFill rotWithShape="1">
                <a:blip r:embed="rId2"/>
                <a:stretch>
                  <a:fillRect l="-902" t="-903" r="-10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9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1280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943</Words>
  <Application>Microsoft Office PowerPoint</Application>
  <PresentationFormat>Экран (4:3)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Тема Office</vt:lpstr>
      <vt:lpstr>Lecture 4 Generative Models for Discrete Data.      Gaussian Models</vt:lpstr>
      <vt:lpstr>Content</vt:lpstr>
      <vt:lpstr>Gaussian models definitions</vt:lpstr>
      <vt:lpstr>Maximum Likelihood Estimation for MVN</vt:lpstr>
      <vt:lpstr>Gaussian Discriminant Analysis (1/3)</vt:lpstr>
      <vt:lpstr>Gaussian Discriminant Analysis (2/3)</vt:lpstr>
      <vt:lpstr>Gaussian Discriminant Analysis (3/3)</vt:lpstr>
      <vt:lpstr>MLE for Discriminant Analysis</vt:lpstr>
      <vt:lpstr>Strategies for preventing overfitting</vt:lpstr>
      <vt:lpstr>Interference in jointly Gaussian distribution</vt:lpstr>
      <vt:lpstr>Linear Gaussian systems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</dc:creator>
  <cp:lastModifiedBy>Dmitriy</cp:lastModifiedBy>
  <cp:revision>290</cp:revision>
  <dcterms:created xsi:type="dcterms:W3CDTF">2017-03-04T21:40:55Z</dcterms:created>
  <dcterms:modified xsi:type="dcterms:W3CDTF">2020-01-17T20:53:41Z</dcterms:modified>
</cp:coreProperties>
</file>