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B4-602B-4ACF-B32C-33E09247E7B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C928-D2F6-41C1-BFAB-378FCB802E39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24BE-BABE-4D77-9AA1-C5CEEC1F433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873F-57B4-4B58-A907-04C42672817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94E1-8666-4146-B6C5-E6C270AD99B3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4644-4E34-48A5-B824-08F8C63C3D69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C753-081B-46B4-B23D-58DA6547FB8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3A3B-702E-4B77-BE55-7CC0D6F6194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512-ABD7-4CBE-ACF1-3DFBE4F64F4F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4A7A-AB87-474D-9866-51F13490A55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0CF1-FCF2-43AA-A494-5B03AA475984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E120-61D1-4FFE-B7D0-3E9A71CA89D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</a:t>
            </a:r>
            <a:r>
              <a:rPr lang="ru-RU" sz="4000" b="1"/>
              <a:t>5</a:t>
            </a:r>
            <a:br>
              <a:rPr lang="ru-RU" sz="4000" b="1" dirty="0"/>
            </a:br>
            <a:r>
              <a:rPr lang="en-US" sz="3600" dirty="0"/>
              <a:t>Generative Models for Discrete Data.</a:t>
            </a:r>
            <a:r>
              <a:rPr lang="ru-RU" sz="3600" dirty="0"/>
              <a:t>      </a:t>
            </a:r>
            <a:r>
              <a:rPr lang="en-US" sz="3600" dirty="0"/>
              <a:t>Directed Graphical Models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Graph terminology (4/5)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7504" y="836712"/>
                <a:ext cx="8928992" cy="5544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b="1" i="1" u="sng" dirty="0"/>
                  <a:t>directed acyclic graph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DAG</a:t>
                </a:r>
                <a:r>
                  <a:rPr lang="en-US" sz="2400" dirty="0"/>
                  <a:t>) is a directed graph with no directed cycles;</a:t>
                </a:r>
              </a:p>
              <a:p>
                <a:r>
                  <a:rPr lang="en-US" sz="2400" dirty="0"/>
                  <a:t>For a DAG, a </a:t>
                </a:r>
                <a:r>
                  <a:rPr lang="en-US" sz="2400" b="1" i="1" u="sng" dirty="0"/>
                  <a:t>topological ordering</a:t>
                </a:r>
                <a:r>
                  <a:rPr lang="en-US" sz="2400" dirty="0"/>
                  <a:t> or </a:t>
                </a:r>
                <a:r>
                  <a:rPr lang="en-US" sz="2400" b="1" i="1" u="sng" dirty="0"/>
                  <a:t>total ordering</a:t>
                </a:r>
                <a:r>
                  <a:rPr lang="en-US" sz="2400" dirty="0"/>
                  <a:t> is numbering of the nodes such that parents have lower numbers that their children;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i="1" u="sng" dirty="0"/>
                  <a:t>path</a:t>
                </a:r>
                <a:r>
                  <a:rPr lang="en-US" sz="2400" dirty="0"/>
                  <a:t> or </a:t>
                </a:r>
                <a:r>
                  <a:rPr lang="en-US" sz="2400" b="1" i="1" u="sng" dirty="0"/>
                  <a:t>trail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is a series of directed edges leading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An undirected </a:t>
                </a:r>
                <a:r>
                  <a:rPr lang="en-US" sz="2400" b="1" i="1" u="sng" dirty="0"/>
                  <a:t>tree</a:t>
                </a:r>
                <a:r>
                  <a:rPr lang="en-US" sz="2400" dirty="0"/>
                  <a:t> is an undirected graph with no cycles. A directed tree is a DAG in which there are no directed cycles. IF we allow a node to have multiple parents, we call it a </a:t>
                </a:r>
                <a:r>
                  <a:rPr lang="en-US" sz="2400" b="1" i="1" u="sng" dirty="0" err="1"/>
                  <a:t>polytree</a:t>
                </a:r>
                <a:r>
                  <a:rPr lang="en-US" sz="2400" dirty="0"/>
                  <a:t>, otherwise we call it a </a:t>
                </a:r>
                <a:r>
                  <a:rPr lang="en-US" sz="2400" b="1" i="1" u="sng" dirty="0"/>
                  <a:t>moral directed tree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i="1" u="sng" dirty="0"/>
                  <a:t>forest</a:t>
                </a:r>
                <a:r>
                  <a:rPr lang="en-US" sz="2400" dirty="0"/>
                  <a:t> is a set of trees;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5544616"/>
              </a:xfrm>
              <a:prstGeom prst="rect">
                <a:avLst/>
              </a:prstGeom>
              <a:blipFill rotWithShape="1">
                <a:blip r:embed="rId2"/>
                <a:stretch>
                  <a:fillRect l="-956" t="-879" r="-1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6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Graph terminology (5/5)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7504" y="836712"/>
                <a:ext cx="8928992" cy="5544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 (node-included) </a:t>
                </a:r>
                <a:r>
                  <a:rPr lang="en-US" sz="2400" b="1" i="1" u="sng" dirty="0"/>
                  <a:t>subgraph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is a graph created by using the nodes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and theirs corresponding edges,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ℰ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For an undirected graph, a </a:t>
                </a:r>
                <a:r>
                  <a:rPr lang="en-US" sz="2400" b="1" i="1" u="sng" dirty="0"/>
                  <a:t>clique</a:t>
                </a:r>
                <a:r>
                  <a:rPr lang="en-US" sz="2400" dirty="0"/>
                  <a:t> is a set of nodes that are all neighbors of each other. A </a:t>
                </a:r>
                <a:r>
                  <a:rPr lang="en-US" sz="2400" b="1" i="1" u="sng" dirty="0"/>
                  <a:t>maximal clique</a:t>
                </a:r>
                <a:r>
                  <a:rPr lang="en-US" sz="2400" dirty="0"/>
                  <a:t> is a clique which cannot be made any larger without losing the clique property.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5544616"/>
              </a:xfrm>
              <a:prstGeom prst="rect">
                <a:avLst/>
              </a:prstGeom>
              <a:blipFill rotWithShape="1">
                <a:blip r:embed="rId2"/>
                <a:stretch>
                  <a:fillRect l="-956" t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4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Directed graphical models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7504" y="836712"/>
            <a:ext cx="892899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i="1" u="sng" dirty="0"/>
              <a:t>directed graphical model</a:t>
            </a:r>
            <a:r>
              <a:rPr lang="en-US" sz="2400" dirty="0"/>
              <a:t> or </a:t>
            </a:r>
            <a:r>
              <a:rPr lang="en-US" sz="2400" b="1" i="1" u="sng" dirty="0"/>
              <a:t>DGM</a:t>
            </a:r>
            <a:r>
              <a:rPr lang="en-US" sz="2400" dirty="0"/>
              <a:t> is a GM whose graph is a DAG.</a:t>
            </a:r>
          </a:p>
          <a:p>
            <a:pPr marL="0" indent="0">
              <a:buNone/>
            </a:pPr>
            <a:r>
              <a:rPr lang="en-US" sz="2400" dirty="0"/>
              <a:t>These models are also called </a:t>
            </a:r>
            <a:r>
              <a:rPr lang="en-US" sz="2400" b="1" i="1" u="sng" dirty="0"/>
              <a:t>Bayesian</a:t>
            </a:r>
            <a:r>
              <a:rPr lang="en-US" sz="2400" dirty="0"/>
              <a:t> or </a:t>
            </a:r>
            <a:r>
              <a:rPr lang="en-US" sz="2400" b="1" i="1" u="sng" dirty="0"/>
              <a:t>belief networks</a:t>
            </a:r>
            <a:r>
              <a:rPr lang="en-US" sz="2400" dirty="0"/>
              <a:t> where term “belief” refers to subjective probability.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the topological ordering of DAGs, we define the </a:t>
            </a:r>
            <a:r>
              <a:rPr lang="en-US" sz="2400" b="1" i="1" u="sng" dirty="0"/>
              <a:t>ordered Markov property</a:t>
            </a:r>
            <a:r>
              <a:rPr lang="en-US" sz="2400" dirty="0"/>
              <a:t> to be assumption that a node only depends on its immediate parents, not on all predecessors in the ordering: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843808" y="3717032"/>
                <a:ext cx="2830518" cy="39421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𝑝𝑟𝑒𝑑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717032"/>
                <a:ext cx="2830518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735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695529" y="4339277"/>
                <a:ext cx="3127075" cy="87120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𝑝𝑎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29" y="4339277"/>
                <a:ext cx="3127075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9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Markov and hidden Markov models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13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7504" y="836712"/>
                <a:ext cx="8928992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assumption that the immediate past,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, captures everything we need to know about the entire history,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1: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, is a bit strong. We can relax it a little by adding a dependence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as well; this is called a second order Markov chain. The corresponding joint has the following form: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2016224"/>
              </a:xfrm>
              <a:prstGeom prst="rect">
                <a:avLst/>
              </a:prstGeom>
              <a:blipFill rotWithShape="1">
                <a:blip r:embed="rId2"/>
                <a:stretch>
                  <a:fillRect l="-1093" t="-2417" r="-1639" b="-2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56578" y="2780927"/>
                <a:ext cx="8230843" cy="87120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78" y="2780927"/>
                <a:ext cx="8230843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3034"/>
            <a:ext cx="9144000" cy="16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88" y="4293096"/>
            <a:ext cx="4764024" cy="20208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Markov and hidden Markov models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14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7504" y="83671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Unfortunately, even the second-order Markov assumption may be inadequate if there are long-range correlations amongst the observations. We can’t keep building ever higher order models, since the number of parameters will blow up.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alternative approach is to assume that there is an underlying hidden process, that can be modeled by a first-order Markov chain, but the data is a noisy observation of this process. The result is known as a </a:t>
            </a:r>
            <a:r>
              <a:rPr lang="en-US" sz="2400" b="1" i="1" u="sng" dirty="0"/>
              <a:t>hidden Markov model</a:t>
            </a:r>
            <a:r>
              <a:rPr lang="en-US" sz="2400" dirty="0"/>
              <a:t> or </a:t>
            </a:r>
            <a:r>
              <a:rPr lang="en-US" sz="2400" b="1" i="1" u="sng" dirty="0"/>
              <a:t>HMM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0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Inference in GM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15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7504" y="836712"/>
                <a:ext cx="8928992" cy="2448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 general, we can pose the inference problem as follows. Suppose we have a set of correlated random variables with joint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𝛉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(we assume that parameters</a:t>
                </a:r>
                <a:r>
                  <a:rPr lang="en-US" sz="24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𝛉</m:t>
                    </m:r>
                  </m:oMath>
                </a14:m>
                <a:r>
                  <a:rPr lang="en-US" sz="2400" dirty="0"/>
                  <a:t> are known). Let us partition this vector into the </a:t>
                </a:r>
                <a:r>
                  <a:rPr lang="en-US" sz="2400" b="1" i="1" u="sng" dirty="0"/>
                  <a:t>visible parameters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, which are observed, and the </a:t>
                </a:r>
                <a:r>
                  <a:rPr lang="en-US" sz="2400" b="1" i="1" u="sng" dirty="0"/>
                  <a:t>hidden variables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, which are unobserved. Inference refers to computing the posterior distribution of the unknown given the known: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2448272"/>
              </a:xfrm>
              <a:prstGeom prst="rect">
                <a:avLst/>
              </a:prstGeom>
              <a:blipFill rotWithShape="1">
                <a:blip r:embed="rId2"/>
                <a:stretch>
                  <a:fillRect l="-1093" t="-1990" r="-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295767" y="3140968"/>
                <a:ext cx="4552465" cy="73058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́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7" y="3140968"/>
                <a:ext cx="4552465" cy="730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215008" y="4005064"/>
                <a:ext cx="8928992" cy="15456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 case only some hidden variables are of interest of use (query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/>
                  <a:t>) from all hidden variables (nuisance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), we can compute the desired marginal by marginalizing out the nuisance variables:</a:t>
                </a: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4005064"/>
                <a:ext cx="8928992" cy="1545678"/>
              </a:xfrm>
              <a:prstGeom prst="rect">
                <a:avLst/>
              </a:prstGeom>
              <a:blipFill rotWithShape="1">
                <a:blip r:embed="rId4"/>
                <a:stretch>
                  <a:fillRect l="-1024" t="-5512" r="-683" b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842840" y="5445224"/>
                <a:ext cx="3458319" cy="79874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840" y="5445224"/>
                <a:ext cx="3458319" cy="7987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2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CI properties of DGMs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16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7504" y="836712"/>
                <a:ext cx="8928992" cy="54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say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b="1" i="1" u="sng" dirty="0"/>
                  <a:t>I-map</a:t>
                </a:r>
                <a:r>
                  <a:rPr lang="en-US" sz="2400" dirty="0"/>
                  <a:t> (independence map)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, or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i="1" u="sng" dirty="0"/>
                  <a:t>Markov</a:t>
                </a:r>
                <a:r>
                  <a:rPr lang="en-US" sz="2400" dirty="0"/>
                  <a:t>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is the set of all CI statements that hold for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fully connected graph is an I-map of all distributions, since it makes no CI assertions at all (since it is not missing any edges). We therefore 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i="1" u="sng" dirty="0"/>
                  <a:t>minimal I-map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 is an I-map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, and if there is no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US" sz="240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 which is an I-map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5400600"/>
              </a:xfrm>
              <a:prstGeom prst="rect">
                <a:avLst/>
              </a:prstGeom>
              <a:blipFill rotWithShape="1">
                <a:blip r:embed="rId2"/>
                <a:stretch>
                  <a:fillRect l="-1093" t="-903" r="-8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2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CI properties of DGMs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17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07504" y="836712"/>
                <a:ext cx="8928992" cy="4536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say an undirected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i="1" u="sng" dirty="0"/>
                  <a:t>d-separated</a:t>
                </a:r>
                <a:r>
                  <a:rPr lang="en-US" sz="2400" dirty="0"/>
                  <a:t> by a set of nodes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 (containing the evidence)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at least one of the following conditions hold: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contains a chain,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contains a tent or fork,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↙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↘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contains a </a:t>
                </a:r>
                <a:r>
                  <a:rPr lang="en-US" sz="2400" b="1" i="1" u="sng" dirty="0"/>
                  <a:t>collider</a:t>
                </a:r>
                <a:r>
                  <a:rPr lang="en-US" sz="2400" dirty="0"/>
                  <a:t> or </a:t>
                </a:r>
                <a:r>
                  <a:rPr lang="en-US" sz="2400" b="1" i="1" u="sng" dirty="0"/>
                  <a:t>v-structure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is not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 and nor is any descendant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Next, we say that a set of nodes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is d-separated from a different set of nodes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given a third observed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each undirected path from every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to every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is d-separated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4536504"/>
              </a:xfrm>
              <a:prstGeom prst="rect">
                <a:avLst/>
              </a:prstGeom>
              <a:blipFill rotWithShape="1">
                <a:blip r:embed="rId2"/>
                <a:stretch>
                  <a:fillRect l="-1093" t="-1075" b="-1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864495" y="5377727"/>
                <a:ext cx="5415009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𝑠𝑒𝑝𝑎𝑟𝑎𝑡𝑒𝑑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𝑓𝑟𝑜𝑚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𝑔𝑖𝑣𝑒𝑛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95" y="5377727"/>
                <a:ext cx="541500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3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361459"/>
          </a:xfrm>
        </p:spPr>
        <p:txBody>
          <a:bodyPr>
            <a:normAutofit/>
          </a:bodyPr>
          <a:lstStyle/>
          <a:p>
            <a:r>
              <a:rPr lang="en-US" sz="2800" dirty="0"/>
              <a:t>Chain rule and conditional independence were considered;</a:t>
            </a:r>
          </a:p>
          <a:p>
            <a:r>
              <a:rPr lang="en-US" sz="2800" dirty="0"/>
              <a:t>Terminology for the graphical models was presented;</a:t>
            </a:r>
          </a:p>
          <a:p>
            <a:r>
              <a:rPr lang="da-DK" sz="2800" dirty="0"/>
              <a:t>Methods for inference in </a:t>
            </a:r>
            <a:r>
              <a:rPr lang="en-US" sz="2800" dirty="0"/>
              <a:t>Directed graphical models as well as </a:t>
            </a:r>
            <a:r>
              <a:rPr lang="da-DK" sz="2800" dirty="0"/>
              <a:t>Markov and hidden Markov models was shown;</a:t>
            </a:r>
          </a:p>
          <a:p>
            <a:r>
              <a:rPr lang="da-DK" sz="2800" dirty="0"/>
              <a:t>CI properties of DGMs was considered.</a:t>
            </a:r>
            <a:endParaRPr lang="en-US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18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US" dirty="0"/>
              <a:t>Problems statement;</a:t>
            </a:r>
          </a:p>
          <a:p>
            <a:r>
              <a:rPr lang="en-US" dirty="0"/>
              <a:t>Chain rule;</a:t>
            </a:r>
          </a:p>
          <a:p>
            <a:r>
              <a:rPr lang="en-US" dirty="0"/>
              <a:t>Conditional independence;</a:t>
            </a:r>
          </a:p>
          <a:p>
            <a:r>
              <a:rPr lang="en-US" dirty="0"/>
              <a:t>Graphical models and terminology;</a:t>
            </a:r>
          </a:p>
          <a:p>
            <a:r>
              <a:rPr lang="en-US" dirty="0"/>
              <a:t>Directed graphical models;</a:t>
            </a:r>
          </a:p>
          <a:p>
            <a:r>
              <a:rPr lang="da-DK" dirty="0"/>
              <a:t>Markov and hidden Markov models;</a:t>
            </a:r>
          </a:p>
          <a:p>
            <a:r>
              <a:rPr lang="da-DK" dirty="0"/>
              <a:t>Inference in GM;</a:t>
            </a:r>
          </a:p>
          <a:p>
            <a:r>
              <a:rPr lang="da-DK" dirty="0"/>
              <a:t>CI properties of DGMs.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Problems statement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28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can we </a:t>
                </a:r>
                <a:r>
                  <a:rPr lang="en-US" sz="2800" i="1" u="sng" dirty="0"/>
                  <a:t>compactly represent</a:t>
                </a:r>
                <a:r>
                  <a:rPr lang="en-US" sz="2800" dirty="0"/>
                  <a:t> the joint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/>
                          </a:rPr>
                          <m:t>𝐱</m:t>
                        </m:r>
                        <m:r>
                          <a:rPr lang="en-US" sz="2800" b="0" i="1" smtClean="0">
                            <a:latin typeface="Cambria Math"/>
                          </a:rPr>
                          <m:t>|</m:t>
                        </m:r>
                        <m:r>
                          <a:rPr lang="en-US" sz="2800" b="1" i="0" smtClean="0">
                            <a:latin typeface="Cambria Math"/>
                            <a:ea typeface="Cambria Math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sz="2800" dirty="0"/>
                  <a:t>?</a:t>
                </a:r>
              </a:p>
              <a:p>
                <a:r>
                  <a:rPr lang="en-US" sz="2800" dirty="0"/>
                  <a:t>How can we use the distribution </a:t>
                </a:r>
                <a:r>
                  <a:rPr lang="en-US" sz="2800" i="1" u="sng" dirty="0"/>
                  <a:t>to infer</a:t>
                </a:r>
                <a:r>
                  <a:rPr lang="en-US" sz="2800" dirty="0"/>
                  <a:t> one set of variables given another in a reasonable amount of computation time?</a:t>
                </a:r>
              </a:p>
              <a:p>
                <a:r>
                  <a:rPr lang="en-US" sz="2800" dirty="0"/>
                  <a:t>How can we </a:t>
                </a:r>
                <a:r>
                  <a:rPr lang="en-US" sz="2800" i="1" u="sng" dirty="0"/>
                  <a:t>learn</a:t>
                </a:r>
                <a:r>
                  <a:rPr lang="en-US" sz="2800" dirty="0"/>
                  <a:t> the parameters of this distribution with a reasonable amount of data?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289451"/>
              </a:xfrm>
              <a:blipFill rotWithShape="1">
                <a:blip r:embed="rId2"/>
                <a:stretch>
                  <a:fillRect l="-1259" t="-1037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Chain rule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836713"/>
            <a:ext cx="8712968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By the chain rule of probability, we can always represent a joint distribution as follows, using any ordering of the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619672" y="2060848"/>
                <a:ext cx="5322804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0848"/>
                <a:ext cx="532280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323528" y="2564904"/>
                <a:ext cx="8712968" cy="3816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/>
                  <a:t> is the number of variables, the </a:t>
                </a:r>
                <a:r>
                  <a:rPr lang="en-US" sz="2800" dirty="0" err="1"/>
                  <a:t>Matlab</a:t>
                </a:r>
                <a:r>
                  <a:rPr lang="en-US" sz="2800" dirty="0"/>
                  <a:t>-like notation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1: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denotes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1,2,3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for brevity we have dropped the conditioning on the fixed parameters 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  <a:ea typeface="Cambria Math"/>
                      </a:rPr>
                      <m:t>𝛉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For example, suppose all variables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800" dirty="0"/>
                  <a:t> states. We can represent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1: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a table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numbers by writing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,⋯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; we say that </a:t>
                </a:r>
                <a14:m>
                  <m:oMath xmlns:m="http://schemas.openxmlformats.org/officeDocument/2006/math">
                    <m:r>
                      <a:rPr lang="en-US" sz="2800" b="1" i="0">
                        <a:latin typeface="Cambria Math"/>
                      </a:rPr>
                      <m:t>𝐓</m:t>
                    </m:r>
                  </m:oMath>
                </a14:m>
                <a:r>
                  <a:rPr lang="en-US" sz="2800" dirty="0"/>
                  <a:t> is a </a:t>
                </a:r>
                <a:r>
                  <a:rPr lang="en-US" sz="2800" b="1" i="1" u="sng" dirty="0"/>
                  <a:t>stochastic matrix</a:t>
                </a:r>
                <a:r>
                  <a:rPr lang="en-US" sz="2800" dirty="0"/>
                  <a:t> or </a:t>
                </a:r>
                <a:r>
                  <a:rPr lang="en-US" sz="2800" b="1" i="1" u="sng" dirty="0"/>
                  <a:t>conditional probability table</a:t>
                </a:r>
                <a:r>
                  <a:rPr lang="en-US" sz="2800" dirty="0"/>
                  <a:t> (CPT).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64904"/>
                <a:ext cx="8712968" cy="3816424"/>
              </a:xfrm>
              <a:prstGeom prst="rect">
                <a:avLst/>
              </a:prstGeom>
              <a:blipFill rotWithShape="1">
                <a:blip r:embed="rId3"/>
                <a:stretch>
                  <a:fillRect l="-1400" t="-2556" r="-1959" b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3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Conditional independence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712968" cy="2736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key to efficiency representing large joint distributions is to make some assumptions about </a:t>
                </a:r>
                <a:r>
                  <a:rPr lang="en-US" sz="2800" b="1" i="1" u="sng" dirty="0"/>
                  <a:t>conditional independence</a:t>
                </a:r>
                <a:r>
                  <a:rPr lang="en-US" sz="2800" dirty="0"/>
                  <a:t> (</a:t>
                </a:r>
                <a:r>
                  <a:rPr lang="en-US" sz="2800" b="1" i="1" u="sng" dirty="0"/>
                  <a:t>CI</a:t>
                </a:r>
                <a:r>
                  <a:rPr lang="en-US" sz="2800" dirty="0"/>
                  <a:t>). Recall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en-US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denoted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US" sz="2800" dirty="0"/>
                  <a:t>, if and only if the conditional joint can be written as a product of conditional </a:t>
                </a:r>
                <a:r>
                  <a:rPr lang="en-US" sz="2800" dirty="0" err="1"/>
                  <a:t>marginals</a:t>
                </a:r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712968" cy="2736304"/>
              </a:xfrm>
              <a:blipFill rotWithShape="1">
                <a:blip r:embed="rId2"/>
                <a:stretch>
                  <a:fillRect l="-1399" t="-2004" r="-1469" b="-3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55776" y="3429000"/>
                <a:ext cx="3978782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429000"/>
                <a:ext cx="39787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23528" y="3861048"/>
                <a:ext cx="8712968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Using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1: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(</a:t>
                </a:r>
                <a:r>
                  <a:rPr lang="en-US" sz="2800" b="1" i="1" u="sng" dirty="0"/>
                  <a:t>Markov first order assumption</a:t>
                </a:r>
                <a:r>
                  <a:rPr lang="en-US" sz="2800" dirty="0"/>
                  <a:t>) and chain rule we can write the joint distribution as 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61048"/>
                <a:ext cx="8712968" cy="1368152"/>
              </a:xfrm>
              <a:prstGeom prst="rect">
                <a:avLst/>
              </a:prstGeom>
              <a:blipFill rotWithShape="1">
                <a:blip r:embed="rId4"/>
                <a:stretch>
                  <a:fillRect l="-1400" t="-7111" b="-3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916003" y="5044534"/>
                <a:ext cx="3258328" cy="87126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03" y="5044534"/>
                <a:ext cx="3258328" cy="8712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11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2492896"/>
            <a:ext cx="8244408" cy="40661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Graphical models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i="1" u="sng" dirty="0"/>
              <a:t>graphical model</a:t>
            </a:r>
            <a:r>
              <a:rPr lang="en-US" sz="2800" dirty="0"/>
              <a:t> (</a:t>
            </a:r>
            <a:r>
              <a:rPr lang="en-US" sz="2800" b="1" i="1" u="sng" dirty="0"/>
              <a:t>GM</a:t>
            </a:r>
            <a:r>
              <a:rPr lang="en-US" sz="2800" dirty="0"/>
              <a:t>) is a way to represent a joint distribution by making CI assumption. In particular, the nodes in the graph represent random variables, and the (lack of) edges represent CI assumptions.</a:t>
            </a:r>
          </a:p>
        </p:txBody>
      </p:sp>
    </p:spTree>
    <p:extLst>
      <p:ext uri="{BB962C8B-B14F-4D97-AF65-F5344CB8AC3E}">
        <p14:creationId xmlns:p14="http://schemas.microsoft.com/office/powerpoint/2010/main" val="156059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Graph terminology (1/5)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712968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A </a:t>
                </a:r>
                <a:r>
                  <a:rPr lang="en-US" sz="2800" b="1" i="1" u="sng" dirty="0"/>
                  <a:t>graph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𝒱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sz="2800" dirty="0"/>
                  <a:t> consists of a set of </a:t>
                </a:r>
                <a:r>
                  <a:rPr lang="en-US" sz="2800" b="1" i="1" u="sng" dirty="0"/>
                  <a:t>nodes</a:t>
                </a:r>
                <a:r>
                  <a:rPr lang="en-US" sz="2800" dirty="0"/>
                  <a:t> or </a:t>
                </a:r>
                <a:r>
                  <a:rPr lang="en-US" sz="2800" b="1" i="1" u="sng" dirty="0"/>
                  <a:t>vertices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𝒱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1,2,⋯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sz="28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and a set of </a:t>
                </a:r>
                <a:r>
                  <a:rPr lang="en-US" sz="2800" b="1" i="1" u="sng" dirty="0"/>
                  <a:t>edges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𝒱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can represent the graph by its </a:t>
                </a:r>
                <a:r>
                  <a:rPr lang="en-US" sz="2800" b="1" i="1" u="sng" dirty="0"/>
                  <a:t>adjacency matrix</a:t>
                </a:r>
                <a:r>
                  <a:rPr lang="en-US" sz="2800" dirty="0"/>
                  <a:t>, in which we 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to denote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r>
                  <a:rPr lang="en-US" sz="2800" dirty="0"/>
                  <a:t>, that is,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800" dirty="0"/>
                  <a:t> is an edge in the graph.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, we say the graph is </a:t>
                </a:r>
                <a:r>
                  <a:rPr lang="en-US" sz="2800" b="1" i="1" u="sng" dirty="0"/>
                  <a:t>undirected</a:t>
                </a:r>
                <a:r>
                  <a:rPr lang="en-US" sz="2800" dirty="0"/>
                  <a:t>, otherwise it is </a:t>
                </a:r>
                <a:r>
                  <a:rPr lang="en-US" sz="2800" b="1" i="1" u="sng" dirty="0"/>
                  <a:t>directed</a:t>
                </a:r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usually 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  <m:r>
                      <a:rPr lang="en-US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which means there are no </a:t>
                </a:r>
                <a:r>
                  <a:rPr lang="en-US" sz="2800" b="1" i="1" u="sng" dirty="0"/>
                  <a:t>self loops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712968" cy="5472608"/>
              </a:xfrm>
              <a:blipFill rotWithShape="1">
                <a:blip r:embed="rId2"/>
                <a:stretch>
                  <a:fillRect l="-1399" t="-1002" r="-1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9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Graph terminology (2/5)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5544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a directed graph, the </a:t>
                </a:r>
                <a:r>
                  <a:rPr lang="en-US" sz="2400" b="1" i="1" u="sng" dirty="0"/>
                  <a:t>parent</a:t>
                </a:r>
                <a:r>
                  <a:rPr lang="en-US" sz="2400" dirty="0"/>
                  <a:t> of a node is the set of all nodes that feed into it: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For a directed graph, the </a:t>
                </a:r>
                <a:r>
                  <a:rPr lang="en-US" sz="2400" b="1" i="1" u="sng" dirty="0"/>
                  <a:t>children</a:t>
                </a:r>
                <a:r>
                  <a:rPr lang="en-US" sz="2400" dirty="0"/>
                  <a:t> of a node is the set of all nodes that feed out of it: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For a directed graph, the </a:t>
                </a:r>
                <a:r>
                  <a:rPr lang="en-US" sz="2400" b="1" i="1" u="sng" dirty="0"/>
                  <a:t>family</a:t>
                </a:r>
                <a:r>
                  <a:rPr lang="en-US" sz="2400" dirty="0"/>
                  <a:t> of a node is the node and its parents,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𝑓𝑎𝑚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For a directed graph, a </a:t>
                </a:r>
                <a:r>
                  <a:rPr lang="en-US" sz="2400" b="1" i="1" u="sng" dirty="0"/>
                  <a:t>root</a:t>
                </a:r>
                <a:r>
                  <a:rPr lang="en-US" sz="2400" dirty="0"/>
                  <a:t> is a node with no parents;</a:t>
                </a:r>
              </a:p>
              <a:p>
                <a:r>
                  <a:rPr lang="en-US" sz="2400" dirty="0"/>
                  <a:t>For a directed graph, a </a:t>
                </a:r>
                <a:r>
                  <a:rPr lang="en-US" sz="2400" b="1" i="1" u="sng" dirty="0"/>
                  <a:t>leaf</a:t>
                </a:r>
                <a:r>
                  <a:rPr lang="en-US" sz="2400" dirty="0"/>
                  <a:t> is a node with no children;</a:t>
                </a:r>
              </a:p>
              <a:p>
                <a:r>
                  <a:rPr lang="en-US" sz="2400" dirty="0"/>
                  <a:t>For a directed graph, the </a:t>
                </a:r>
                <a:r>
                  <a:rPr lang="en-US" sz="2400" b="1" i="1" u="sng" dirty="0"/>
                  <a:t>ancestors</a:t>
                </a:r>
                <a:r>
                  <a:rPr lang="en-US" sz="2400" dirty="0"/>
                  <a:t> are the parents, grand-parents, </a:t>
                </a:r>
                <a:r>
                  <a:rPr lang="en-US" sz="2400" dirty="0" err="1"/>
                  <a:t>etc</a:t>
                </a:r>
                <a:r>
                  <a:rPr lang="en-US" sz="2400" dirty="0"/>
                  <a:t> of a node. That is, the ancestor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is the set of nodes that connect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via a trail: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𝑎𝑛𝑐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For a directed graph, the </a:t>
                </a:r>
                <a:r>
                  <a:rPr lang="en-US" sz="2400" b="1" i="1" u="sng" dirty="0"/>
                  <a:t>descendants</a:t>
                </a:r>
                <a:r>
                  <a:rPr lang="en-US" sz="2400" dirty="0"/>
                  <a:t> are the children, grand-children, </a:t>
                </a:r>
                <a:r>
                  <a:rPr lang="en-US" sz="2400" dirty="0" err="1"/>
                  <a:t>etc</a:t>
                </a:r>
                <a:r>
                  <a:rPr lang="en-US" sz="2400" dirty="0"/>
                  <a:t> of a node. That is, the descendants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is the set of nodes that can be reached via trails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𝑑𝑒𝑠𝑐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⇝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5544616"/>
              </a:xfrm>
              <a:blipFill rotWithShape="1">
                <a:blip r:embed="rId2"/>
                <a:stretch>
                  <a:fillRect l="-902" t="-1538" r="-15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89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Graph terminology (3/5)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Directed Graphical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55446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any graph, we define the </a:t>
                </a:r>
                <a:r>
                  <a:rPr lang="en-US" sz="2400" b="1" i="1" u="sng" dirty="0"/>
                  <a:t>neighbors</a:t>
                </a:r>
                <a:r>
                  <a:rPr lang="en-US" sz="2400" dirty="0"/>
                  <a:t> of a node as the set of all immediately connected nodes,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𝑛𝑏𝑟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=1∨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400" dirty="0"/>
                  <a:t>. For an undirected graph, 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to indicate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are neighbors (so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i="1" u="sng" dirty="0"/>
                  <a:t>degree</a:t>
                </a:r>
                <a:r>
                  <a:rPr lang="en-US" sz="2400" dirty="0"/>
                  <a:t> of a node is the number of neighbors. For a directed graph, we speak of the </a:t>
                </a:r>
                <a:r>
                  <a:rPr lang="en-US" sz="2400" b="1" i="1" u="sng" dirty="0"/>
                  <a:t>in-degree</a:t>
                </a:r>
                <a:r>
                  <a:rPr lang="en-US" sz="2400" dirty="0"/>
                  <a:t> and </a:t>
                </a:r>
                <a:r>
                  <a:rPr lang="en-US" sz="2400" b="1" i="1" u="sng" dirty="0"/>
                  <a:t>out-degree</a:t>
                </a:r>
                <a:r>
                  <a:rPr lang="en-US" sz="2400" dirty="0"/>
                  <a:t>, which count the number of parent and children;</a:t>
                </a:r>
              </a:p>
              <a:p>
                <a:r>
                  <a:rPr lang="en-US" sz="2400" dirty="0"/>
                  <a:t>For any graph, we define a </a:t>
                </a:r>
                <a:r>
                  <a:rPr lang="en-US" sz="2400" b="1" i="1" u="sng" dirty="0"/>
                  <a:t>cycle</a:t>
                </a:r>
                <a:r>
                  <a:rPr lang="en-US" sz="2400" dirty="0"/>
                  <a:t> or </a:t>
                </a:r>
                <a:r>
                  <a:rPr lang="en-US" sz="2400" b="1" i="1" u="sng" dirty="0"/>
                  <a:t>loop</a:t>
                </a:r>
                <a:r>
                  <a:rPr lang="en-US" sz="2400" dirty="0"/>
                  <a:t> to be a series of nodes such that we can get back to where we started by following edges,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r>
                  <a:rPr lang="en-US" sz="2400" dirty="0"/>
                  <a:t>. If the graph is directed, we may speak of a </a:t>
                </a:r>
                <a:r>
                  <a:rPr lang="en-US" sz="2400" b="1" i="1" u="sng" dirty="0"/>
                  <a:t>directed cycle</a:t>
                </a:r>
                <a:r>
                  <a:rPr lang="en-US" sz="2400" dirty="0"/>
                  <a:t>;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5544616"/>
              </a:xfrm>
              <a:blipFill rotWithShape="1">
                <a:blip r:embed="rId2"/>
                <a:stretch>
                  <a:fillRect l="-956" t="-879" r="-1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9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1892</Words>
  <Application>Microsoft Office PowerPoint</Application>
  <PresentationFormat>Экран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Тема Office</vt:lpstr>
      <vt:lpstr>Lecture 5 Generative Models for Discrete Data.      Directed Graphical Models</vt:lpstr>
      <vt:lpstr>Content</vt:lpstr>
      <vt:lpstr>Problems statement</vt:lpstr>
      <vt:lpstr>Chain rule</vt:lpstr>
      <vt:lpstr>Conditional independence</vt:lpstr>
      <vt:lpstr>Graphical models</vt:lpstr>
      <vt:lpstr>Graph terminology (1/5)</vt:lpstr>
      <vt:lpstr>Graph terminology (2/5)</vt:lpstr>
      <vt:lpstr>Graph terminology (3/5)</vt:lpstr>
      <vt:lpstr>Graph terminology (4/5)</vt:lpstr>
      <vt:lpstr>Graph terminology (5/5)</vt:lpstr>
      <vt:lpstr>Directed graphical models</vt:lpstr>
      <vt:lpstr>Markov and hidden Markov models (1/2)</vt:lpstr>
      <vt:lpstr>Markov and hidden Markov models (2/2)</vt:lpstr>
      <vt:lpstr>Inference in GM</vt:lpstr>
      <vt:lpstr>CI properties of DGMs (1/2)</vt:lpstr>
      <vt:lpstr>CI properties of DGMs (2/2)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293</cp:revision>
  <dcterms:created xsi:type="dcterms:W3CDTF">2017-03-04T21:40:55Z</dcterms:created>
  <dcterms:modified xsi:type="dcterms:W3CDTF">2020-01-17T20:53:56Z</dcterms:modified>
</cp:coreProperties>
</file>