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74" r:id="rId5"/>
    <p:sldId id="275" r:id="rId6"/>
    <p:sldId id="276" r:id="rId7"/>
    <p:sldId id="277" r:id="rId8"/>
    <p:sldId id="278" r:id="rId9"/>
    <p:sldId id="279" r:id="rId10"/>
    <p:sldId id="280" r:id="rId11"/>
    <p:sldId id="282" r:id="rId12"/>
    <p:sldId id="283" r:id="rId13"/>
    <p:sldId id="281" r:id="rId14"/>
    <p:sldId id="273"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3174DD-0515-45BD-8294-91D52A9E6D71}" type="datetimeFigureOut">
              <a:rPr lang="ru-RU" smtClean="0"/>
              <a:t>17.01.2020</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3A2170-8272-4292-BB3F-0D6C29AF42D9}" type="slidenum">
              <a:rPr lang="ru-RU" smtClean="0"/>
              <a:t>‹#›</a:t>
            </a:fld>
            <a:endParaRPr lang="ru-RU" dirty="0"/>
          </a:p>
        </p:txBody>
      </p:sp>
    </p:spTree>
    <p:extLst>
      <p:ext uri="{BB962C8B-B14F-4D97-AF65-F5344CB8AC3E}">
        <p14:creationId xmlns:p14="http://schemas.microsoft.com/office/powerpoint/2010/main" val="204760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AE0AF4CC-853F-4399-9306-A44C94E35A90}"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Generative Models for Discrete Data.       Mixture Models</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414101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DBB951A-6159-4D22-BDD0-5E1953613B52}"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Generative Models for Discrete Data.       Mixture Models</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25902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2FFB4AF-02A3-4038-B969-8D68FEE19691}"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Generative Models for Discrete Data.       Mixture Models</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45363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F2B0287-766A-4689-9BCE-31D67F3EBCB4}"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Generative Models for Discrete Data.       Mixture Models</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40219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DCA1958A-723A-4EF1-B12F-3C8DBC9A3196}"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Generative Models for Discrete Data.       Mixture Models</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29032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4B47E8D9-7B6D-4897-9B7D-C309B8B4A840}" type="datetime1">
              <a:rPr lang="ru-RU" smtClean="0"/>
              <a:t>17.01.2020</a:t>
            </a:fld>
            <a:endParaRPr lang="ru-RU" dirty="0"/>
          </a:p>
        </p:txBody>
      </p:sp>
      <p:sp>
        <p:nvSpPr>
          <p:cNvPr id="6" name="Нижний колонтитул 5"/>
          <p:cNvSpPr>
            <a:spLocks noGrp="1"/>
          </p:cNvSpPr>
          <p:nvPr>
            <p:ph type="ftr" sz="quarter" idx="11"/>
          </p:nvPr>
        </p:nvSpPr>
        <p:spPr/>
        <p:txBody>
          <a:bodyPr/>
          <a:lstStyle/>
          <a:p>
            <a:r>
              <a:rPr lang="en-US"/>
              <a:t>Generative Models for Discrete Data.       Mixture Models</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44427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3350BEB-DE29-4C55-9E4D-75B68018080B}" type="datetime1">
              <a:rPr lang="ru-RU" smtClean="0"/>
              <a:t>17.01.2020</a:t>
            </a:fld>
            <a:endParaRPr lang="ru-RU" dirty="0"/>
          </a:p>
        </p:txBody>
      </p:sp>
      <p:sp>
        <p:nvSpPr>
          <p:cNvPr id="8" name="Нижний колонтитул 7"/>
          <p:cNvSpPr>
            <a:spLocks noGrp="1"/>
          </p:cNvSpPr>
          <p:nvPr>
            <p:ph type="ftr" sz="quarter" idx="11"/>
          </p:nvPr>
        </p:nvSpPr>
        <p:spPr/>
        <p:txBody>
          <a:bodyPr/>
          <a:lstStyle/>
          <a:p>
            <a:r>
              <a:rPr lang="en-US"/>
              <a:t>Generative Models for Discrete Data.       Mixture Models</a:t>
            </a:r>
            <a:endParaRPr lang="ru-RU" dirty="0"/>
          </a:p>
        </p:txBody>
      </p:sp>
      <p:sp>
        <p:nvSpPr>
          <p:cNvPr id="9" name="Номер слайда 8"/>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98932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6FA28EF-F0E1-4CD0-BF5D-0FB955139C25}" type="datetime1">
              <a:rPr lang="ru-RU" smtClean="0"/>
              <a:t>17.01.2020</a:t>
            </a:fld>
            <a:endParaRPr lang="ru-RU"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dirty="0"/>
          </a:p>
        </p:txBody>
      </p:sp>
      <p:sp>
        <p:nvSpPr>
          <p:cNvPr id="5" name="Номер слайда 4"/>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20737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9C9ACCE-5FF9-4ACF-B682-07426BD49312}" type="datetime1">
              <a:rPr lang="ru-RU" smtClean="0"/>
              <a:t>17.01.2020</a:t>
            </a:fld>
            <a:endParaRPr lang="ru-RU" dirty="0"/>
          </a:p>
        </p:txBody>
      </p:sp>
      <p:sp>
        <p:nvSpPr>
          <p:cNvPr id="3" name="Нижний колонтитул 2"/>
          <p:cNvSpPr>
            <a:spLocks noGrp="1"/>
          </p:cNvSpPr>
          <p:nvPr>
            <p:ph type="ftr" sz="quarter" idx="11"/>
          </p:nvPr>
        </p:nvSpPr>
        <p:spPr/>
        <p:txBody>
          <a:bodyPr/>
          <a:lstStyle/>
          <a:p>
            <a:r>
              <a:rPr lang="en-US"/>
              <a:t>Generative Models for Discrete Data.       Mixture Models</a:t>
            </a:r>
            <a:endParaRPr lang="ru-RU" dirty="0"/>
          </a:p>
        </p:txBody>
      </p:sp>
      <p:sp>
        <p:nvSpPr>
          <p:cNvPr id="4" name="Номер слайда 3"/>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04842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A6C9B5F-0010-40F4-B2F7-3572213726BD}" type="datetime1">
              <a:rPr lang="ru-RU" smtClean="0"/>
              <a:t>17.01.2020</a:t>
            </a:fld>
            <a:endParaRPr lang="ru-RU" dirty="0"/>
          </a:p>
        </p:txBody>
      </p:sp>
      <p:sp>
        <p:nvSpPr>
          <p:cNvPr id="6" name="Нижний колонтитул 5"/>
          <p:cNvSpPr>
            <a:spLocks noGrp="1"/>
          </p:cNvSpPr>
          <p:nvPr>
            <p:ph type="ftr" sz="quarter" idx="11"/>
          </p:nvPr>
        </p:nvSpPr>
        <p:spPr/>
        <p:txBody>
          <a:bodyPr/>
          <a:lstStyle/>
          <a:p>
            <a:r>
              <a:rPr lang="en-US"/>
              <a:t>Generative Models for Discrete Data.       Mixture Models</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08632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31AF629-91AD-45B0-97DC-A1529B7923EC}" type="datetime1">
              <a:rPr lang="ru-RU" smtClean="0"/>
              <a:t>17.01.2020</a:t>
            </a:fld>
            <a:endParaRPr lang="ru-RU" dirty="0"/>
          </a:p>
        </p:txBody>
      </p:sp>
      <p:sp>
        <p:nvSpPr>
          <p:cNvPr id="6" name="Нижний колонтитул 5"/>
          <p:cNvSpPr>
            <a:spLocks noGrp="1"/>
          </p:cNvSpPr>
          <p:nvPr>
            <p:ph type="ftr" sz="quarter" idx="11"/>
          </p:nvPr>
        </p:nvSpPr>
        <p:spPr/>
        <p:txBody>
          <a:bodyPr/>
          <a:lstStyle/>
          <a:p>
            <a:r>
              <a:rPr lang="en-US"/>
              <a:t>Generative Models for Discrete Data.       Mixture Models</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92698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9C54F-D51A-4E49-A49A-A477B0AFCE5A}" type="datetime1">
              <a:rPr lang="ru-RU" smtClean="0"/>
              <a:t>17.01.2020</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Generative Models for Discrete Data.       Mixture Models</a:t>
            </a:r>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2B481-9A9E-4D24-A81E-F26CED3C766C}" type="slidenum">
              <a:rPr lang="ru-RU" smtClean="0"/>
              <a:t>‹#›</a:t>
            </a:fld>
            <a:endParaRPr lang="ru-RU" dirty="0"/>
          </a:p>
        </p:txBody>
      </p:sp>
    </p:spTree>
    <p:extLst>
      <p:ext uri="{BB962C8B-B14F-4D97-AF65-F5344CB8AC3E}">
        <p14:creationId xmlns:p14="http://schemas.microsoft.com/office/powerpoint/2010/main" val="197619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772816"/>
            <a:ext cx="9144000" cy="2232247"/>
          </a:xfrm>
        </p:spPr>
        <p:txBody>
          <a:bodyPr>
            <a:normAutofit/>
          </a:bodyPr>
          <a:lstStyle/>
          <a:p>
            <a:r>
              <a:rPr lang="en-US" sz="4000" b="1" dirty="0"/>
              <a:t>Lecture </a:t>
            </a:r>
            <a:r>
              <a:rPr lang="ru-RU" sz="4000" b="1"/>
              <a:t>6</a:t>
            </a:r>
            <a:br>
              <a:rPr lang="ru-RU" sz="4000" b="1" dirty="0"/>
            </a:br>
            <a:r>
              <a:rPr lang="en-US" sz="3600" dirty="0"/>
              <a:t>Generative Models for Discrete Data.</a:t>
            </a:r>
            <a:r>
              <a:rPr lang="ru-RU" sz="3600" dirty="0"/>
              <a:t>      </a:t>
            </a:r>
            <a:r>
              <a:rPr lang="en-US" sz="3600" dirty="0"/>
              <a:t> Mixture Models</a:t>
            </a:r>
            <a:endParaRPr lang="ru-RU" sz="3600" dirty="0"/>
          </a:p>
        </p:txBody>
      </p:sp>
      <p:sp>
        <p:nvSpPr>
          <p:cNvPr id="3" name="Подзаголовок 2"/>
          <p:cNvSpPr>
            <a:spLocks noGrp="1"/>
          </p:cNvSpPr>
          <p:nvPr>
            <p:ph type="subTitle" idx="1"/>
          </p:nvPr>
        </p:nvSpPr>
        <p:spPr>
          <a:xfrm>
            <a:off x="107504" y="4797152"/>
            <a:ext cx="9036496" cy="1584176"/>
          </a:xfrm>
        </p:spPr>
        <p:txBody>
          <a:bodyPr>
            <a:normAutofit/>
          </a:bodyPr>
          <a:lstStyle/>
          <a:p>
            <a:r>
              <a:rPr lang="en-US" sz="2600" dirty="0" err="1">
                <a:solidFill>
                  <a:schemeClr val="tx1"/>
                </a:solidFill>
              </a:rPr>
              <a:t>Dmytro</a:t>
            </a:r>
            <a:r>
              <a:rPr lang="en-US" sz="2600" dirty="0">
                <a:solidFill>
                  <a:schemeClr val="tx1"/>
                </a:solidFill>
              </a:rPr>
              <a:t> </a:t>
            </a:r>
            <a:r>
              <a:rPr lang="en-US" sz="2600" dirty="0" err="1">
                <a:solidFill>
                  <a:schemeClr val="tx1"/>
                </a:solidFill>
              </a:rPr>
              <a:t>Progonov</a:t>
            </a:r>
            <a:r>
              <a:rPr lang="en-US" sz="2600" dirty="0">
                <a:solidFill>
                  <a:schemeClr val="tx1"/>
                </a:solidFill>
              </a:rPr>
              <a:t>,</a:t>
            </a:r>
          </a:p>
          <a:p>
            <a:r>
              <a:rPr lang="en-US" sz="2600" dirty="0">
                <a:solidFill>
                  <a:schemeClr val="tx1"/>
                </a:solidFill>
              </a:rPr>
              <a:t>PhD, </a:t>
            </a:r>
            <a:r>
              <a:rPr lang="en-US" sz="2600">
                <a:solidFill>
                  <a:schemeClr val="tx1"/>
                </a:solidFill>
              </a:rPr>
              <a:t>Associate Professor</a:t>
            </a:r>
            <a:endParaRPr lang="ru-RU" sz="2600" dirty="0">
              <a:solidFill>
                <a:schemeClr val="tx1"/>
              </a:solidFill>
            </a:endParaRPr>
          </a:p>
        </p:txBody>
      </p:sp>
    </p:spTree>
    <p:extLst>
      <p:ext uri="{BB962C8B-B14F-4D97-AF65-F5344CB8AC3E}">
        <p14:creationId xmlns:p14="http://schemas.microsoft.com/office/powerpoint/2010/main" val="18307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EM for GMM (1/3)</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10</a:t>
            </a:fld>
            <a:r>
              <a:rPr lang="en-US" sz="2200" dirty="0">
                <a:solidFill>
                  <a:schemeClr val="tx1"/>
                </a:solidFill>
              </a:rPr>
              <a:t>/14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9" name="Объект 2"/>
              <p:cNvSpPr txBox="1">
                <a:spLocks/>
              </p:cNvSpPr>
              <p:nvPr/>
            </p:nvSpPr>
            <p:spPr>
              <a:xfrm>
                <a:off x="251520" y="692696"/>
                <a:ext cx="8784976" cy="15121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dirty="0"/>
                  <a:t>Let us discuss how to fit a mixture of Gaussian (GMM) using EM. WE assume the number of mixture components </a:t>
                </a:r>
                <a14:m>
                  <m:oMath xmlns:m="http://schemas.openxmlformats.org/officeDocument/2006/math">
                    <m:r>
                      <a:rPr lang="en-US" sz="2600" b="0" i="1" smtClean="0">
                        <a:latin typeface="Cambria Math"/>
                      </a:rPr>
                      <m:t>𝐾</m:t>
                    </m:r>
                  </m:oMath>
                </a14:m>
                <a:r>
                  <a:rPr lang="en-US" sz="2600" dirty="0"/>
                  <a:t> is known.</a:t>
                </a:r>
              </a:p>
              <a:p>
                <a:pPr marL="0" indent="0">
                  <a:buNone/>
                </a:pPr>
                <a:r>
                  <a:rPr lang="en-US" sz="2600" i="1" u="sng" dirty="0"/>
                  <a:t>Auxiliary function</a:t>
                </a:r>
              </a:p>
            </p:txBody>
          </p:sp>
        </mc:Choice>
        <mc:Fallback xmlns="">
          <p:sp>
            <p:nvSpPr>
              <p:cNvPr id="9" name="Объект 2"/>
              <p:cNvSpPr txBox="1">
                <a:spLocks noRot="1" noChangeAspect="1" noMove="1" noResize="1" noEditPoints="1" noAdjustHandles="1" noChangeArrowheads="1" noChangeShapeType="1" noTextEdit="1"/>
              </p:cNvSpPr>
              <p:nvPr/>
            </p:nvSpPr>
            <p:spPr>
              <a:xfrm>
                <a:off x="251520" y="692696"/>
                <a:ext cx="8784976" cy="1512168"/>
              </a:xfrm>
              <a:prstGeom prst="rect">
                <a:avLst/>
              </a:prstGeom>
              <a:blipFill rotWithShape="1">
                <a:blip r:embed="rId2"/>
                <a:stretch>
                  <a:fillRect l="-1180" t="-3226" r="-2151" b="-40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Прямоугольник 13"/>
              <p:cNvSpPr/>
              <p:nvPr/>
            </p:nvSpPr>
            <p:spPr>
              <a:xfrm>
                <a:off x="773903" y="2096258"/>
                <a:ext cx="7542513" cy="972702"/>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𝑄</m:t>
                      </m:r>
                      <m:d>
                        <m:dPr>
                          <m:ctrlPr>
                            <a:rPr lang="en-US" b="0" i="1" smtClean="0">
                              <a:latin typeface="Cambria Math" panose="02040503050406030204" pitchFamily="18" charset="0"/>
                              <a:ea typeface="Cambria Math"/>
                            </a:rPr>
                          </m:ctrlPr>
                        </m:dPr>
                        <m:e>
                          <m:r>
                            <a:rPr lang="en-US" b="1" i="0" smtClean="0">
                              <a:latin typeface="Cambria Math"/>
                              <a:ea typeface="Cambria Math"/>
                            </a:rPr>
                            <m:t>𝛉</m:t>
                          </m:r>
                          <m:r>
                            <a:rPr lang="en-US" b="1" i="0" smtClean="0">
                              <a:latin typeface="Cambria Math"/>
                              <a:ea typeface="Cambria Math"/>
                            </a:rPr>
                            <m:t>, </m:t>
                          </m:r>
                          <m:sSup>
                            <m:sSupPr>
                              <m:ctrlPr>
                                <a:rPr lang="en-US" b="1" i="1" smtClean="0">
                                  <a:latin typeface="Cambria Math" panose="02040503050406030204" pitchFamily="18" charset="0"/>
                                  <a:ea typeface="Cambria Math"/>
                                </a:rPr>
                              </m:ctrlPr>
                            </m:sSupPr>
                            <m:e>
                              <m:r>
                                <a:rPr lang="en-US" b="1">
                                  <a:latin typeface="Cambria Math"/>
                                  <a:ea typeface="Cambria Math"/>
                                </a:rPr>
                                <m:t>𝛉</m:t>
                              </m:r>
                            </m:e>
                            <m:sup>
                              <m:r>
                                <a:rPr lang="en-US" b="0" i="1" smtClean="0">
                                  <a:latin typeface="Cambria Math"/>
                                  <a:ea typeface="Cambria Math"/>
                                </a:rPr>
                                <m:t>𝑡</m:t>
                              </m:r>
                              <m:r>
                                <a:rPr lang="en-US" b="0" i="1" smtClean="0">
                                  <a:latin typeface="Cambria Math"/>
                                  <a:ea typeface="Cambria Math"/>
                                </a:rPr>
                                <m:t>−1</m:t>
                              </m:r>
                            </m:sup>
                          </m:sSup>
                        </m:e>
                      </m:d>
                      <m:r>
                        <a:rPr lang="en-US" b="0" i="1" smtClean="0">
                          <a:latin typeface="Cambria Math"/>
                          <a:ea typeface="Cambria Math"/>
                          <a:cs typeface="Calibri" panose="020F0502020204030204" pitchFamily="34" charset="0"/>
                        </a:rPr>
                        <m:t>≜</m:t>
                      </m:r>
                      <m:r>
                        <a:rPr lang="en-US" b="0" i="1" smtClean="0">
                          <a:latin typeface="Cambria Math"/>
                          <a:ea typeface="Cambria Math"/>
                          <a:cs typeface="Calibri" panose="020F0502020204030204" pitchFamily="34" charset="0"/>
                        </a:rPr>
                        <m:t>𝔼</m:t>
                      </m:r>
                      <m:d>
                        <m:dPr>
                          <m:begChr m:val="["/>
                          <m:endChr m:val="]"/>
                          <m:ctrlPr>
                            <a:rPr lang="en-US" b="0" i="1" smtClean="0">
                              <a:latin typeface="Cambria Math" panose="02040503050406030204" pitchFamily="18" charset="0"/>
                              <a:ea typeface="Cambria Math"/>
                            </a:rPr>
                          </m:ctrlPr>
                        </m:dPr>
                        <m:e>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d>
                                    <m:dPr>
                                      <m:begChr m:val="["/>
                                      <m:endChr m:val="]"/>
                                      <m:ctrlPr>
                                        <a:rPr lang="en-US" i="1">
                                          <a:latin typeface="Cambria Math" panose="02040503050406030204" pitchFamily="18" charset="0"/>
                                          <a:ea typeface="Cambria Math"/>
                                        </a:rPr>
                                      </m:ctrlPr>
                                    </m:dPr>
                                    <m:e>
                                      <m:r>
                                        <a:rPr lang="en-US" i="1">
                                          <a:latin typeface="Cambria Math"/>
                                          <a:ea typeface="Cambria Math"/>
                                        </a:rPr>
                                        <m:t>𝑝</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b="1">
                                                  <a:latin typeface="Cambria Math"/>
                                                </a:rPr>
                                                <m:t>𝐱</m:t>
                                              </m:r>
                                            </m:e>
                                            <m:sub>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b="1">
                                                  <a:latin typeface="Cambria Math"/>
                                                </a:rPr>
                                                <m:t>𝐳</m:t>
                                              </m:r>
                                            </m:e>
                                            <m:sub>
                                              <m:r>
                                                <a:rPr lang="en-US" i="1">
                                                  <a:latin typeface="Cambria Math"/>
                                                </a:rPr>
                                                <m:t>𝑖</m:t>
                                              </m:r>
                                            </m:sub>
                                          </m:sSub>
                                          <m:r>
                                            <a:rPr lang="en-US" i="1">
                                              <a:latin typeface="Cambria Math"/>
                                            </a:rPr>
                                            <m:t>|</m:t>
                                          </m:r>
                                          <m:r>
                                            <a:rPr lang="en-US" b="1">
                                              <a:latin typeface="Cambria Math"/>
                                              <a:ea typeface="Cambria Math"/>
                                            </a:rPr>
                                            <m:t>𝛉</m:t>
                                          </m:r>
                                        </m:e>
                                      </m:d>
                                    </m:e>
                                  </m:d>
                                </m:e>
                              </m:func>
                            </m:e>
                          </m:nary>
                        </m:e>
                      </m:d>
                      <m:r>
                        <a:rPr lang="en-US" b="0" i="1" smtClean="0">
                          <a:latin typeface="Cambria Math"/>
                          <a:ea typeface="Cambria Math"/>
                        </a:rPr>
                        <m:t>=</m:t>
                      </m:r>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r>
                            <a:rPr lang="en-US" i="1">
                              <a:latin typeface="Cambria Math"/>
                              <a:ea typeface="Cambria Math"/>
                              <a:cs typeface="Calibri" panose="020F0502020204030204" pitchFamily="34" charset="0"/>
                            </a:rPr>
                            <m:t>𝔼</m:t>
                          </m:r>
                          <m:d>
                            <m:dPr>
                              <m:begChr m:val="["/>
                              <m:endChr m:val="]"/>
                              <m:ctrlPr>
                                <a:rPr lang="en-US" i="1" smtClean="0">
                                  <a:latin typeface="Cambria Math" panose="02040503050406030204" pitchFamily="18" charset="0"/>
                                  <a:ea typeface="Cambria Math"/>
                                </a:rPr>
                              </m:ctrlPr>
                            </m:dPr>
                            <m:e>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𝑘</m:t>
                                          </m:r>
                                          <m:r>
                                            <a:rPr lang="en-US" b="0" i="1" smtClean="0">
                                              <a:latin typeface="Cambria Math"/>
                                              <a:ea typeface="Cambria Math"/>
                                            </a:rPr>
                                            <m:t>=1</m:t>
                                          </m:r>
                                        </m:sub>
                                        <m:sup>
                                          <m:r>
                                            <a:rPr lang="en-US" b="0" i="1" smtClean="0">
                                              <a:latin typeface="Cambria Math"/>
                                              <a:ea typeface="Cambria Math"/>
                                            </a:rPr>
                                            <m:t>𝐾</m:t>
                                          </m:r>
                                        </m:sup>
                                        <m:e>
                                          <m:sSup>
                                            <m:sSupPr>
                                              <m:ctrlPr>
                                                <a:rPr lang="en-US" b="0" i="1" smtClean="0">
                                                  <a:latin typeface="Cambria Math" panose="02040503050406030204" pitchFamily="18" charset="0"/>
                                                  <a:ea typeface="Cambria Math"/>
                                                </a:rPr>
                                              </m:ctrlPr>
                                            </m:sSupPr>
                                            <m:e>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𝜋</m:t>
                                                      </m:r>
                                                    </m:e>
                                                    <m:sub>
                                                      <m:r>
                                                        <a:rPr lang="en-US" b="0" i="1" smtClean="0">
                                                          <a:latin typeface="Cambria Math"/>
                                                          <a:ea typeface="Cambria Math"/>
                                                        </a:rPr>
                                                        <m:t>𝑘</m:t>
                                                      </m:r>
                                                    </m:sub>
                                                  </m:sSub>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1" i="0" smtClean="0">
                                                              <a:latin typeface="Cambria Math"/>
                                                              <a:ea typeface="Cambria Math"/>
                                                            </a:rPr>
                                                            <m:t>𝐱</m:t>
                                                          </m:r>
                                                        </m:e>
                                                        <m:sub>
                                                          <m:r>
                                                            <a:rPr lang="en-US" b="0" i="1" smtClean="0">
                                                              <a:latin typeface="Cambria Math"/>
                                                              <a:ea typeface="Cambria Math"/>
                                                            </a:rPr>
                                                            <m:t>𝑖</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1" i="0" smtClean="0">
                                                              <a:latin typeface="Cambria Math"/>
                                                              <a:ea typeface="Cambria Math"/>
                                                            </a:rPr>
                                                            <m:t>𝛉</m:t>
                                                          </m:r>
                                                        </m:e>
                                                        <m:sub>
                                                          <m:r>
                                                            <a:rPr lang="en-US" b="0" i="1" smtClean="0">
                                                              <a:latin typeface="Cambria Math"/>
                                                              <a:ea typeface="Cambria Math"/>
                                                            </a:rPr>
                                                            <m:t>𝑘</m:t>
                                                          </m:r>
                                                        </m:sub>
                                                      </m:sSub>
                                                    </m:e>
                                                  </m:d>
                                                </m:e>
                                              </m:d>
                                            </m:e>
                                            <m:sup>
                                              <m:r>
                                                <a:rPr lang="en-US" b="0" i="1" smtClean="0">
                                                  <a:latin typeface="Cambria Math"/>
                                                  <a:ea typeface="Cambria Math"/>
                                                </a:rPr>
                                                <m:t>𝕀</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𝑧</m:t>
                                                      </m:r>
                                                    </m:e>
                                                    <m:sub>
                                                      <m:r>
                                                        <a:rPr lang="en-US" b="0" i="1" smtClean="0">
                                                          <a:latin typeface="Cambria Math"/>
                                                          <a:ea typeface="Cambria Math"/>
                                                        </a:rPr>
                                                        <m:t>𝑖</m:t>
                                                      </m:r>
                                                    </m:sub>
                                                  </m:sSub>
                                                  <m:r>
                                                    <a:rPr lang="en-US" b="0" i="1" smtClean="0">
                                                      <a:latin typeface="Cambria Math"/>
                                                      <a:ea typeface="Cambria Math"/>
                                                    </a:rPr>
                                                    <m:t>=</m:t>
                                                  </m:r>
                                                  <m:r>
                                                    <a:rPr lang="en-US" b="0" i="1" smtClean="0">
                                                      <a:latin typeface="Cambria Math"/>
                                                      <a:ea typeface="Cambria Math"/>
                                                    </a:rPr>
                                                    <m:t>𝑘</m:t>
                                                  </m:r>
                                                </m:e>
                                              </m:d>
                                            </m:sup>
                                          </m:sSup>
                                        </m:e>
                                      </m:nary>
                                    </m:e>
                                  </m:d>
                                </m:e>
                              </m:func>
                            </m:e>
                          </m:d>
                        </m:e>
                      </m:nary>
                    </m:oMath>
                  </m:oMathPara>
                </a14:m>
                <a:endParaRPr lang="ru-RU" dirty="0"/>
              </a:p>
            </p:txBody>
          </p:sp>
        </mc:Choice>
        <mc:Fallback xmlns="">
          <p:sp>
            <p:nvSpPr>
              <p:cNvPr id="14" name="Прямоугольник 13"/>
              <p:cNvSpPr>
                <a:spLocks noRot="1" noChangeAspect="1" noMove="1" noResize="1" noEditPoints="1" noAdjustHandles="1" noChangeArrowheads="1" noChangeShapeType="1" noTextEdit="1"/>
              </p:cNvSpPr>
              <p:nvPr/>
            </p:nvSpPr>
            <p:spPr>
              <a:xfrm>
                <a:off x="773903" y="2096258"/>
                <a:ext cx="7542513" cy="972702"/>
              </a:xfrm>
              <a:prstGeom prst="rect">
                <a:avLst/>
              </a:prstGeom>
              <a:blipFill rotWithShape="1">
                <a:blip r:embed="rId3"/>
                <a:stretch>
                  <a:fillRect/>
                </a:stretch>
              </a:blipFill>
              <a:ln w="25400">
                <a:solidFill>
                  <a:srgbClr val="FFC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Прямоугольник 14"/>
              <p:cNvSpPr/>
              <p:nvPr/>
            </p:nvSpPr>
            <p:spPr>
              <a:xfrm>
                <a:off x="1631156" y="3205656"/>
                <a:ext cx="5828006" cy="764568"/>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𝑄</m:t>
                      </m:r>
                      <m:d>
                        <m:dPr>
                          <m:ctrlPr>
                            <a:rPr lang="en-US" b="0" i="1" smtClean="0">
                              <a:latin typeface="Cambria Math" panose="02040503050406030204" pitchFamily="18" charset="0"/>
                              <a:ea typeface="Cambria Math"/>
                            </a:rPr>
                          </m:ctrlPr>
                        </m:dPr>
                        <m:e>
                          <m:r>
                            <a:rPr lang="en-US" b="1" i="0" smtClean="0">
                              <a:latin typeface="Cambria Math"/>
                              <a:ea typeface="Cambria Math"/>
                            </a:rPr>
                            <m:t>𝛉</m:t>
                          </m:r>
                          <m:r>
                            <a:rPr lang="en-US" b="1" i="0" smtClean="0">
                              <a:latin typeface="Cambria Math"/>
                              <a:ea typeface="Cambria Math"/>
                            </a:rPr>
                            <m:t>, </m:t>
                          </m:r>
                          <m:sSup>
                            <m:sSupPr>
                              <m:ctrlPr>
                                <a:rPr lang="en-US" b="1" i="1" smtClean="0">
                                  <a:latin typeface="Cambria Math" panose="02040503050406030204" pitchFamily="18" charset="0"/>
                                  <a:ea typeface="Cambria Math"/>
                                </a:rPr>
                              </m:ctrlPr>
                            </m:sSupPr>
                            <m:e>
                              <m:r>
                                <a:rPr lang="en-US" b="1">
                                  <a:latin typeface="Cambria Math"/>
                                  <a:ea typeface="Cambria Math"/>
                                </a:rPr>
                                <m:t>𝛉</m:t>
                              </m:r>
                            </m:e>
                            <m:sup>
                              <m:r>
                                <a:rPr lang="en-US" b="0" i="1" smtClean="0">
                                  <a:latin typeface="Cambria Math"/>
                                  <a:ea typeface="Cambria Math"/>
                                </a:rPr>
                                <m:t>𝑡</m:t>
                              </m:r>
                              <m:r>
                                <a:rPr lang="en-US" b="0" i="1" smtClean="0">
                                  <a:latin typeface="Cambria Math"/>
                                  <a:ea typeface="Cambria Math"/>
                                </a:rPr>
                                <m:t>−1</m:t>
                              </m:r>
                            </m:sup>
                          </m:sSup>
                        </m:e>
                      </m:d>
                      <m:r>
                        <a:rPr lang="en-US" b="0" i="1" smtClean="0">
                          <a:latin typeface="Cambria Math"/>
                          <a:ea typeface="Cambria Math"/>
                          <a:cs typeface="Calibri" panose="020F0502020204030204" pitchFamily="34" charset="0"/>
                        </a:rPr>
                        <m:t>=</m:t>
                      </m:r>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𝑘</m:t>
                              </m:r>
                            </m:sub>
                            <m:sup/>
                            <m:e>
                              <m:sSub>
                                <m:sSubPr>
                                  <m:ctrlPr>
                                    <a:rPr lang="en-US" b="0" i="1" smtClean="0">
                                      <a:latin typeface="Cambria Math" panose="02040503050406030204" pitchFamily="18" charset="0"/>
                                      <a:ea typeface="Cambria Math"/>
                                    </a:rPr>
                                  </m:ctrlPr>
                                </m:sSubPr>
                                <m:e>
                                  <m:r>
                                    <a:rPr lang="en-US" b="0" i="1" smtClean="0">
                                      <a:latin typeface="Cambria Math"/>
                                      <a:ea typeface="Cambria Math"/>
                                    </a:rPr>
                                    <m:t>𝑟</m:t>
                                  </m:r>
                                </m:e>
                                <m:sub>
                                  <m:r>
                                    <a:rPr lang="en-US" b="0" i="1" smtClean="0">
                                      <a:latin typeface="Cambria Math"/>
                                      <a:ea typeface="Cambria Math"/>
                                    </a:rPr>
                                    <m:t>𝑖𝑘</m:t>
                                  </m:r>
                                </m:sub>
                              </m:sSub>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𝜋</m:t>
                                          </m:r>
                                        </m:e>
                                        <m:sub>
                                          <m:r>
                                            <a:rPr lang="en-US" b="0" i="1" smtClean="0">
                                              <a:latin typeface="Cambria Math"/>
                                              <a:ea typeface="Cambria Math"/>
                                            </a:rPr>
                                            <m:t>𝑘</m:t>
                                          </m:r>
                                        </m:sub>
                                      </m:sSub>
                                    </m:e>
                                  </m:d>
                                </m:e>
                              </m:func>
                            </m:e>
                          </m:nary>
                          <m:r>
                            <a:rPr lang="en-US" b="0" i="1" smtClean="0">
                              <a:latin typeface="Cambria Math"/>
                              <a:ea typeface="Cambria Math"/>
                            </a:rPr>
                            <m:t>+</m:t>
                          </m:r>
                        </m:e>
                      </m:nary>
                      <m:nary>
                        <m:naryPr>
                          <m:chr m:val="∑"/>
                          <m:supHide m:val="on"/>
                          <m:ctrlPr>
                            <a:rPr lang="en-US" i="1">
                              <a:latin typeface="Cambria Math" panose="02040503050406030204" pitchFamily="18" charset="0"/>
                              <a:ea typeface="Cambria Math"/>
                            </a:rPr>
                          </m:ctrlPr>
                        </m:naryPr>
                        <m:sub>
                          <m:r>
                            <m:rPr>
                              <m:brk m:alnAt="7"/>
                            </m:rPr>
                            <a:rPr lang="en-US" i="1">
                              <a:latin typeface="Cambria Math"/>
                              <a:ea typeface="Cambria Math"/>
                            </a:rPr>
                            <m:t>𝑖</m:t>
                          </m:r>
                        </m:sub>
                        <m:sup/>
                        <m:e>
                          <m:nary>
                            <m:naryPr>
                              <m:chr m:val="∑"/>
                              <m:supHide m:val="on"/>
                              <m:ctrlPr>
                                <a:rPr lang="en-US" i="1">
                                  <a:latin typeface="Cambria Math" panose="02040503050406030204" pitchFamily="18" charset="0"/>
                                  <a:ea typeface="Cambria Math"/>
                                </a:rPr>
                              </m:ctrlPr>
                            </m:naryPr>
                            <m:sub>
                              <m:r>
                                <m:rPr>
                                  <m:brk m:alnAt="7"/>
                                </m:rPr>
                                <a:rPr lang="en-US" i="1">
                                  <a:latin typeface="Cambria Math"/>
                                  <a:ea typeface="Cambria Math"/>
                                </a:rPr>
                                <m:t>𝑘</m:t>
                              </m:r>
                            </m:sub>
                            <m:sup/>
                            <m:e>
                              <m:sSub>
                                <m:sSubPr>
                                  <m:ctrlPr>
                                    <a:rPr lang="en-US" i="1">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𝑖𝑘</m:t>
                                  </m:r>
                                </m:sub>
                              </m:sSub>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d>
                                    <m:dPr>
                                      <m:begChr m:val="["/>
                                      <m:endChr m:val="]"/>
                                      <m:ctrlPr>
                                        <a:rPr lang="en-US" i="1">
                                          <a:latin typeface="Cambria Math" panose="02040503050406030204" pitchFamily="18" charset="0"/>
                                          <a:ea typeface="Cambria Math"/>
                                        </a:rPr>
                                      </m:ctrlPr>
                                    </m:dPr>
                                    <m:e>
                                      <m:r>
                                        <a:rPr lang="en-US" i="1">
                                          <a:latin typeface="Cambria Math"/>
                                          <a:ea typeface="Cambria Math"/>
                                        </a:rPr>
                                        <m:t>𝑝</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b="1">
                                                  <a:latin typeface="Cambria Math"/>
                                                  <a:ea typeface="Cambria Math"/>
                                                </a:rPr>
                                                <m:t>𝛉</m:t>
                                              </m:r>
                                            </m:e>
                                            <m:sub>
                                              <m:r>
                                                <a:rPr lang="en-US" i="1">
                                                  <a:latin typeface="Cambria Math"/>
                                                  <a:ea typeface="Cambria Math"/>
                                                </a:rPr>
                                                <m:t>𝑘</m:t>
                                              </m:r>
                                            </m:sub>
                                          </m:sSub>
                                        </m:e>
                                      </m:d>
                                    </m:e>
                                  </m:d>
                                </m:e>
                              </m:func>
                            </m:e>
                          </m:nary>
                        </m:e>
                      </m:nary>
                    </m:oMath>
                  </m:oMathPara>
                </a14:m>
                <a:endParaRPr lang="ru-RU" dirty="0"/>
              </a:p>
            </p:txBody>
          </p:sp>
        </mc:Choice>
        <mc:Fallback xmlns="">
          <p:sp>
            <p:nvSpPr>
              <p:cNvPr id="15" name="Прямоугольник 14"/>
              <p:cNvSpPr>
                <a:spLocks noRot="1" noChangeAspect="1" noMove="1" noResize="1" noEditPoints="1" noAdjustHandles="1" noChangeArrowheads="1" noChangeShapeType="1" noTextEdit="1"/>
              </p:cNvSpPr>
              <p:nvPr/>
            </p:nvSpPr>
            <p:spPr>
              <a:xfrm>
                <a:off x="1631156" y="3205656"/>
                <a:ext cx="5828006" cy="764568"/>
              </a:xfrm>
              <a:prstGeom prst="rect">
                <a:avLst/>
              </a:prstGeom>
              <a:blipFill rotWithShape="1">
                <a:blip r:embed="rId4"/>
                <a:stretch>
                  <a:fillRect/>
                </a:stretch>
              </a:blipFill>
              <a:ln w="25400">
                <a:solidFill>
                  <a:srgbClr val="FFC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Объект 2"/>
              <p:cNvSpPr txBox="1">
                <a:spLocks/>
              </p:cNvSpPr>
              <p:nvPr/>
            </p:nvSpPr>
            <p:spPr>
              <a:xfrm>
                <a:off x="216326" y="4077072"/>
                <a:ext cx="8784976" cy="15121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dirty="0"/>
                  <a:t>where </a:t>
                </a:r>
                <a14:m>
                  <m:oMath xmlns:m="http://schemas.openxmlformats.org/officeDocument/2006/math">
                    <m:sSub>
                      <m:sSubPr>
                        <m:ctrlPr>
                          <a:rPr lang="en-US" sz="2600" i="1">
                            <a:latin typeface="Cambria Math" panose="02040503050406030204" pitchFamily="18" charset="0"/>
                            <a:ea typeface="Cambria Math"/>
                          </a:rPr>
                        </m:ctrlPr>
                      </m:sSubPr>
                      <m:e>
                        <m:r>
                          <a:rPr lang="en-US" sz="2600" i="1">
                            <a:latin typeface="Cambria Math"/>
                            <a:ea typeface="Cambria Math"/>
                          </a:rPr>
                          <m:t>𝑟</m:t>
                        </m:r>
                      </m:e>
                      <m:sub>
                        <m:r>
                          <a:rPr lang="en-US" sz="2600" i="1">
                            <a:latin typeface="Cambria Math"/>
                            <a:ea typeface="Cambria Math"/>
                          </a:rPr>
                          <m:t>𝑖𝑘</m:t>
                        </m:r>
                      </m:sub>
                    </m:sSub>
                    <m:r>
                      <a:rPr lang="en-US" sz="2600" i="1">
                        <a:latin typeface="Cambria Math"/>
                        <a:ea typeface="Cambria Math"/>
                        <a:cs typeface="Calibri" panose="020F0502020204030204" pitchFamily="34" charset="0"/>
                      </a:rPr>
                      <m:t>≜</m:t>
                    </m:r>
                    <m:r>
                      <a:rPr lang="en-US" sz="2600" b="0" i="1" smtClean="0">
                        <a:latin typeface="Cambria Math"/>
                        <a:ea typeface="Cambria Math"/>
                        <a:cs typeface="Calibri" panose="020F0502020204030204" pitchFamily="34" charset="0"/>
                      </a:rPr>
                      <m:t>𝑝</m:t>
                    </m:r>
                    <m:d>
                      <m:dPr>
                        <m:ctrlPr>
                          <a:rPr lang="en-US" sz="2600" b="0" i="1" smtClean="0">
                            <a:latin typeface="Cambria Math" panose="02040503050406030204" pitchFamily="18" charset="0"/>
                            <a:ea typeface="Cambria Math"/>
                          </a:rPr>
                        </m:ctrlPr>
                      </m:dPr>
                      <m:e>
                        <m:sSub>
                          <m:sSubPr>
                            <m:ctrlPr>
                              <a:rPr lang="en-US" sz="2600" i="1">
                                <a:latin typeface="Cambria Math" panose="02040503050406030204" pitchFamily="18" charset="0"/>
                                <a:ea typeface="Cambria Math"/>
                              </a:rPr>
                            </m:ctrlPr>
                          </m:sSubPr>
                          <m:e>
                            <m:r>
                              <a:rPr lang="en-US" sz="2600" i="1">
                                <a:latin typeface="Cambria Math"/>
                                <a:ea typeface="Cambria Math"/>
                              </a:rPr>
                              <m:t>𝑧</m:t>
                            </m:r>
                          </m:e>
                          <m:sub>
                            <m:r>
                              <a:rPr lang="en-US" sz="2600" i="1">
                                <a:latin typeface="Cambria Math"/>
                                <a:ea typeface="Cambria Math"/>
                              </a:rPr>
                              <m:t>𝑖</m:t>
                            </m:r>
                          </m:sub>
                        </m:sSub>
                        <m:r>
                          <a:rPr lang="en-US" sz="2600" i="1">
                            <a:latin typeface="Cambria Math"/>
                            <a:ea typeface="Cambria Math"/>
                          </a:rPr>
                          <m:t>=</m:t>
                        </m:r>
                        <m:r>
                          <a:rPr lang="en-US" sz="2600" i="1">
                            <a:latin typeface="Cambria Math"/>
                            <a:ea typeface="Cambria Math"/>
                          </a:rPr>
                          <m:t>𝑘</m:t>
                        </m:r>
                        <m:r>
                          <a:rPr lang="en-US" sz="2600" b="0" i="1" smtClean="0">
                            <a:latin typeface="Cambria Math"/>
                            <a:ea typeface="Cambria Math"/>
                          </a:rPr>
                          <m:t>|</m:t>
                        </m:r>
                        <m:sSub>
                          <m:sSubPr>
                            <m:ctrlPr>
                              <a:rPr lang="en-US" sz="2600" i="1">
                                <a:latin typeface="Cambria Math" panose="02040503050406030204" pitchFamily="18" charset="0"/>
                              </a:rPr>
                            </m:ctrlPr>
                          </m:sSubPr>
                          <m:e>
                            <m:r>
                              <a:rPr lang="en-US" sz="2600" b="1">
                                <a:latin typeface="Cambria Math"/>
                              </a:rPr>
                              <m:t>𝐱</m:t>
                            </m:r>
                          </m:e>
                          <m:sub>
                            <m:r>
                              <a:rPr lang="en-US" sz="2600" i="1">
                                <a:latin typeface="Cambria Math"/>
                              </a:rPr>
                              <m:t>𝑖</m:t>
                            </m:r>
                          </m:sub>
                        </m:sSub>
                        <m:r>
                          <a:rPr lang="en-US" sz="2600" b="0" i="1" smtClean="0">
                            <a:latin typeface="Cambria Math"/>
                          </a:rPr>
                          <m:t>,</m:t>
                        </m:r>
                        <m:sSup>
                          <m:sSupPr>
                            <m:ctrlPr>
                              <a:rPr lang="en-US" sz="2600" b="1" i="1">
                                <a:latin typeface="Cambria Math" panose="02040503050406030204" pitchFamily="18" charset="0"/>
                                <a:ea typeface="Cambria Math"/>
                              </a:rPr>
                            </m:ctrlPr>
                          </m:sSupPr>
                          <m:e>
                            <m:r>
                              <a:rPr lang="en-US" sz="2600" b="1">
                                <a:latin typeface="Cambria Math"/>
                                <a:ea typeface="Cambria Math"/>
                              </a:rPr>
                              <m:t>𝛉</m:t>
                            </m:r>
                          </m:e>
                          <m:sup>
                            <m:r>
                              <a:rPr lang="en-US" sz="2600" i="1">
                                <a:latin typeface="Cambria Math"/>
                                <a:ea typeface="Cambria Math"/>
                              </a:rPr>
                              <m:t>𝑡</m:t>
                            </m:r>
                            <m:r>
                              <a:rPr lang="en-US" sz="2600" i="1">
                                <a:latin typeface="Cambria Math"/>
                                <a:ea typeface="Cambria Math"/>
                              </a:rPr>
                              <m:t>−1</m:t>
                            </m:r>
                          </m:sup>
                        </m:sSup>
                      </m:e>
                    </m:d>
                  </m:oMath>
                </a14:m>
                <a:r>
                  <a:rPr lang="en-US" sz="2600" dirty="0"/>
                  <a:t> is the responsibility that cluster </a:t>
                </a:r>
                <a14:m>
                  <m:oMath xmlns:m="http://schemas.openxmlformats.org/officeDocument/2006/math">
                    <m:r>
                      <a:rPr lang="en-US" sz="2600" b="0" i="1" smtClean="0">
                        <a:latin typeface="Cambria Math"/>
                      </a:rPr>
                      <m:t>𝑘</m:t>
                    </m:r>
                  </m:oMath>
                </a14:m>
                <a:r>
                  <a:rPr lang="en-US" sz="2600" dirty="0"/>
                  <a:t> takes for data point </a:t>
                </a:r>
                <a14:m>
                  <m:oMath xmlns:m="http://schemas.openxmlformats.org/officeDocument/2006/math">
                    <m:r>
                      <a:rPr lang="en-US" sz="2600" b="0" i="1" smtClean="0">
                        <a:latin typeface="Cambria Math"/>
                      </a:rPr>
                      <m:t>𝑖</m:t>
                    </m:r>
                  </m:oMath>
                </a14:m>
                <a:r>
                  <a:rPr lang="en-US" sz="2600" dirty="0"/>
                  <a:t>. This is computed in the E step.</a:t>
                </a:r>
              </a:p>
            </p:txBody>
          </p:sp>
        </mc:Choice>
        <mc:Fallback xmlns="">
          <p:sp>
            <p:nvSpPr>
              <p:cNvPr id="16" name="Объект 2"/>
              <p:cNvSpPr txBox="1">
                <a:spLocks noRot="1" noChangeAspect="1" noMove="1" noResize="1" noEditPoints="1" noAdjustHandles="1" noChangeArrowheads="1" noChangeShapeType="1" noTextEdit="1"/>
              </p:cNvSpPr>
              <p:nvPr/>
            </p:nvSpPr>
            <p:spPr>
              <a:xfrm>
                <a:off x="216326" y="4077072"/>
                <a:ext cx="8784976" cy="1512168"/>
              </a:xfrm>
              <a:prstGeom prst="rect">
                <a:avLst/>
              </a:prstGeom>
              <a:blipFill rotWithShape="1">
                <a:blip r:embed="rId5"/>
                <a:stretch>
                  <a:fillRect l="-1179" t="-3226" r="-832"/>
                </a:stretch>
              </a:blipFill>
            </p:spPr>
            <p:txBody>
              <a:bodyPr/>
              <a:lstStyle/>
              <a:p>
                <a:r>
                  <a:rPr lang="ru-RU">
                    <a:noFill/>
                  </a:rPr>
                  <a:t> </a:t>
                </a:r>
              </a:p>
            </p:txBody>
          </p:sp>
        </mc:Fallback>
      </mc:AlternateContent>
    </p:spTree>
    <p:extLst>
      <p:ext uri="{BB962C8B-B14F-4D97-AF65-F5344CB8AC3E}">
        <p14:creationId xmlns:p14="http://schemas.microsoft.com/office/powerpoint/2010/main" val="3785719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EM for GMM (2/3)</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11</a:t>
            </a:fld>
            <a:r>
              <a:rPr lang="en-US" sz="2200" dirty="0">
                <a:solidFill>
                  <a:schemeClr val="tx1"/>
                </a:solidFill>
              </a:rPr>
              <a:t>/14</a:t>
            </a:r>
            <a:endParaRPr lang="ru-RU" sz="2200" dirty="0">
              <a:solidFill>
                <a:schemeClr val="tx1"/>
              </a:solidFill>
            </a:endParaRPr>
          </a:p>
        </p:txBody>
      </p:sp>
      <p:sp>
        <p:nvSpPr>
          <p:cNvPr id="5" name="Объект 2"/>
          <p:cNvSpPr txBox="1">
            <a:spLocks/>
          </p:cNvSpPr>
          <p:nvPr/>
        </p:nvSpPr>
        <p:spPr>
          <a:xfrm>
            <a:off x="251520" y="692696"/>
            <a:ext cx="8784976" cy="86409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dirty="0"/>
              <a:t>The </a:t>
            </a:r>
            <a:r>
              <a:rPr lang="en-US" sz="2600" i="1" u="sng" dirty="0"/>
              <a:t>E step</a:t>
            </a:r>
            <a:r>
              <a:rPr lang="en-US" sz="2600" dirty="0"/>
              <a:t> has the following simple form, which is the same for any mixture model:</a:t>
            </a:r>
            <a:endParaRPr lang="en-US" sz="2600" i="1" u="sng" dirty="0"/>
          </a:p>
        </p:txBody>
      </p:sp>
      <mc:AlternateContent xmlns:mc="http://schemas.openxmlformats.org/markup-compatibility/2006" xmlns:a14="http://schemas.microsoft.com/office/drawing/2010/main">
        <mc:Choice Requires="a14">
          <p:sp>
            <p:nvSpPr>
              <p:cNvPr id="6" name="Прямоугольник 5"/>
              <p:cNvSpPr/>
              <p:nvPr/>
            </p:nvSpPr>
            <p:spPr>
              <a:xfrm>
                <a:off x="3367536" y="1484784"/>
                <a:ext cx="2552943" cy="785343"/>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𝑖𝑘</m:t>
                          </m:r>
                        </m:sub>
                      </m:sSub>
                      <m:r>
                        <a:rPr lang="en-US" b="0" i="1" smtClean="0">
                          <a:latin typeface="Cambria Math"/>
                          <a:ea typeface="Cambria Math"/>
                          <a:cs typeface="Calibri" panose="020F0502020204030204" pitchFamily="34" charset="0"/>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𝜋</m:t>
                              </m:r>
                            </m:e>
                            <m:sub>
                              <m:r>
                                <a:rPr lang="en-US" b="0" i="1" smtClean="0">
                                  <a:latin typeface="Cambria Math"/>
                                  <a:ea typeface="Cambria Math"/>
                                </a:rPr>
                                <m:t>𝑘</m:t>
                              </m:r>
                            </m:sub>
                          </m:sSub>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b="1">
                                  <a:latin typeface="Cambria Math"/>
                                  <a:ea typeface="Cambria Math"/>
                                </a:rPr>
                                <m:t>, </m:t>
                              </m:r>
                              <m:sSup>
                                <m:sSupPr>
                                  <m:ctrlPr>
                                    <a:rPr lang="en-US" b="1" i="1" smtClean="0">
                                      <a:latin typeface="Cambria Math" panose="02040503050406030204" pitchFamily="18" charset="0"/>
                                      <a:ea typeface="Cambria Math"/>
                                    </a:rPr>
                                  </m:ctrlPr>
                                </m:sSupPr>
                                <m:e>
                                  <m:sSub>
                                    <m:sSubPr>
                                      <m:ctrlPr>
                                        <a:rPr lang="en-US" b="1" i="1" smtClean="0">
                                          <a:latin typeface="Cambria Math" panose="02040503050406030204" pitchFamily="18" charset="0"/>
                                          <a:ea typeface="Cambria Math"/>
                                        </a:rPr>
                                      </m:ctrlPr>
                                    </m:sSubPr>
                                    <m:e>
                                      <m:r>
                                        <a:rPr lang="en-US" b="1">
                                          <a:latin typeface="Cambria Math"/>
                                          <a:ea typeface="Cambria Math"/>
                                        </a:rPr>
                                        <m:t>𝛉</m:t>
                                      </m:r>
                                    </m:e>
                                    <m:sub>
                                      <m:r>
                                        <a:rPr lang="en-US" b="0" i="1" smtClean="0">
                                          <a:latin typeface="Cambria Math"/>
                                          <a:ea typeface="Cambria Math"/>
                                        </a:rPr>
                                        <m:t>𝑘</m:t>
                                      </m:r>
                                    </m:sub>
                                  </m:sSub>
                                </m:e>
                                <m:sup>
                                  <m:r>
                                    <a:rPr lang="en-US" i="1">
                                      <a:latin typeface="Cambria Math"/>
                                      <a:ea typeface="Cambria Math"/>
                                    </a:rPr>
                                    <m:t>𝑡</m:t>
                                  </m:r>
                                  <m:r>
                                    <a:rPr lang="en-US" i="1">
                                      <a:latin typeface="Cambria Math"/>
                                      <a:ea typeface="Cambria Math"/>
                                    </a:rPr>
                                    <m:t>−1</m:t>
                                  </m:r>
                                </m:sup>
                              </m:sSup>
                            </m:e>
                          </m:d>
                        </m:num>
                        <m:den>
                          <m:nary>
                            <m:naryPr>
                              <m:chr m:val="∑"/>
                              <m:supHide m:val="on"/>
                              <m:ctrlPr>
                                <a:rPr lang="en-US" b="0" i="1" smtClean="0">
                                  <a:latin typeface="Cambria Math" panose="02040503050406030204" pitchFamily="18" charset="0"/>
                                  <a:ea typeface="Cambria Math"/>
                                </a:rPr>
                              </m:ctrlPr>
                            </m:naryPr>
                            <m:sub>
                              <m:acc>
                                <m:accPr>
                                  <m:chr m:val="́"/>
                                  <m:ctrlPr>
                                    <a:rPr lang="en-US" b="0" i="1" smtClean="0">
                                      <a:latin typeface="Cambria Math" panose="02040503050406030204" pitchFamily="18" charset="0"/>
                                      <a:ea typeface="Cambria Math"/>
                                    </a:rPr>
                                  </m:ctrlPr>
                                </m:accPr>
                                <m:e>
                                  <m:r>
                                    <a:rPr lang="en-US" b="0" i="1" smtClean="0">
                                      <a:latin typeface="Cambria Math"/>
                                      <a:ea typeface="Cambria Math"/>
                                    </a:rPr>
                                    <m:t>𝑘</m:t>
                                  </m:r>
                                </m:e>
                              </m:acc>
                            </m:sub>
                            <m:sup/>
                            <m:e>
                              <m:sSub>
                                <m:sSubPr>
                                  <m:ctrlPr>
                                    <a:rPr lang="en-US" i="1">
                                      <a:latin typeface="Cambria Math" panose="02040503050406030204" pitchFamily="18" charset="0"/>
                                      <a:ea typeface="Cambria Math"/>
                                    </a:rPr>
                                  </m:ctrlPr>
                                </m:sSubPr>
                                <m:e>
                                  <m:r>
                                    <a:rPr lang="en-US" i="1">
                                      <a:latin typeface="Cambria Math"/>
                                      <a:ea typeface="Cambria Math"/>
                                    </a:rPr>
                                    <m:t>𝜋</m:t>
                                  </m:r>
                                </m:e>
                                <m:sub>
                                  <m:acc>
                                    <m:accPr>
                                      <m:chr m:val="́"/>
                                      <m:ctrlPr>
                                        <a:rPr lang="en-US" i="1">
                                          <a:latin typeface="Cambria Math" panose="02040503050406030204" pitchFamily="18" charset="0"/>
                                          <a:ea typeface="Cambria Math"/>
                                        </a:rPr>
                                      </m:ctrlPr>
                                    </m:accPr>
                                    <m:e>
                                      <m:r>
                                        <a:rPr lang="en-US" i="1">
                                          <a:latin typeface="Cambria Math"/>
                                          <a:ea typeface="Cambria Math"/>
                                        </a:rPr>
                                        <m:t>𝑘</m:t>
                                      </m:r>
                                    </m:e>
                                  </m:acc>
                                </m:sub>
                              </m:sSub>
                              <m:r>
                                <a:rPr lang="en-US" i="1">
                                  <a:latin typeface="Cambria Math"/>
                                  <a:ea typeface="Cambria Math"/>
                                </a:rPr>
                                <m:t>𝑝</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b="1">
                                      <a:latin typeface="Cambria Math"/>
                                      <a:ea typeface="Cambria Math"/>
                                    </a:rPr>
                                    <m:t>, </m:t>
                                  </m:r>
                                  <m:sSup>
                                    <m:sSupPr>
                                      <m:ctrlPr>
                                        <a:rPr lang="en-US" b="1" i="1">
                                          <a:latin typeface="Cambria Math" panose="02040503050406030204" pitchFamily="18" charset="0"/>
                                          <a:ea typeface="Cambria Math"/>
                                        </a:rPr>
                                      </m:ctrlPr>
                                    </m:sSupPr>
                                    <m:e>
                                      <m:sSub>
                                        <m:sSubPr>
                                          <m:ctrlPr>
                                            <a:rPr lang="en-US" b="1" i="1">
                                              <a:latin typeface="Cambria Math" panose="02040503050406030204" pitchFamily="18" charset="0"/>
                                              <a:ea typeface="Cambria Math"/>
                                            </a:rPr>
                                          </m:ctrlPr>
                                        </m:sSubPr>
                                        <m:e>
                                          <m:r>
                                            <a:rPr lang="en-US" b="1">
                                              <a:latin typeface="Cambria Math"/>
                                              <a:ea typeface="Cambria Math"/>
                                            </a:rPr>
                                            <m:t>𝛉</m:t>
                                          </m:r>
                                        </m:e>
                                        <m:sub>
                                          <m:acc>
                                            <m:accPr>
                                              <m:chr m:val="́"/>
                                              <m:ctrlPr>
                                                <a:rPr lang="en-US" i="1">
                                                  <a:latin typeface="Cambria Math" panose="02040503050406030204" pitchFamily="18" charset="0"/>
                                                  <a:ea typeface="Cambria Math"/>
                                                </a:rPr>
                                              </m:ctrlPr>
                                            </m:accPr>
                                            <m:e>
                                              <m:r>
                                                <a:rPr lang="en-US" i="1">
                                                  <a:latin typeface="Cambria Math"/>
                                                  <a:ea typeface="Cambria Math"/>
                                                </a:rPr>
                                                <m:t>𝑘</m:t>
                                              </m:r>
                                            </m:e>
                                          </m:acc>
                                        </m:sub>
                                      </m:sSub>
                                    </m:e>
                                    <m:sup>
                                      <m:r>
                                        <a:rPr lang="en-US" i="1">
                                          <a:latin typeface="Cambria Math"/>
                                          <a:ea typeface="Cambria Math"/>
                                        </a:rPr>
                                        <m:t>𝑡</m:t>
                                      </m:r>
                                      <m:r>
                                        <a:rPr lang="en-US" i="1">
                                          <a:latin typeface="Cambria Math"/>
                                          <a:ea typeface="Cambria Math"/>
                                        </a:rPr>
                                        <m:t>−1</m:t>
                                      </m:r>
                                    </m:sup>
                                  </m:sSup>
                                </m:e>
                              </m:d>
                            </m:e>
                          </m:nary>
                        </m:den>
                      </m:f>
                    </m:oMath>
                  </m:oMathPara>
                </a14:m>
                <a:endParaRPr lang="ru-RU" dirty="0"/>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367536" y="1484784"/>
                <a:ext cx="2552943" cy="785343"/>
              </a:xfrm>
              <a:prstGeom prst="rect">
                <a:avLst/>
              </a:prstGeom>
              <a:blipFill rotWithShape="1">
                <a:blip r:embed="rId2"/>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Объект 2"/>
              <p:cNvSpPr txBox="1">
                <a:spLocks/>
              </p:cNvSpPr>
              <p:nvPr/>
            </p:nvSpPr>
            <p:spPr>
              <a:xfrm>
                <a:off x="359024" y="2286321"/>
                <a:ext cx="8784976" cy="86409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dirty="0"/>
                  <a:t>In the </a:t>
                </a:r>
                <a:r>
                  <a:rPr lang="en-US" sz="2600" i="1" u="sng" dirty="0"/>
                  <a:t>M step</a:t>
                </a:r>
                <a:r>
                  <a:rPr lang="en-US" sz="2600" dirty="0"/>
                  <a:t>, we optimize </a:t>
                </a:r>
                <a14:m>
                  <m:oMath xmlns:m="http://schemas.openxmlformats.org/officeDocument/2006/math">
                    <m:r>
                      <a:rPr lang="en-US" sz="2600" b="0" i="1" smtClean="0">
                        <a:latin typeface="Cambria Math"/>
                      </a:rPr>
                      <m:t>𝑄</m:t>
                    </m:r>
                  </m:oMath>
                </a14:m>
                <a:r>
                  <a:rPr lang="en-US" sz="2600" dirty="0"/>
                  <a:t> </a:t>
                </a:r>
                <a:r>
                  <a:rPr lang="en-US" sz="2600" dirty="0" err="1"/>
                  <a:t>wrt</a:t>
                </a:r>
                <a:r>
                  <a:rPr lang="en-US" sz="2600" dirty="0"/>
                  <a:t> </a:t>
                </a:r>
                <a14:m>
                  <m:oMath xmlns:m="http://schemas.openxmlformats.org/officeDocument/2006/math">
                    <m:r>
                      <a:rPr lang="en-US" sz="2600" b="1" i="0" smtClean="0">
                        <a:latin typeface="Cambria Math"/>
                        <a:ea typeface="Cambria Math"/>
                      </a:rPr>
                      <m:t>𝛑</m:t>
                    </m:r>
                  </m:oMath>
                </a14:m>
                <a:r>
                  <a:rPr lang="en-US" sz="2600" dirty="0"/>
                  <a:t> and the </a:t>
                </a:r>
                <a14:m>
                  <m:oMath xmlns:m="http://schemas.openxmlformats.org/officeDocument/2006/math">
                    <m:sSub>
                      <m:sSubPr>
                        <m:ctrlPr>
                          <a:rPr lang="en-US" sz="2600" i="1" smtClean="0">
                            <a:latin typeface="Cambria Math" panose="02040503050406030204" pitchFamily="18" charset="0"/>
                          </a:rPr>
                        </m:ctrlPr>
                      </m:sSubPr>
                      <m:e>
                        <m:r>
                          <a:rPr lang="en-US" sz="2600" b="1" i="0" smtClean="0">
                            <a:latin typeface="Cambria Math"/>
                            <a:ea typeface="Cambria Math"/>
                          </a:rPr>
                          <m:t>𝛉</m:t>
                        </m:r>
                      </m:e>
                      <m:sub>
                        <m:r>
                          <a:rPr lang="en-US" sz="2600" b="0" i="1" smtClean="0">
                            <a:latin typeface="Cambria Math"/>
                          </a:rPr>
                          <m:t>𝑘</m:t>
                        </m:r>
                      </m:sub>
                    </m:sSub>
                  </m:oMath>
                </a14:m>
                <a:r>
                  <a:rPr lang="en-US" sz="2600" dirty="0"/>
                  <a:t>. For </a:t>
                </a:r>
                <a14:m>
                  <m:oMath xmlns:m="http://schemas.openxmlformats.org/officeDocument/2006/math">
                    <m:r>
                      <a:rPr lang="en-US" sz="2600" b="1">
                        <a:latin typeface="Cambria Math"/>
                        <a:ea typeface="Cambria Math"/>
                      </a:rPr>
                      <m:t>𝛑</m:t>
                    </m:r>
                  </m:oMath>
                </a14:m>
                <a:r>
                  <a:rPr lang="en-US" sz="2600" dirty="0"/>
                  <a:t>, we obviously have </a:t>
                </a:r>
              </a:p>
            </p:txBody>
          </p:sp>
        </mc:Choice>
        <mc:Fallback xmlns="">
          <p:sp>
            <p:nvSpPr>
              <p:cNvPr id="7" name="Объект 2"/>
              <p:cNvSpPr txBox="1">
                <a:spLocks noRot="1" noChangeAspect="1" noMove="1" noResize="1" noEditPoints="1" noAdjustHandles="1" noChangeArrowheads="1" noChangeShapeType="1" noTextEdit="1"/>
              </p:cNvSpPr>
              <p:nvPr/>
            </p:nvSpPr>
            <p:spPr>
              <a:xfrm>
                <a:off x="359024" y="2286321"/>
                <a:ext cx="8784976" cy="864096"/>
              </a:xfrm>
              <a:prstGeom prst="rect">
                <a:avLst/>
              </a:prstGeom>
              <a:blipFill rotWithShape="1">
                <a:blip r:embed="rId3"/>
                <a:stretch>
                  <a:fillRect l="-1249" t="-10563" b="-1126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p:cNvSpPr/>
              <p:nvPr/>
            </p:nvSpPr>
            <p:spPr>
              <a:xfrm>
                <a:off x="3367535" y="3068960"/>
                <a:ext cx="2170530" cy="764568"/>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a:rPr>
                          </m:ctrlPr>
                        </m:sSubPr>
                        <m:e>
                          <m:r>
                            <a:rPr lang="en-US" i="1">
                              <a:latin typeface="Cambria Math"/>
                              <a:ea typeface="Cambria Math"/>
                            </a:rPr>
                            <m:t>𝜋</m:t>
                          </m:r>
                        </m:e>
                        <m:sub>
                          <m:r>
                            <a:rPr lang="en-US" i="1">
                              <a:latin typeface="Cambria Math"/>
                              <a:ea typeface="Cambria Math"/>
                            </a:rPr>
                            <m:t>𝑘</m:t>
                          </m:r>
                        </m:sub>
                      </m:sSub>
                      <m:r>
                        <a:rPr lang="en-US" b="0" i="1" smtClean="0">
                          <a:latin typeface="Cambria Math"/>
                          <a:ea typeface="Cambria Math"/>
                          <a:cs typeface="Calibri" panose="020F0502020204030204" pitchFamily="34" charset="0"/>
                        </a:rPr>
                        <m:t>=</m:t>
                      </m: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𝑁</m:t>
                          </m:r>
                        </m:den>
                      </m:f>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sSub>
                            <m:sSubPr>
                              <m:ctrlPr>
                                <a:rPr lang="en-US" i="1">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𝑖𝑘</m:t>
                              </m:r>
                            </m:sub>
                          </m:sSub>
                        </m:e>
                      </m:nary>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𝑘</m:t>
                              </m:r>
                            </m:sub>
                          </m:sSub>
                        </m:num>
                        <m:den>
                          <m:r>
                            <a:rPr lang="en-US" b="0" i="1" smtClean="0">
                              <a:latin typeface="Cambria Math"/>
                              <a:ea typeface="Cambria Math"/>
                            </a:rPr>
                            <m:t>𝑁</m:t>
                          </m:r>
                        </m:den>
                      </m:f>
                    </m:oMath>
                  </m:oMathPara>
                </a14:m>
                <a:endParaRPr lang="ru-RU"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3367535" y="3068960"/>
                <a:ext cx="2170530" cy="764568"/>
              </a:xfrm>
              <a:prstGeom prst="rect">
                <a:avLst/>
              </a:prstGeom>
              <a:blipFill rotWithShape="1">
                <a:blip r:embed="rId4"/>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Объект 2"/>
              <p:cNvSpPr txBox="1">
                <a:spLocks/>
              </p:cNvSpPr>
              <p:nvPr/>
            </p:nvSpPr>
            <p:spPr>
              <a:xfrm>
                <a:off x="372875" y="3849937"/>
                <a:ext cx="8784976" cy="947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dirty="0"/>
                  <a:t>To derive the M step for the </a:t>
                </a:r>
                <a14:m>
                  <m:oMath xmlns:m="http://schemas.openxmlformats.org/officeDocument/2006/math">
                    <m:sSub>
                      <m:sSubPr>
                        <m:ctrlPr>
                          <a:rPr lang="en-US" sz="2600" i="1" smtClean="0">
                            <a:latin typeface="Cambria Math" panose="02040503050406030204" pitchFamily="18" charset="0"/>
                          </a:rPr>
                        </m:ctrlPr>
                      </m:sSubPr>
                      <m:e>
                        <m:r>
                          <a:rPr lang="en-US" sz="2600" b="1" i="0" smtClean="0">
                            <a:latin typeface="Cambria Math"/>
                            <a:ea typeface="Cambria Math"/>
                          </a:rPr>
                          <m:t>𝛍</m:t>
                        </m:r>
                      </m:e>
                      <m:sub>
                        <m:r>
                          <a:rPr lang="en-US" sz="2600" b="0" i="1" smtClean="0">
                            <a:latin typeface="Cambria Math"/>
                          </a:rPr>
                          <m:t>𝑘</m:t>
                        </m:r>
                      </m:sub>
                    </m:sSub>
                  </m:oMath>
                </a14:m>
                <a:r>
                  <a:rPr lang="en-US" sz="2600" dirty="0"/>
                  <a:t> and </a:t>
                </a:r>
                <a14:m>
                  <m:oMath xmlns:m="http://schemas.openxmlformats.org/officeDocument/2006/math">
                    <m:sSub>
                      <m:sSubPr>
                        <m:ctrlPr>
                          <a:rPr lang="en-US" sz="2600" i="1" smtClean="0">
                            <a:latin typeface="Cambria Math" panose="02040503050406030204" pitchFamily="18" charset="0"/>
                          </a:rPr>
                        </m:ctrlPr>
                      </m:sSubPr>
                      <m:e>
                        <m:r>
                          <a:rPr lang="el-GR" sz="2600" b="1" i="0" smtClean="0">
                            <a:latin typeface="Cambria Math"/>
                            <a:ea typeface="Cambria Math"/>
                          </a:rPr>
                          <m:t>𝚺</m:t>
                        </m:r>
                      </m:e>
                      <m:sub>
                        <m:r>
                          <a:rPr lang="en-US" sz="2600" b="0" i="1" smtClean="0">
                            <a:latin typeface="Cambria Math"/>
                          </a:rPr>
                          <m:t>𝑘</m:t>
                        </m:r>
                      </m:sub>
                    </m:sSub>
                  </m:oMath>
                </a14:m>
                <a:r>
                  <a:rPr lang="en-US" sz="2600" dirty="0"/>
                  <a:t> terms, we look at the parts of </a:t>
                </a:r>
                <a14:m>
                  <m:oMath xmlns:m="http://schemas.openxmlformats.org/officeDocument/2006/math">
                    <m:r>
                      <a:rPr lang="en-US" sz="2600" b="0" i="1" smtClean="0">
                        <a:latin typeface="Cambria Math"/>
                      </a:rPr>
                      <m:t>𝑄</m:t>
                    </m:r>
                  </m:oMath>
                </a14:m>
                <a:r>
                  <a:rPr lang="en-US" sz="2600" dirty="0"/>
                  <a:t> that depend on </a:t>
                </a:r>
                <a14:m>
                  <m:oMath xmlns:m="http://schemas.openxmlformats.org/officeDocument/2006/math">
                    <m:sSub>
                      <m:sSubPr>
                        <m:ctrlPr>
                          <a:rPr lang="en-US" sz="2600" i="1">
                            <a:latin typeface="Cambria Math" panose="02040503050406030204" pitchFamily="18" charset="0"/>
                          </a:rPr>
                        </m:ctrlPr>
                      </m:sSubPr>
                      <m:e>
                        <m:r>
                          <a:rPr lang="en-US" sz="2600" b="1">
                            <a:latin typeface="Cambria Math"/>
                            <a:ea typeface="Cambria Math"/>
                          </a:rPr>
                          <m:t>𝛍</m:t>
                        </m:r>
                      </m:e>
                      <m:sub>
                        <m:r>
                          <a:rPr lang="en-US" sz="2600" i="1">
                            <a:latin typeface="Cambria Math"/>
                          </a:rPr>
                          <m:t>𝑘</m:t>
                        </m:r>
                      </m:sub>
                    </m:sSub>
                  </m:oMath>
                </a14:m>
                <a:r>
                  <a:rPr lang="en-US" sz="2600" dirty="0"/>
                  <a:t> and </a:t>
                </a:r>
                <a14:m>
                  <m:oMath xmlns:m="http://schemas.openxmlformats.org/officeDocument/2006/math">
                    <m:sSub>
                      <m:sSubPr>
                        <m:ctrlPr>
                          <a:rPr lang="en-US" sz="2600" i="1">
                            <a:latin typeface="Cambria Math" panose="02040503050406030204" pitchFamily="18" charset="0"/>
                          </a:rPr>
                        </m:ctrlPr>
                      </m:sSubPr>
                      <m:e>
                        <m:r>
                          <a:rPr lang="el-GR" sz="2600" b="1">
                            <a:latin typeface="Cambria Math"/>
                            <a:ea typeface="Cambria Math"/>
                          </a:rPr>
                          <m:t>𝚺</m:t>
                        </m:r>
                      </m:e>
                      <m:sub>
                        <m:r>
                          <a:rPr lang="en-US" sz="2600" i="1">
                            <a:latin typeface="Cambria Math"/>
                          </a:rPr>
                          <m:t>𝑘</m:t>
                        </m:r>
                      </m:sub>
                    </m:sSub>
                  </m:oMath>
                </a14:m>
                <a:r>
                  <a:rPr lang="en-US" sz="2600" dirty="0"/>
                  <a:t>. The result is</a:t>
                </a:r>
              </a:p>
            </p:txBody>
          </p:sp>
        </mc:Choice>
        <mc:Fallback xmlns="">
          <p:sp>
            <p:nvSpPr>
              <p:cNvPr id="9" name="Объект 2"/>
              <p:cNvSpPr txBox="1">
                <a:spLocks noRot="1" noChangeAspect="1" noMove="1" noResize="1" noEditPoints="1" noAdjustHandles="1" noChangeArrowheads="1" noChangeShapeType="1" noTextEdit="1"/>
              </p:cNvSpPr>
              <p:nvPr/>
            </p:nvSpPr>
            <p:spPr>
              <a:xfrm>
                <a:off x="372875" y="3849937"/>
                <a:ext cx="8784976" cy="947216"/>
              </a:xfrm>
              <a:prstGeom prst="rect">
                <a:avLst/>
              </a:prstGeom>
              <a:blipFill rotWithShape="1">
                <a:blip r:embed="rId5"/>
                <a:stretch>
                  <a:fillRect l="-1180" t="-5161" b="-1032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p:cNvSpPr/>
              <p:nvPr/>
            </p:nvSpPr>
            <p:spPr>
              <a:xfrm>
                <a:off x="123671" y="4951182"/>
                <a:ext cx="8912825" cy="782074"/>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ℓ</m:t>
                      </m:r>
                      <m:d>
                        <m:dPr>
                          <m:ctrlPr>
                            <a:rPr lang="en-US"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b="1">
                                  <a:latin typeface="Cambria Math"/>
                                  <a:ea typeface="Cambria Math"/>
                                </a:rPr>
                                <m:t>𝛍</m:t>
                              </m:r>
                            </m:e>
                            <m:sub>
                              <m:r>
                                <a:rPr lang="en-US" i="1">
                                  <a:latin typeface="Cambria Math"/>
                                </a:rPr>
                                <m:t>𝑘</m:t>
                              </m:r>
                            </m:sub>
                          </m:sSub>
                          <m:r>
                            <a:rPr lang="en-US" b="0" i="1" smtClean="0">
                              <a:latin typeface="Cambria Math"/>
                            </a:rPr>
                            <m:t>,</m:t>
                          </m:r>
                          <m:sSub>
                            <m:sSubPr>
                              <m:ctrlPr>
                                <a:rPr lang="en-US" i="1">
                                  <a:latin typeface="Cambria Math" panose="02040503050406030204" pitchFamily="18" charset="0"/>
                                </a:rPr>
                              </m:ctrlPr>
                            </m:sSubPr>
                            <m:e>
                              <m:r>
                                <a:rPr lang="el-GR" b="1">
                                  <a:latin typeface="Cambria Math"/>
                                  <a:ea typeface="Cambria Math"/>
                                </a:rPr>
                                <m:t>𝚺</m:t>
                              </m:r>
                            </m:e>
                            <m:sub>
                              <m:r>
                                <a:rPr lang="en-US" i="1">
                                  <a:latin typeface="Cambria Math"/>
                                </a:rPr>
                                <m:t>𝑘</m:t>
                              </m:r>
                            </m:sub>
                          </m:sSub>
                        </m:e>
                      </m:d>
                      <m:r>
                        <a:rPr lang="en-US" b="0" i="1" smtClean="0">
                          <a:latin typeface="Cambria Math"/>
                          <a:ea typeface="Cambria Math"/>
                          <a:cs typeface="Calibri" panose="020F0502020204030204" pitchFamily="34" charset="0"/>
                        </a:rPr>
                        <m:t>=</m:t>
                      </m:r>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𝑘</m:t>
                          </m:r>
                        </m:sub>
                        <m:sup/>
                        <m:e>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sSub>
                                <m:sSubPr>
                                  <m:ctrlPr>
                                    <a:rPr lang="en-US" i="1">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𝑖𝑘</m:t>
                                  </m:r>
                                </m:sub>
                              </m:sSub>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1" i="0" smtClean="0">
                                                  <a:latin typeface="Cambria Math"/>
                                                  <a:ea typeface="Cambria Math"/>
                                                </a:rPr>
                                                <m:t>𝛉</m:t>
                                              </m:r>
                                            </m:e>
                                            <m:sub>
                                              <m:r>
                                                <a:rPr lang="en-US" b="0" i="1" smtClean="0">
                                                  <a:latin typeface="Cambria Math"/>
                                                  <a:ea typeface="Cambria Math"/>
                                                </a:rPr>
                                                <m:t>𝑘</m:t>
                                              </m:r>
                                            </m:sub>
                                          </m:sSub>
                                        </m:e>
                                      </m:d>
                                    </m:e>
                                  </m:d>
                                </m:e>
                              </m:func>
                            </m:e>
                          </m:nary>
                        </m:e>
                      </m:nary>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i="1">
                              <a:latin typeface="Cambria Math"/>
                              <a:ea typeface="Cambria Math"/>
                            </a:rPr>
                            <m:t>−</m:t>
                          </m:r>
                          <m:f>
                            <m:fPr>
                              <m:ctrlPr>
                                <a:rPr lang="en-US" i="1">
                                  <a:latin typeface="Cambria Math" panose="02040503050406030204" pitchFamily="18" charset="0"/>
                                  <a:ea typeface="Cambria Math"/>
                                </a:rPr>
                              </m:ctrlPr>
                            </m:fPr>
                            <m:num>
                              <m:r>
                                <a:rPr lang="en-US" i="1">
                                  <a:latin typeface="Cambria Math"/>
                                  <a:ea typeface="Cambria Math"/>
                                </a:rPr>
                                <m:t>1</m:t>
                              </m:r>
                            </m:num>
                            <m:den>
                              <m:r>
                                <a:rPr lang="en-US" i="1">
                                  <a:latin typeface="Cambria Math"/>
                                  <a:ea typeface="Cambria Math"/>
                                </a:rPr>
                                <m:t>2</m:t>
                              </m:r>
                            </m:den>
                          </m:f>
                        </m:e>
                      </m:d>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sSub>
                            <m:sSubPr>
                              <m:ctrlPr>
                                <a:rPr lang="en-US" i="1">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𝑖𝑘</m:t>
                              </m:r>
                            </m:sub>
                          </m:sSub>
                          <m:d>
                            <m:dPr>
                              <m:begChr m:val="["/>
                              <m:endChr m:val="]"/>
                              <m:ctrlPr>
                                <a:rPr lang="en-US" i="1" smtClean="0">
                                  <a:latin typeface="Cambria Math" panose="02040503050406030204" pitchFamily="18" charset="0"/>
                                  <a:ea typeface="Cambria Math"/>
                                </a:rPr>
                              </m:ctrlPr>
                            </m:dPr>
                            <m:e>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l-GR" b="1">
                                              <a:latin typeface="Cambria Math"/>
                                              <a:ea typeface="Cambria Math"/>
                                            </a:rPr>
                                            <m:t>𝚺</m:t>
                                          </m:r>
                                        </m:e>
                                        <m:sub>
                                          <m:r>
                                            <a:rPr lang="en-US" i="1">
                                              <a:latin typeface="Cambria Math"/>
                                            </a:rPr>
                                            <m:t>𝑘</m:t>
                                          </m:r>
                                        </m:sub>
                                      </m:sSub>
                                    </m:e>
                                  </m:d>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b="0" i="1" smtClean="0">
                                              <a:latin typeface="Cambria Math"/>
                                              <a:ea typeface="Cambria Math"/>
                                            </a:rPr>
                                            <m:t>−</m:t>
                                          </m:r>
                                          <m:sSub>
                                            <m:sSubPr>
                                              <m:ctrlPr>
                                                <a:rPr lang="en-US" i="1">
                                                  <a:latin typeface="Cambria Math" panose="02040503050406030204" pitchFamily="18" charset="0"/>
                                                </a:rPr>
                                              </m:ctrlPr>
                                            </m:sSubPr>
                                            <m:e>
                                              <m:r>
                                                <a:rPr lang="en-US" b="1">
                                                  <a:latin typeface="Cambria Math"/>
                                                  <a:ea typeface="Cambria Math"/>
                                                </a:rPr>
                                                <m:t>𝛍</m:t>
                                              </m:r>
                                            </m:e>
                                            <m:sub>
                                              <m:r>
                                                <a:rPr lang="en-US" i="1">
                                                  <a:latin typeface="Cambria Math"/>
                                                </a:rPr>
                                                <m:t>𝑘</m:t>
                                              </m:r>
                                            </m:sub>
                                          </m:sSub>
                                        </m:e>
                                      </m:d>
                                    </m:e>
                                    <m:sup>
                                      <m:r>
                                        <a:rPr lang="en-US" b="0" i="1" smtClean="0">
                                          <a:latin typeface="Cambria Math"/>
                                          <a:ea typeface="Cambria Math"/>
                                        </a:rPr>
                                        <m:t>𝑇</m:t>
                                      </m:r>
                                    </m:sup>
                                  </m:sSup>
                                  <m:sSup>
                                    <m:sSupPr>
                                      <m:ctrlPr>
                                        <a:rPr lang="en-US" b="0" i="1" smtClean="0">
                                          <a:latin typeface="Cambria Math" panose="02040503050406030204" pitchFamily="18" charset="0"/>
                                          <a:ea typeface="Cambria Math"/>
                                        </a:rPr>
                                      </m:ctrlPr>
                                    </m:sSupPr>
                                    <m:e>
                                      <m:sSub>
                                        <m:sSubPr>
                                          <m:ctrlPr>
                                            <a:rPr lang="en-US" i="1">
                                              <a:latin typeface="Cambria Math" panose="02040503050406030204" pitchFamily="18" charset="0"/>
                                            </a:rPr>
                                          </m:ctrlPr>
                                        </m:sSubPr>
                                        <m:e>
                                          <m:r>
                                            <a:rPr lang="el-GR" b="1">
                                              <a:latin typeface="Cambria Math"/>
                                              <a:ea typeface="Cambria Math"/>
                                            </a:rPr>
                                            <m:t>𝚺</m:t>
                                          </m:r>
                                        </m:e>
                                        <m:sub>
                                          <m:r>
                                            <a:rPr lang="en-US" i="1">
                                              <a:latin typeface="Cambria Math"/>
                                            </a:rPr>
                                            <m:t>𝑘</m:t>
                                          </m:r>
                                        </m:sub>
                                      </m:sSub>
                                    </m:e>
                                    <m:sup>
                                      <m:r>
                                        <a:rPr lang="en-US" b="0" i="1" smtClean="0">
                                          <a:latin typeface="Cambria Math"/>
                                          <a:ea typeface="Cambria Math"/>
                                        </a:rPr>
                                        <m:t>−1</m:t>
                                      </m:r>
                                    </m:sup>
                                  </m:sSup>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i="1">
                                          <a:latin typeface="Cambria Math"/>
                                          <a:ea typeface="Cambria Math"/>
                                        </a:rPr>
                                        <m:t>−</m:t>
                                      </m:r>
                                      <m:sSub>
                                        <m:sSubPr>
                                          <m:ctrlPr>
                                            <a:rPr lang="en-US" i="1">
                                              <a:latin typeface="Cambria Math" panose="02040503050406030204" pitchFamily="18" charset="0"/>
                                            </a:rPr>
                                          </m:ctrlPr>
                                        </m:sSubPr>
                                        <m:e>
                                          <m:r>
                                            <a:rPr lang="en-US" b="1">
                                              <a:latin typeface="Cambria Math"/>
                                              <a:ea typeface="Cambria Math"/>
                                            </a:rPr>
                                            <m:t>𝛍</m:t>
                                          </m:r>
                                        </m:e>
                                        <m:sub>
                                          <m:r>
                                            <a:rPr lang="en-US" i="1">
                                              <a:latin typeface="Cambria Math"/>
                                            </a:rPr>
                                            <m:t>𝑘</m:t>
                                          </m:r>
                                        </m:sub>
                                      </m:sSub>
                                    </m:e>
                                  </m:d>
                                </m:e>
                              </m:func>
                            </m:e>
                          </m:d>
                        </m:e>
                      </m:nary>
                    </m:oMath>
                  </m:oMathPara>
                </a14:m>
                <a:endParaRPr lang="ru-RU" dirty="0"/>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123671" y="4951182"/>
                <a:ext cx="8912825" cy="782074"/>
              </a:xfrm>
              <a:prstGeom prst="rect">
                <a:avLst/>
              </a:prstGeom>
              <a:blipFill rotWithShape="1">
                <a:blip r:embed="rId6"/>
                <a:stretch>
                  <a:fillRect/>
                </a:stretch>
              </a:blipFill>
              <a:ln w="25400">
                <a:solidFill>
                  <a:srgbClr val="FFC000"/>
                </a:solidFill>
              </a:ln>
            </p:spPr>
            <p:txBody>
              <a:bodyPr/>
              <a:lstStyle/>
              <a:p>
                <a:r>
                  <a:rPr lang="ru-RU">
                    <a:noFill/>
                  </a:rPr>
                  <a:t> </a:t>
                </a:r>
              </a:p>
            </p:txBody>
          </p:sp>
        </mc:Fallback>
      </mc:AlternateContent>
    </p:spTree>
    <p:extLst>
      <p:ext uri="{BB962C8B-B14F-4D97-AF65-F5344CB8AC3E}">
        <p14:creationId xmlns:p14="http://schemas.microsoft.com/office/powerpoint/2010/main" val="84676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EM for GMM (3/3)</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12</a:t>
            </a:fld>
            <a:r>
              <a:rPr lang="en-US" sz="2200" dirty="0">
                <a:solidFill>
                  <a:schemeClr val="tx1"/>
                </a:solidFill>
              </a:rPr>
              <a:t>/14</a:t>
            </a:r>
            <a:endParaRPr lang="ru-RU" sz="2200" dirty="0">
              <a:solidFill>
                <a:schemeClr val="tx1"/>
              </a:solidFill>
            </a:endParaRPr>
          </a:p>
        </p:txBody>
      </p:sp>
      <p:sp>
        <p:nvSpPr>
          <p:cNvPr id="5" name="Объект 2"/>
          <p:cNvSpPr txBox="1">
            <a:spLocks/>
          </p:cNvSpPr>
          <p:nvPr/>
        </p:nvSpPr>
        <p:spPr>
          <a:xfrm>
            <a:off x="251520" y="692696"/>
            <a:ext cx="8784976"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dirty="0"/>
              <a:t>This is just a weighted version of the standard problem of computing the MLEs of an MVN. One can show that the new parameter estimates are given by:</a:t>
            </a:r>
            <a:endParaRPr lang="en-US" sz="2600" i="1" u="sng" dirty="0"/>
          </a:p>
        </p:txBody>
      </p:sp>
      <mc:AlternateContent xmlns:mc="http://schemas.openxmlformats.org/markup-compatibility/2006" xmlns:a14="http://schemas.microsoft.com/office/drawing/2010/main">
        <mc:Choice Requires="a14">
          <p:sp>
            <p:nvSpPr>
              <p:cNvPr id="6" name="Прямоугольник 5"/>
              <p:cNvSpPr/>
              <p:nvPr/>
            </p:nvSpPr>
            <p:spPr>
              <a:xfrm>
                <a:off x="3878414" y="2071835"/>
                <a:ext cx="1531188" cy="67467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a:latin typeface="Cambria Math"/>
                              <a:ea typeface="Cambria Math"/>
                            </a:rPr>
                            <m:t>𝛍</m:t>
                          </m:r>
                        </m:e>
                        <m:sub>
                          <m:r>
                            <a:rPr lang="en-US" i="1">
                              <a:latin typeface="Cambria Math"/>
                            </a:rPr>
                            <m:t>𝑘</m:t>
                          </m:r>
                        </m:sub>
                      </m:sSub>
                      <m:r>
                        <a:rPr lang="en-US" b="0" i="1" smtClean="0">
                          <a:latin typeface="Cambria Math"/>
                          <a:ea typeface="Cambria Math"/>
                          <a:cs typeface="Calibri" panose="020F0502020204030204" pitchFamily="34" charset="0"/>
                        </a:rPr>
                        <m:t>=</m:t>
                      </m:r>
                      <m:f>
                        <m:fPr>
                          <m:ctrlPr>
                            <a:rPr lang="en-US" b="0" i="1" smtClean="0">
                              <a:latin typeface="Cambria Math" panose="02040503050406030204" pitchFamily="18" charset="0"/>
                              <a:ea typeface="Cambria Math"/>
                            </a:rPr>
                          </m:ctrlPr>
                        </m:fPr>
                        <m:num>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sSub>
                                <m:sSubPr>
                                  <m:ctrlPr>
                                    <a:rPr lang="en-US" i="1">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𝑖𝑘</m:t>
                                  </m:r>
                                </m:sub>
                              </m:sSub>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e>
                          </m:nary>
                        </m:num>
                        <m:den>
                          <m:sSub>
                            <m:sSubPr>
                              <m:ctrlPr>
                                <a:rPr lang="en-US" i="1">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𝑘</m:t>
                              </m:r>
                            </m:sub>
                          </m:sSub>
                        </m:den>
                      </m:f>
                    </m:oMath>
                  </m:oMathPara>
                </a14:m>
                <a:endParaRPr lang="ru-RU" dirty="0"/>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878414" y="2071835"/>
                <a:ext cx="1531188" cy="674672"/>
              </a:xfrm>
              <a:prstGeom prst="rect">
                <a:avLst/>
              </a:prstGeom>
              <a:blipFill rotWithShape="1">
                <a:blip r:embed="rId2"/>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p:cNvSpPr/>
              <p:nvPr/>
            </p:nvSpPr>
            <p:spPr>
              <a:xfrm>
                <a:off x="1858021" y="2949962"/>
                <a:ext cx="5571974" cy="69506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l-GR" b="1">
                              <a:latin typeface="Cambria Math"/>
                              <a:ea typeface="Cambria Math"/>
                            </a:rPr>
                            <m:t>𝚺</m:t>
                          </m:r>
                        </m:e>
                        <m:sub>
                          <m:r>
                            <a:rPr lang="en-US" i="1">
                              <a:latin typeface="Cambria Math"/>
                            </a:rPr>
                            <m:t>𝑘</m:t>
                          </m:r>
                        </m:sub>
                      </m:sSub>
                      <m:r>
                        <a:rPr lang="en-US" b="0" i="1" smtClean="0">
                          <a:latin typeface="Cambria Math"/>
                          <a:ea typeface="Cambria Math"/>
                          <a:cs typeface="Calibri" panose="020F0502020204030204" pitchFamily="34" charset="0"/>
                        </a:rPr>
                        <m:t>=</m:t>
                      </m:r>
                      <m:f>
                        <m:fPr>
                          <m:ctrlPr>
                            <a:rPr lang="en-US" b="0" i="1" smtClean="0">
                              <a:latin typeface="Cambria Math" panose="02040503050406030204" pitchFamily="18" charset="0"/>
                              <a:ea typeface="Cambria Math"/>
                            </a:rPr>
                          </m:ctrlPr>
                        </m:fPr>
                        <m:num>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sSub>
                                <m:sSubPr>
                                  <m:ctrlPr>
                                    <a:rPr lang="en-US" i="1">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𝑖𝑘</m:t>
                                  </m:r>
                                </m:sub>
                              </m:sSub>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i="1">
                                      <a:latin typeface="Cambria Math"/>
                                      <a:ea typeface="Cambria Math"/>
                                    </a:rPr>
                                    <m:t>−</m:t>
                                  </m:r>
                                  <m:sSub>
                                    <m:sSubPr>
                                      <m:ctrlPr>
                                        <a:rPr lang="en-US" i="1">
                                          <a:latin typeface="Cambria Math" panose="02040503050406030204" pitchFamily="18" charset="0"/>
                                        </a:rPr>
                                      </m:ctrlPr>
                                    </m:sSubPr>
                                    <m:e>
                                      <m:r>
                                        <a:rPr lang="en-US" b="1">
                                          <a:latin typeface="Cambria Math"/>
                                          <a:ea typeface="Cambria Math"/>
                                        </a:rPr>
                                        <m:t>𝛍</m:t>
                                      </m:r>
                                    </m:e>
                                    <m:sub>
                                      <m:r>
                                        <a:rPr lang="en-US" i="1">
                                          <a:latin typeface="Cambria Math"/>
                                        </a:rPr>
                                        <m:t>𝑘</m:t>
                                      </m:r>
                                    </m:sub>
                                  </m:sSub>
                                </m:e>
                              </m:d>
                              <m:sSup>
                                <m:sSupPr>
                                  <m:ctrlPr>
                                    <a:rPr lang="en-US" i="1">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i="1">
                                          <a:latin typeface="Cambria Math"/>
                                          <a:ea typeface="Cambria Math"/>
                                        </a:rPr>
                                        <m:t>−</m:t>
                                      </m:r>
                                      <m:sSub>
                                        <m:sSubPr>
                                          <m:ctrlPr>
                                            <a:rPr lang="en-US" i="1">
                                              <a:latin typeface="Cambria Math" panose="02040503050406030204" pitchFamily="18" charset="0"/>
                                            </a:rPr>
                                          </m:ctrlPr>
                                        </m:sSubPr>
                                        <m:e>
                                          <m:r>
                                            <a:rPr lang="en-US" b="1">
                                              <a:latin typeface="Cambria Math"/>
                                              <a:ea typeface="Cambria Math"/>
                                            </a:rPr>
                                            <m:t>𝛍</m:t>
                                          </m:r>
                                        </m:e>
                                        <m:sub>
                                          <m:r>
                                            <a:rPr lang="en-US" i="1">
                                              <a:latin typeface="Cambria Math"/>
                                            </a:rPr>
                                            <m:t>𝑘</m:t>
                                          </m:r>
                                        </m:sub>
                                      </m:sSub>
                                    </m:e>
                                  </m:d>
                                </m:e>
                                <m:sup>
                                  <m:r>
                                    <a:rPr lang="en-US" i="1">
                                      <a:latin typeface="Cambria Math"/>
                                      <a:ea typeface="Cambria Math"/>
                                    </a:rPr>
                                    <m:t>𝑇</m:t>
                                  </m:r>
                                </m:sup>
                              </m:sSup>
                            </m:e>
                          </m:nary>
                        </m:num>
                        <m:den>
                          <m:sSub>
                            <m:sSubPr>
                              <m:ctrlPr>
                                <a:rPr lang="en-US" i="1">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𝑘</m:t>
                              </m:r>
                            </m:sub>
                          </m:sSub>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sSub>
                                <m:sSubPr>
                                  <m:ctrlPr>
                                    <a:rPr lang="en-US" i="1">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𝑖𝑘</m:t>
                                  </m:r>
                                </m:sub>
                              </m:sSub>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sSup>
                                <m:sSupPr>
                                  <m:ctrlPr>
                                    <a:rPr lang="en-US" i="1" smtClean="0">
                                      <a:latin typeface="Cambria Math" panose="02040503050406030204" pitchFamily="18" charset="0"/>
                                      <a:ea typeface="Cambria Math"/>
                                    </a:rPr>
                                  </m:ctrlPr>
                                </m:sSup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e>
                                <m:sup>
                                  <m:r>
                                    <a:rPr lang="en-US" b="0" i="1" smtClean="0">
                                      <a:latin typeface="Cambria Math"/>
                                      <a:ea typeface="Cambria Math"/>
                                    </a:rPr>
                                    <m:t>𝑇</m:t>
                                  </m:r>
                                </m:sup>
                              </m:sSup>
                            </m:e>
                          </m:nary>
                        </m:num>
                        <m:den>
                          <m:sSub>
                            <m:sSubPr>
                              <m:ctrlPr>
                                <a:rPr lang="en-US" i="1">
                                  <a:latin typeface="Cambria Math" panose="02040503050406030204" pitchFamily="18" charset="0"/>
                                  <a:ea typeface="Cambria Math"/>
                                </a:rPr>
                              </m:ctrlPr>
                            </m:sSubPr>
                            <m:e>
                              <m:r>
                                <a:rPr lang="en-US" i="1">
                                  <a:latin typeface="Cambria Math"/>
                                  <a:ea typeface="Cambria Math"/>
                                </a:rPr>
                                <m:t>𝑟</m:t>
                              </m:r>
                            </m:e>
                            <m:sub>
                              <m:r>
                                <a:rPr lang="en-US" i="1">
                                  <a:latin typeface="Cambria Math"/>
                                  <a:ea typeface="Cambria Math"/>
                                </a:rPr>
                                <m:t>𝑘</m:t>
                              </m:r>
                            </m:sub>
                          </m:sSub>
                        </m:den>
                      </m:f>
                      <m:r>
                        <a:rPr lang="en-US" b="0" i="1" smtClean="0">
                          <a:latin typeface="Cambria Math"/>
                          <a:ea typeface="Cambria Math"/>
                        </a:rPr>
                        <m:t>−</m:t>
                      </m:r>
                      <m:sSub>
                        <m:sSubPr>
                          <m:ctrlPr>
                            <a:rPr lang="en-US" i="1">
                              <a:latin typeface="Cambria Math" panose="02040503050406030204" pitchFamily="18" charset="0"/>
                            </a:rPr>
                          </m:ctrlPr>
                        </m:sSubPr>
                        <m:e>
                          <m:r>
                            <a:rPr lang="en-US" b="1">
                              <a:latin typeface="Cambria Math"/>
                              <a:ea typeface="Cambria Math"/>
                            </a:rPr>
                            <m:t>𝛍</m:t>
                          </m:r>
                        </m:e>
                        <m:sub>
                          <m:r>
                            <a:rPr lang="en-US" i="1">
                              <a:latin typeface="Cambria Math"/>
                            </a:rPr>
                            <m:t>𝑘</m:t>
                          </m:r>
                        </m:sub>
                      </m:sSub>
                      <m:sSup>
                        <m:sSupPr>
                          <m:ctrlPr>
                            <a:rPr lang="en-US" i="1" smtClean="0">
                              <a:latin typeface="Cambria Math" panose="02040503050406030204" pitchFamily="18" charset="0"/>
                            </a:rPr>
                          </m:ctrlPr>
                        </m:sSupPr>
                        <m:e>
                          <m:sSub>
                            <m:sSubPr>
                              <m:ctrlPr>
                                <a:rPr lang="en-US" i="1">
                                  <a:latin typeface="Cambria Math" panose="02040503050406030204" pitchFamily="18" charset="0"/>
                                </a:rPr>
                              </m:ctrlPr>
                            </m:sSubPr>
                            <m:e>
                              <m:r>
                                <a:rPr lang="en-US" b="1">
                                  <a:latin typeface="Cambria Math"/>
                                  <a:ea typeface="Cambria Math"/>
                                </a:rPr>
                                <m:t>𝛍</m:t>
                              </m:r>
                            </m:e>
                            <m:sub>
                              <m:r>
                                <a:rPr lang="en-US" i="1">
                                  <a:latin typeface="Cambria Math"/>
                                </a:rPr>
                                <m:t>𝑘</m:t>
                              </m:r>
                            </m:sub>
                          </m:sSub>
                        </m:e>
                        <m:sup>
                          <m:r>
                            <a:rPr lang="en-US" b="0" i="1" smtClean="0">
                              <a:latin typeface="Cambria Math"/>
                            </a:rPr>
                            <m:t>𝑇</m:t>
                          </m:r>
                        </m:sup>
                      </m:sSup>
                    </m:oMath>
                  </m:oMathPara>
                </a14:m>
                <a:endParaRPr lang="ru-RU" dirty="0"/>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1858021" y="2949962"/>
                <a:ext cx="5571974" cy="695062"/>
              </a:xfrm>
              <a:prstGeom prst="rect">
                <a:avLst/>
              </a:prstGeom>
              <a:blipFill rotWithShape="1">
                <a:blip r:embed="rId3"/>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Объект 2"/>
              <p:cNvSpPr txBox="1">
                <a:spLocks/>
              </p:cNvSpPr>
              <p:nvPr/>
            </p:nvSpPr>
            <p:spPr>
              <a:xfrm>
                <a:off x="251520" y="3789040"/>
                <a:ext cx="8784976" cy="252028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dirty="0"/>
                  <a:t>These equations make intuitive sense: the mean of cluster </a:t>
                </a:r>
                <a14:m>
                  <m:oMath xmlns:m="http://schemas.openxmlformats.org/officeDocument/2006/math">
                    <m:r>
                      <a:rPr lang="en-US" sz="2600" b="0" i="1" smtClean="0">
                        <a:latin typeface="Cambria Math"/>
                      </a:rPr>
                      <m:t>𝑘</m:t>
                    </m:r>
                  </m:oMath>
                </a14:m>
                <a:r>
                  <a:rPr lang="en-US" sz="2600" dirty="0"/>
                  <a:t> is just the weighted average of all points assigned to cluster </a:t>
                </a:r>
                <a14:m>
                  <m:oMath xmlns:m="http://schemas.openxmlformats.org/officeDocument/2006/math">
                    <m:r>
                      <a:rPr lang="en-US" sz="2600" i="1">
                        <a:latin typeface="Cambria Math"/>
                      </a:rPr>
                      <m:t>𝑘</m:t>
                    </m:r>
                  </m:oMath>
                </a14:m>
                <a:r>
                  <a:rPr lang="en-US" sz="2600" dirty="0"/>
                  <a:t>, and the covariance is proportional to the weighted empirical scatter matrix.</a:t>
                </a:r>
              </a:p>
              <a:p>
                <a:pPr marL="0" indent="0">
                  <a:buNone/>
                </a:pPr>
                <a:r>
                  <a:rPr lang="en-US" sz="2600" dirty="0"/>
                  <a:t>After computing the new estimates, we set </a:t>
                </a:r>
                <a14:m>
                  <m:oMath xmlns:m="http://schemas.openxmlformats.org/officeDocument/2006/math">
                    <m:sSup>
                      <m:sSupPr>
                        <m:ctrlPr>
                          <a:rPr lang="en-US" sz="2600" b="1" i="1">
                            <a:latin typeface="Cambria Math" panose="02040503050406030204" pitchFamily="18" charset="0"/>
                            <a:ea typeface="Cambria Math"/>
                          </a:rPr>
                        </m:ctrlPr>
                      </m:sSupPr>
                      <m:e>
                        <m:r>
                          <a:rPr lang="en-US" sz="2600" b="1">
                            <a:latin typeface="Cambria Math"/>
                            <a:ea typeface="Cambria Math"/>
                          </a:rPr>
                          <m:t>𝛉</m:t>
                        </m:r>
                      </m:e>
                      <m:sup>
                        <m:r>
                          <a:rPr lang="en-US" sz="2600" i="1">
                            <a:latin typeface="Cambria Math"/>
                            <a:ea typeface="Cambria Math"/>
                          </a:rPr>
                          <m:t>𝑡</m:t>
                        </m:r>
                      </m:sup>
                    </m:sSup>
                    <m:r>
                      <a:rPr lang="en-US" sz="2600" b="1" i="1" smtClean="0">
                        <a:latin typeface="Cambria Math"/>
                        <a:ea typeface="Cambria Math"/>
                      </a:rPr>
                      <m:t>=</m:t>
                    </m:r>
                    <m:d>
                      <m:dPr>
                        <m:ctrlPr>
                          <a:rPr lang="en-US" sz="2600" b="1" i="1" smtClean="0">
                            <a:latin typeface="Cambria Math" panose="02040503050406030204" pitchFamily="18" charset="0"/>
                            <a:ea typeface="Cambria Math"/>
                          </a:rPr>
                        </m:ctrlPr>
                      </m:dPr>
                      <m:e>
                        <m:sSub>
                          <m:sSubPr>
                            <m:ctrlPr>
                              <a:rPr lang="en-US" sz="2600" i="1" smtClean="0">
                                <a:latin typeface="Cambria Math" panose="02040503050406030204" pitchFamily="18" charset="0"/>
                                <a:ea typeface="Cambria Math"/>
                              </a:rPr>
                            </m:ctrlPr>
                          </m:sSubPr>
                          <m:e>
                            <m:r>
                              <a:rPr lang="en-US" sz="2600" b="0" i="1" smtClean="0">
                                <a:latin typeface="Cambria Math"/>
                                <a:ea typeface="Cambria Math"/>
                              </a:rPr>
                              <m:t>𝜋</m:t>
                            </m:r>
                          </m:e>
                          <m:sub>
                            <m:r>
                              <a:rPr lang="en-US" sz="2600" b="0" i="1" smtClean="0">
                                <a:latin typeface="Cambria Math"/>
                                <a:ea typeface="Cambria Math"/>
                              </a:rPr>
                              <m:t>𝑘</m:t>
                            </m:r>
                          </m:sub>
                        </m:sSub>
                        <m:r>
                          <a:rPr lang="en-US" sz="2600" b="0" i="1" smtClean="0">
                            <a:latin typeface="Cambria Math"/>
                            <a:ea typeface="Cambria Math"/>
                          </a:rPr>
                          <m:t>,</m:t>
                        </m:r>
                        <m:sSub>
                          <m:sSubPr>
                            <m:ctrlPr>
                              <a:rPr lang="en-US" sz="2600" b="0" i="1" smtClean="0">
                                <a:latin typeface="Cambria Math" panose="02040503050406030204" pitchFamily="18" charset="0"/>
                                <a:ea typeface="Cambria Math"/>
                              </a:rPr>
                            </m:ctrlPr>
                          </m:sSubPr>
                          <m:e>
                            <m:r>
                              <a:rPr lang="en-US" sz="2600" b="0" i="1" smtClean="0">
                                <a:latin typeface="Cambria Math"/>
                                <a:ea typeface="Cambria Math"/>
                              </a:rPr>
                              <m:t>𝜇</m:t>
                            </m:r>
                          </m:e>
                          <m:sub>
                            <m:r>
                              <a:rPr lang="en-US" sz="2600" b="0" i="1" smtClean="0">
                                <a:latin typeface="Cambria Math"/>
                                <a:ea typeface="Cambria Math"/>
                              </a:rPr>
                              <m:t>𝑘</m:t>
                            </m:r>
                          </m:sub>
                        </m:sSub>
                        <m:r>
                          <a:rPr lang="en-US" sz="2600" b="0" i="1" smtClean="0">
                            <a:latin typeface="Cambria Math"/>
                            <a:ea typeface="Cambria Math"/>
                          </a:rPr>
                          <m:t>,</m:t>
                        </m:r>
                        <m:sSub>
                          <m:sSubPr>
                            <m:ctrlPr>
                              <a:rPr lang="en-US" sz="2600" i="1">
                                <a:latin typeface="Cambria Math" panose="02040503050406030204" pitchFamily="18" charset="0"/>
                              </a:rPr>
                            </m:ctrlPr>
                          </m:sSubPr>
                          <m:e>
                            <m:r>
                              <a:rPr lang="el-GR" sz="2600" b="1">
                                <a:latin typeface="Cambria Math"/>
                                <a:ea typeface="Cambria Math"/>
                              </a:rPr>
                              <m:t>𝚺</m:t>
                            </m:r>
                          </m:e>
                          <m:sub>
                            <m:r>
                              <a:rPr lang="en-US" sz="2600" i="1">
                                <a:latin typeface="Cambria Math"/>
                              </a:rPr>
                              <m:t>𝑘</m:t>
                            </m:r>
                          </m:sub>
                        </m:sSub>
                      </m:e>
                    </m:d>
                  </m:oMath>
                </a14:m>
                <a:r>
                  <a:rPr lang="en-US" sz="2600" dirty="0"/>
                  <a:t> for </a:t>
                </a:r>
                <a14:m>
                  <m:oMath xmlns:m="http://schemas.openxmlformats.org/officeDocument/2006/math">
                    <m:r>
                      <a:rPr lang="en-US" sz="2600" b="0" i="1" smtClean="0">
                        <a:latin typeface="Cambria Math"/>
                      </a:rPr>
                      <m:t>𝑘</m:t>
                    </m:r>
                    <m:r>
                      <a:rPr lang="en-US" sz="2600" b="0" i="1" smtClean="0">
                        <a:latin typeface="Cambria Math"/>
                      </a:rPr>
                      <m:t>=1:</m:t>
                    </m:r>
                    <m:r>
                      <a:rPr lang="en-US" sz="2600" b="0" i="1" smtClean="0">
                        <a:latin typeface="Cambria Math"/>
                      </a:rPr>
                      <m:t>𝐾</m:t>
                    </m:r>
                  </m:oMath>
                </a14:m>
                <a:r>
                  <a:rPr lang="en-US" sz="2600" dirty="0"/>
                  <a:t>, and go to the next E step.</a:t>
                </a:r>
              </a:p>
            </p:txBody>
          </p:sp>
        </mc:Choice>
        <mc:Fallback xmlns="">
          <p:sp>
            <p:nvSpPr>
              <p:cNvPr id="13" name="Объект 2"/>
              <p:cNvSpPr txBox="1">
                <a:spLocks noRot="1" noChangeAspect="1" noMove="1" noResize="1" noEditPoints="1" noAdjustHandles="1" noChangeArrowheads="1" noChangeShapeType="1" noTextEdit="1"/>
              </p:cNvSpPr>
              <p:nvPr/>
            </p:nvSpPr>
            <p:spPr>
              <a:xfrm>
                <a:off x="251520" y="3789040"/>
                <a:ext cx="8784976" cy="2520280"/>
              </a:xfrm>
              <a:prstGeom prst="rect">
                <a:avLst/>
              </a:prstGeom>
              <a:blipFill rotWithShape="1">
                <a:blip r:embed="rId4"/>
                <a:stretch>
                  <a:fillRect l="-1180" t="-3632" r="-2012"/>
                </a:stretch>
              </a:blipFill>
            </p:spPr>
            <p:txBody>
              <a:bodyPr/>
              <a:lstStyle/>
              <a:p>
                <a:r>
                  <a:rPr lang="ru-RU">
                    <a:noFill/>
                  </a:rPr>
                  <a:t> </a:t>
                </a:r>
              </a:p>
            </p:txBody>
          </p:sp>
        </mc:Fallback>
      </mc:AlternateContent>
    </p:spTree>
    <p:extLst>
      <p:ext uri="{BB962C8B-B14F-4D97-AF65-F5344CB8AC3E}">
        <p14:creationId xmlns:p14="http://schemas.microsoft.com/office/powerpoint/2010/main" val="412985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Other EM variants</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13</a:t>
            </a:fld>
            <a:r>
              <a:rPr lang="en-US" sz="2200" dirty="0">
                <a:solidFill>
                  <a:schemeClr val="tx1"/>
                </a:solidFill>
              </a:rPr>
              <a:t>/14</a:t>
            </a:r>
            <a:endParaRPr lang="ru-RU" sz="2200" dirty="0">
              <a:solidFill>
                <a:schemeClr val="tx1"/>
              </a:solidFill>
            </a:endParaRPr>
          </a:p>
        </p:txBody>
      </p:sp>
      <p:sp>
        <p:nvSpPr>
          <p:cNvPr id="5" name="Объект 2"/>
          <p:cNvSpPr>
            <a:spLocks noGrp="1"/>
          </p:cNvSpPr>
          <p:nvPr>
            <p:ph idx="1"/>
          </p:nvPr>
        </p:nvSpPr>
        <p:spPr>
          <a:xfrm>
            <a:off x="179512" y="836712"/>
            <a:ext cx="8784976" cy="5289451"/>
          </a:xfrm>
        </p:spPr>
        <p:txBody>
          <a:bodyPr>
            <a:normAutofit/>
          </a:bodyPr>
          <a:lstStyle/>
          <a:p>
            <a:r>
              <a:rPr lang="en-US" sz="2400" dirty="0"/>
              <a:t>Annealed EM;</a:t>
            </a:r>
          </a:p>
          <a:p>
            <a:r>
              <a:rPr lang="en-US" sz="2400" dirty="0" err="1"/>
              <a:t>Variational</a:t>
            </a:r>
            <a:r>
              <a:rPr lang="en-US" sz="2400" dirty="0"/>
              <a:t> EM;</a:t>
            </a:r>
          </a:p>
          <a:p>
            <a:r>
              <a:rPr lang="en-US" sz="2400" dirty="0"/>
              <a:t>Monte Carlo EM;</a:t>
            </a:r>
          </a:p>
          <a:p>
            <a:r>
              <a:rPr lang="en-US" sz="2400" dirty="0"/>
              <a:t>Generalized EM;</a:t>
            </a:r>
          </a:p>
          <a:p>
            <a:r>
              <a:rPr lang="en-US" sz="2400" dirty="0"/>
              <a:t>Expectation Conditional Maximization (ECM) algorithm;</a:t>
            </a:r>
          </a:p>
          <a:p>
            <a:r>
              <a:rPr lang="en-US" sz="2400" dirty="0"/>
              <a:t>Over-relaxed EM.</a:t>
            </a:r>
          </a:p>
          <a:p>
            <a:endParaRPr lang="en-US" sz="2400" dirty="0"/>
          </a:p>
          <a:p>
            <a:pPr marL="0" indent="0">
              <a:buNone/>
            </a:pPr>
            <a:r>
              <a:rPr lang="en-US" sz="2400" dirty="0"/>
              <a:t>Note that EM in fact just a special case of a larger class of algorithms known as </a:t>
            </a:r>
            <a:r>
              <a:rPr lang="en-US" sz="2400" b="1" i="1" u="sng" dirty="0"/>
              <a:t>bound optimization</a:t>
            </a:r>
            <a:r>
              <a:rPr lang="en-US" sz="2400" dirty="0"/>
              <a:t> or </a:t>
            </a:r>
            <a:r>
              <a:rPr lang="en-US" sz="2400" b="1" i="1" u="sng" dirty="0" err="1"/>
              <a:t>minorize</a:t>
            </a:r>
            <a:r>
              <a:rPr lang="en-US" sz="2400" b="1" i="1" u="sng" dirty="0"/>
              <a:t>-maximize</a:t>
            </a:r>
            <a:r>
              <a:rPr lang="en-US" sz="2400" dirty="0"/>
              <a:t> (</a:t>
            </a:r>
            <a:r>
              <a:rPr lang="en-US" sz="2400" b="1" i="1" u="sng" dirty="0"/>
              <a:t>MM</a:t>
            </a:r>
            <a:r>
              <a:rPr lang="en-US" sz="2400" dirty="0"/>
              <a:t>) algorithms</a:t>
            </a:r>
          </a:p>
        </p:txBody>
      </p:sp>
    </p:spTree>
    <p:extLst>
      <p:ext uri="{BB962C8B-B14F-4D97-AF65-F5344CB8AC3E}">
        <p14:creationId xmlns:p14="http://schemas.microsoft.com/office/powerpoint/2010/main" val="355213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p:cNvSpPr>
            <a:spLocks noGrp="1"/>
          </p:cNvSpPr>
          <p:nvPr>
            <p:ph type="ftr" sz="quarter" idx="11"/>
          </p:nvPr>
        </p:nvSpPr>
        <p:spPr/>
        <p:txBody>
          <a:bodyPr/>
          <a:lstStyle/>
          <a:p>
            <a:r>
              <a:rPr lang="en-US"/>
              <a:t>Generative Models for Discrete Data.       Mixture Models</a:t>
            </a:r>
            <a:endParaRPr lang="ru-RU" dirty="0"/>
          </a:p>
        </p:txBody>
      </p:sp>
      <p:sp>
        <p:nvSpPr>
          <p:cNvPr id="8" name="Заголовок 1"/>
          <p:cNvSpPr>
            <a:spLocks noGrp="1"/>
          </p:cNvSpPr>
          <p:nvPr>
            <p:ph type="title"/>
          </p:nvPr>
        </p:nvSpPr>
        <p:spPr>
          <a:xfrm>
            <a:off x="36512" y="-13394"/>
            <a:ext cx="9144000" cy="706090"/>
          </a:xfrm>
        </p:spPr>
        <p:txBody>
          <a:bodyPr>
            <a:noAutofit/>
          </a:bodyPr>
          <a:lstStyle/>
          <a:p>
            <a:r>
              <a:rPr lang="en-US" sz="3600" b="1" dirty="0"/>
              <a:t>Conclusion</a:t>
            </a:r>
            <a:endParaRPr lang="ru-RU" sz="3600" b="1" dirty="0"/>
          </a:p>
        </p:txBody>
      </p:sp>
      <p:sp>
        <p:nvSpPr>
          <p:cNvPr id="6" name="Объект 2"/>
          <p:cNvSpPr>
            <a:spLocks noGrp="1"/>
          </p:cNvSpPr>
          <p:nvPr>
            <p:ph idx="1"/>
          </p:nvPr>
        </p:nvSpPr>
        <p:spPr>
          <a:xfrm>
            <a:off x="251520" y="764704"/>
            <a:ext cx="8712968" cy="5361459"/>
          </a:xfrm>
        </p:spPr>
        <p:txBody>
          <a:bodyPr>
            <a:normAutofit/>
          </a:bodyPr>
          <a:lstStyle/>
          <a:p>
            <a:r>
              <a:rPr lang="en-US" sz="2800" dirty="0"/>
              <a:t>Latent variable and mixture models were considered;</a:t>
            </a:r>
          </a:p>
          <a:p>
            <a:r>
              <a:rPr lang="en-US" sz="2800" dirty="0"/>
              <a:t>Procedures for parameters estimation for mixture model such as Expectation Maximization algorithm were presented;</a:t>
            </a:r>
          </a:p>
          <a:p>
            <a:r>
              <a:rPr lang="en-US" sz="2800" dirty="0"/>
              <a:t>Generalization and special types of EM algorithm</a:t>
            </a:r>
            <a:r>
              <a:rPr lang="ru-RU" sz="2800" dirty="0"/>
              <a:t> </a:t>
            </a:r>
            <a:r>
              <a:rPr lang="en-US" sz="2800" dirty="0"/>
              <a:t>were shown.</a:t>
            </a:r>
            <a:endParaRPr lang="ru-RU" sz="2800" dirty="0"/>
          </a:p>
        </p:txBody>
      </p:sp>
      <p:sp>
        <p:nvSpPr>
          <p:cNvPr id="2" name="Номер слайда 1"/>
          <p:cNvSpPr>
            <a:spLocks noGrp="1"/>
          </p:cNvSpPr>
          <p:nvPr>
            <p:ph type="sldNum" sz="quarter" idx="12"/>
          </p:nvPr>
        </p:nvSpPr>
        <p:spPr/>
        <p:txBody>
          <a:bodyPr/>
          <a:lstStyle/>
          <a:p>
            <a:fld id="{65D2B481-9A9E-4D24-A81E-F26CED3C766C}" type="slidenum">
              <a:rPr lang="ru-RU" sz="2200" smtClean="0">
                <a:solidFill>
                  <a:schemeClr val="tx1"/>
                </a:solidFill>
              </a:rPr>
              <a:t>14</a:t>
            </a:fld>
            <a:r>
              <a:rPr lang="en-US" sz="2200" dirty="0">
                <a:solidFill>
                  <a:schemeClr val="tx1"/>
                </a:solidFill>
              </a:rPr>
              <a:t>/14</a:t>
            </a:r>
            <a:endParaRPr lang="ru-RU" sz="2200" dirty="0">
              <a:solidFill>
                <a:schemeClr val="tx1"/>
              </a:solidFill>
            </a:endParaRPr>
          </a:p>
        </p:txBody>
      </p:sp>
    </p:spTree>
    <p:extLst>
      <p:ext uri="{BB962C8B-B14F-4D97-AF65-F5344CB8AC3E}">
        <p14:creationId xmlns:p14="http://schemas.microsoft.com/office/powerpoint/2010/main" val="170639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Content</a:t>
            </a:r>
            <a:endParaRPr lang="ru-RU" b="1" dirty="0"/>
          </a:p>
        </p:txBody>
      </p:sp>
      <p:sp>
        <p:nvSpPr>
          <p:cNvPr id="3" name="Объект 2"/>
          <p:cNvSpPr>
            <a:spLocks noGrp="1"/>
          </p:cNvSpPr>
          <p:nvPr>
            <p:ph idx="1"/>
          </p:nvPr>
        </p:nvSpPr>
        <p:spPr/>
        <p:txBody>
          <a:bodyPr/>
          <a:lstStyle/>
          <a:p>
            <a:r>
              <a:rPr lang="en-US" dirty="0"/>
              <a:t>Latent variable models;</a:t>
            </a:r>
          </a:p>
          <a:p>
            <a:r>
              <a:rPr lang="en-US" dirty="0"/>
              <a:t>Mixture model;</a:t>
            </a:r>
          </a:p>
          <a:p>
            <a:r>
              <a:rPr lang="en-US" dirty="0"/>
              <a:t>Parameters estimation for mixture model;</a:t>
            </a:r>
          </a:p>
          <a:p>
            <a:r>
              <a:rPr lang="en-US" dirty="0"/>
              <a:t>The EM algorithm;</a:t>
            </a:r>
          </a:p>
          <a:p>
            <a:r>
              <a:rPr lang="en-US" dirty="0"/>
              <a:t>EM for GMM;</a:t>
            </a:r>
          </a:p>
          <a:p>
            <a:r>
              <a:rPr lang="en-US" dirty="0"/>
              <a:t>Other EM variants.</a:t>
            </a:r>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dirty="0"/>
          </a:p>
        </p:txBody>
      </p:sp>
      <p:sp>
        <p:nvSpPr>
          <p:cNvPr id="5" name="Номер слайда 4"/>
          <p:cNvSpPr>
            <a:spLocks noGrp="1"/>
          </p:cNvSpPr>
          <p:nvPr>
            <p:ph type="sldNum" sz="quarter" idx="12"/>
          </p:nvPr>
        </p:nvSpPr>
        <p:spPr/>
        <p:txBody>
          <a:bodyPr/>
          <a:lstStyle/>
          <a:p>
            <a:fld id="{65D2B481-9A9E-4D24-A81E-F26CED3C766C}" type="slidenum">
              <a:rPr lang="ru-RU" sz="2200" smtClean="0">
                <a:solidFill>
                  <a:schemeClr val="tx1"/>
                </a:solidFill>
              </a:rPr>
              <a:t>2</a:t>
            </a:fld>
            <a:r>
              <a:rPr lang="en-US" sz="2200" dirty="0">
                <a:solidFill>
                  <a:schemeClr val="tx1"/>
                </a:solidFill>
              </a:rPr>
              <a:t>/14</a:t>
            </a:r>
            <a:endParaRPr lang="ru-RU" sz="2200" dirty="0">
              <a:solidFill>
                <a:schemeClr val="tx1"/>
              </a:solidFill>
            </a:endParaRPr>
          </a:p>
        </p:txBody>
      </p:sp>
    </p:spTree>
    <p:extLst>
      <p:ext uri="{BB962C8B-B14F-4D97-AF65-F5344CB8AC3E}">
        <p14:creationId xmlns:p14="http://schemas.microsoft.com/office/powerpoint/2010/main" val="137364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Latent variable models</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a:p>
        </p:txBody>
      </p:sp>
      <p:sp>
        <p:nvSpPr>
          <p:cNvPr id="5" name="Объект 2"/>
          <p:cNvSpPr>
            <a:spLocks noGrp="1"/>
          </p:cNvSpPr>
          <p:nvPr>
            <p:ph idx="1"/>
          </p:nvPr>
        </p:nvSpPr>
        <p:spPr>
          <a:xfrm>
            <a:off x="179512" y="764704"/>
            <a:ext cx="8784976" cy="5472608"/>
          </a:xfrm>
        </p:spPr>
        <p:txBody>
          <a:bodyPr>
            <a:normAutofit/>
          </a:bodyPr>
          <a:lstStyle/>
          <a:p>
            <a:pPr marL="0" indent="0">
              <a:buNone/>
            </a:pPr>
            <a:r>
              <a:rPr lang="en-US" sz="2600" dirty="0"/>
              <a:t>One of common approach to define high-dimensional joint-probability distribution is usage of Graphical Models – to model dependence between two variables by adding an edge between them in graph.</a:t>
            </a:r>
          </a:p>
          <a:p>
            <a:pPr marL="0" indent="0">
              <a:buNone/>
            </a:pPr>
            <a:endParaRPr lang="en-US" sz="2600" dirty="0"/>
          </a:p>
          <a:p>
            <a:pPr marL="0" indent="0">
              <a:buNone/>
            </a:pPr>
            <a:r>
              <a:rPr lang="en-US" sz="2600" dirty="0"/>
              <a:t>Alternative approach is to assume that observed variables are correlated because they arise from a hidden common “cause” – </a:t>
            </a:r>
            <a:r>
              <a:rPr lang="en-US" sz="2600" b="1" i="1" u="sng" dirty="0"/>
              <a:t>latent variable models</a:t>
            </a:r>
            <a:r>
              <a:rPr lang="en-US" sz="2600" dirty="0"/>
              <a:t> (</a:t>
            </a:r>
            <a:r>
              <a:rPr lang="en-US" sz="2600" b="1" i="1" u="sng" dirty="0"/>
              <a:t>LVM</a:t>
            </a:r>
            <a:r>
              <a:rPr lang="en-US" sz="2600" dirty="0"/>
              <a:t>). </a:t>
            </a:r>
            <a:r>
              <a:rPr lang="en-US" sz="2600" i="1" u="sng" dirty="0"/>
              <a:t>Advantages of LVMs are</a:t>
            </a:r>
            <a:r>
              <a:rPr lang="en-US" sz="2600" dirty="0"/>
              <a:t>:</a:t>
            </a:r>
          </a:p>
          <a:p>
            <a:pPr marL="514350" indent="-514350">
              <a:buFont typeface="+mj-lt"/>
              <a:buAutoNum type="arabicPeriod"/>
            </a:pPr>
            <a:r>
              <a:rPr lang="en-US" sz="2600" dirty="0"/>
              <a:t>LVMs often have fewer parameters than models that directly represent correlation in the visible space;</a:t>
            </a:r>
          </a:p>
          <a:p>
            <a:pPr marL="514350" indent="-514350">
              <a:buFont typeface="+mj-lt"/>
              <a:buAutoNum type="arabicPeriod"/>
            </a:pPr>
            <a:r>
              <a:rPr lang="en-US" sz="2600" dirty="0"/>
              <a:t>Hidden variables in an LVM can serve as a bottleneck, which computes a compressed representation of the data.</a:t>
            </a:r>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3</a:t>
            </a:fld>
            <a:r>
              <a:rPr lang="en-US" sz="2200" dirty="0">
                <a:solidFill>
                  <a:schemeClr val="tx1"/>
                </a:solidFill>
              </a:rPr>
              <a:t>/14</a:t>
            </a:r>
            <a:endParaRPr lang="ru-RU" sz="2200" dirty="0">
              <a:solidFill>
                <a:schemeClr val="tx1"/>
              </a:solidFill>
            </a:endParaRPr>
          </a:p>
        </p:txBody>
      </p:sp>
    </p:spTree>
    <p:extLst>
      <p:ext uri="{BB962C8B-B14F-4D97-AF65-F5344CB8AC3E}">
        <p14:creationId xmlns:p14="http://schemas.microsoft.com/office/powerpoint/2010/main" val="149934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Mixture model</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a:p>
        </p:txBody>
      </p:sp>
      <mc:AlternateContent xmlns:mc="http://schemas.openxmlformats.org/markup-compatibility/2006" xmlns:a14="http://schemas.microsoft.com/office/drawing/2010/main">
        <mc:Choice Requires="a14">
          <p:sp>
            <p:nvSpPr>
              <p:cNvPr id="5" name="Объект 2"/>
              <p:cNvSpPr>
                <a:spLocks noGrp="1"/>
              </p:cNvSpPr>
              <p:nvPr>
                <p:ph idx="1"/>
              </p:nvPr>
            </p:nvSpPr>
            <p:spPr>
              <a:xfrm>
                <a:off x="179512" y="764704"/>
                <a:ext cx="8784976" cy="1728192"/>
              </a:xfrm>
            </p:spPr>
            <p:txBody>
              <a:bodyPr>
                <a:normAutofit/>
              </a:bodyPr>
              <a:lstStyle/>
              <a:p>
                <a:pPr marL="0" indent="0">
                  <a:buNone/>
                </a:pPr>
                <a:r>
                  <a:rPr lang="en-US" sz="2600" dirty="0"/>
                  <a:t>The simplest form of LVM is when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a:rPr>
                          <m:t>𝑧</m:t>
                        </m:r>
                      </m:e>
                      <m:sub>
                        <m:r>
                          <a:rPr lang="en-US" sz="2600" b="0" i="1" smtClean="0">
                            <a:latin typeface="Cambria Math"/>
                          </a:rPr>
                          <m:t>𝑖</m:t>
                        </m:r>
                      </m:sub>
                    </m:sSub>
                    <m:r>
                      <a:rPr lang="en-US" sz="2600" i="1" smtClean="0">
                        <a:latin typeface="Cambria Math"/>
                        <a:ea typeface="Cambria Math"/>
                      </a:rPr>
                      <m:t>∈</m:t>
                    </m:r>
                    <m:d>
                      <m:dPr>
                        <m:begChr m:val="{"/>
                        <m:endChr m:val="}"/>
                        <m:ctrlPr>
                          <a:rPr lang="en-US" sz="2600" i="1" smtClean="0">
                            <a:latin typeface="Cambria Math" panose="02040503050406030204" pitchFamily="18" charset="0"/>
                            <a:ea typeface="Cambria Math"/>
                          </a:rPr>
                        </m:ctrlPr>
                      </m:dPr>
                      <m:e>
                        <m:r>
                          <a:rPr lang="en-US" sz="2600" b="0" i="1" smtClean="0">
                            <a:latin typeface="Cambria Math"/>
                            <a:ea typeface="Cambria Math"/>
                          </a:rPr>
                          <m:t>1,2,3⋯</m:t>
                        </m:r>
                        <m:r>
                          <a:rPr lang="en-US" sz="2600" b="0" i="1" smtClean="0">
                            <a:latin typeface="Cambria Math"/>
                            <a:ea typeface="Cambria Math"/>
                          </a:rPr>
                          <m:t>𝐾</m:t>
                        </m:r>
                      </m:e>
                    </m:d>
                  </m:oMath>
                </a14:m>
                <a:r>
                  <a:rPr lang="en-US" sz="2600" dirty="0"/>
                  <a:t>, representing a discrete latent state. The overall model known as a </a:t>
                </a:r>
                <a:r>
                  <a:rPr lang="en-US" sz="2600" b="1" i="1" u="sng" dirty="0"/>
                  <a:t>mixture model</a:t>
                </a:r>
                <a:r>
                  <a:rPr lang="en-US" sz="2600" dirty="0"/>
                  <a:t>, since we are mixing together the </a:t>
                </a:r>
                <a14:m>
                  <m:oMath xmlns:m="http://schemas.openxmlformats.org/officeDocument/2006/math">
                    <m:r>
                      <a:rPr lang="en-US" sz="2600" i="1">
                        <a:latin typeface="Cambria Math"/>
                        <a:ea typeface="Cambria Math"/>
                      </a:rPr>
                      <m:t>𝐾</m:t>
                    </m:r>
                  </m:oMath>
                </a14:m>
                <a:r>
                  <a:rPr lang="en-US" sz="2600" dirty="0"/>
                  <a:t> base distributions </a:t>
                </a:r>
                <a14:m>
                  <m:oMath xmlns:m="http://schemas.openxmlformats.org/officeDocument/2006/math">
                    <m:sSub>
                      <m:sSubPr>
                        <m:ctrlPr>
                          <a:rPr lang="en-US" sz="2600" i="1">
                            <a:latin typeface="Cambria Math" panose="02040503050406030204" pitchFamily="18" charset="0"/>
                            <a:ea typeface="Cambria Math"/>
                          </a:rPr>
                        </m:ctrlPr>
                      </m:sSubPr>
                      <m:e>
                        <m:r>
                          <a:rPr lang="en-US" sz="2600" i="1">
                            <a:latin typeface="Cambria Math"/>
                            <a:ea typeface="Cambria Math"/>
                          </a:rPr>
                          <m:t>𝑝</m:t>
                        </m:r>
                      </m:e>
                      <m:sub>
                        <m:r>
                          <a:rPr lang="en-US" sz="2600" i="1">
                            <a:latin typeface="Cambria Math"/>
                            <a:ea typeface="Cambria Math"/>
                          </a:rPr>
                          <m:t>𝑘</m:t>
                        </m:r>
                      </m:sub>
                    </m:sSub>
                  </m:oMath>
                </a14:m>
                <a:r>
                  <a:rPr lang="en-US" sz="2600" dirty="0"/>
                  <a:t>:</a:t>
                </a:r>
              </a:p>
            </p:txBody>
          </p:sp>
        </mc:Choice>
        <mc:Fallback xmlns="">
          <p:sp>
            <p:nvSpPr>
              <p:cNvPr id="5" name="Объект 2"/>
              <p:cNvSpPr>
                <a:spLocks noGrp="1" noRot="1" noChangeAspect="1" noMove="1" noResize="1" noEditPoints="1" noAdjustHandles="1" noChangeArrowheads="1" noChangeShapeType="1" noTextEdit="1"/>
              </p:cNvSpPr>
              <p:nvPr>
                <p:ph idx="1"/>
              </p:nvPr>
            </p:nvSpPr>
            <p:spPr>
              <a:xfrm>
                <a:off x="179512" y="764704"/>
                <a:ext cx="8784976" cy="1728192"/>
              </a:xfrm>
              <a:blipFill rotWithShape="1">
                <a:blip r:embed="rId2"/>
                <a:stretch>
                  <a:fillRect l="-1179" t="-2817" r="-1664" b="-598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Прямоугольник 5"/>
              <p:cNvSpPr/>
              <p:nvPr/>
            </p:nvSpPr>
            <p:spPr>
              <a:xfrm>
                <a:off x="2987824" y="2492896"/>
                <a:ext cx="2740879" cy="871201"/>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1" i="0" smtClean="0">
                                  <a:latin typeface="Cambria Math"/>
                                  <a:ea typeface="Cambria Math"/>
                                </a:rPr>
                                <m:t>𝐱</m:t>
                              </m:r>
                            </m:e>
                            <m:sub>
                              <m:r>
                                <a:rPr lang="en-US" b="0" i="1" smtClean="0">
                                  <a:latin typeface="Cambria Math"/>
                                  <a:ea typeface="Cambria Math"/>
                                </a:rPr>
                                <m:t>𝑖</m:t>
                              </m:r>
                            </m:sub>
                          </m:sSub>
                          <m:r>
                            <a:rPr lang="en-US" b="0" i="1" smtClean="0">
                              <a:latin typeface="Cambria Math"/>
                              <a:ea typeface="Cambria Math"/>
                            </a:rPr>
                            <m:t>|</m:t>
                          </m:r>
                          <m:r>
                            <a:rPr lang="en-US" b="1" i="0" smtClean="0">
                              <a:latin typeface="Cambria Math"/>
                              <a:ea typeface="Cambria Math"/>
                            </a:rPr>
                            <m:t>𝛉</m:t>
                          </m:r>
                        </m:e>
                      </m:d>
                      <m:r>
                        <a:rPr lang="en-US" b="0" i="1" smtClean="0">
                          <a:latin typeface="Cambria Math"/>
                          <a:ea typeface="Cambria Math"/>
                          <a:cs typeface="Calibri" panose="020F0502020204030204" pitchFamily="34" charset="0"/>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𝑘</m:t>
                          </m:r>
                          <m:r>
                            <a:rPr lang="en-US" b="0" i="1" smtClean="0">
                              <a:latin typeface="Cambria Math"/>
                              <a:ea typeface="Cambria Math"/>
                            </a:rPr>
                            <m:t>=1</m:t>
                          </m:r>
                        </m:sub>
                        <m:sup>
                          <m:r>
                            <a:rPr lang="en-US" b="0" i="1" smtClean="0">
                              <a:latin typeface="Cambria Math"/>
                              <a:ea typeface="Cambria Math"/>
                            </a:rPr>
                            <m:t>𝐾</m:t>
                          </m:r>
                        </m:sup>
                        <m:e>
                          <m:sSub>
                            <m:sSubPr>
                              <m:ctrlPr>
                                <a:rPr lang="en-US" b="0" i="1" smtClean="0">
                                  <a:latin typeface="Cambria Math" panose="02040503050406030204" pitchFamily="18" charset="0"/>
                                  <a:ea typeface="Cambria Math"/>
                                </a:rPr>
                              </m:ctrlPr>
                            </m:sSubPr>
                            <m:e>
                              <m:r>
                                <a:rPr lang="en-US" b="0" i="1" smtClean="0">
                                  <a:latin typeface="Cambria Math"/>
                                  <a:ea typeface="Cambria Math"/>
                                </a:rPr>
                                <m:t>𝜋</m:t>
                              </m:r>
                            </m:e>
                            <m:sub>
                              <m:r>
                                <a:rPr lang="en-US" b="0" i="1" smtClean="0">
                                  <a:latin typeface="Cambria Math"/>
                                  <a:ea typeface="Cambria Math"/>
                                </a:rPr>
                                <m:t>𝑘</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𝑘</m:t>
                              </m:r>
                            </m:sub>
                          </m:sSub>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i="1">
                                  <a:latin typeface="Cambria Math"/>
                                  <a:ea typeface="Cambria Math"/>
                                </a:rPr>
                                <m:t>|</m:t>
                              </m:r>
                              <m:r>
                                <a:rPr lang="en-US" b="1">
                                  <a:latin typeface="Cambria Math"/>
                                  <a:ea typeface="Cambria Math"/>
                                </a:rPr>
                                <m:t>𝛉</m:t>
                              </m:r>
                            </m:e>
                          </m:d>
                        </m:e>
                      </m:nary>
                    </m:oMath>
                  </m:oMathPara>
                </a14:m>
                <a:endParaRPr lang="ru-RU" dirty="0"/>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2987824" y="2492896"/>
                <a:ext cx="2740879" cy="871201"/>
              </a:xfrm>
              <a:prstGeom prst="rect">
                <a:avLst/>
              </a:prstGeom>
              <a:blipFill rotWithShape="1">
                <a:blip r:embed="rId3"/>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Объект 2"/>
              <p:cNvSpPr txBox="1">
                <a:spLocks/>
              </p:cNvSpPr>
              <p:nvPr/>
            </p:nvSpPr>
            <p:spPr>
              <a:xfrm>
                <a:off x="251520" y="3429000"/>
                <a:ext cx="8784976" cy="17281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dirty="0"/>
                  <a:t>Where </a:t>
                </a:r>
                <a14:m>
                  <m:oMath xmlns:m="http://schemas.openxmlformats.org/officeDocument/2006/math">
                    <m:sSub>
                      <m:sSubPr>
                        <m:ctrlPr>
                          <a:rPr lang="en-US" sz="2600" i="1">
                            <a:latin typeface="Cambria Math" panose="02040503050406030204" pitchFamily="18" charset="0"/>
                            <a:ea typeface="Cambria Math"/>
                          </a:rPr>
                        </m:ctrlPr>
                      </m:sSubPr>
                      <m:e>
                        <m:r>
                          <a:rPr lang="en-US" sz="2600" i="1">
                            <a:latin typeface="Cambria Math"/>
                            <a:ea typeface="Cambria Math"/>
                          </a:rPr>
                          <m:t>𝜋</m:t>
                        </m:r>
                      </m:e>
                      <m:sub>
                        <m:r>
                          <a:rPr lang="en-US" sz="2600" i="1">
                            <a:latin typeface="Cambria Math"/>
                            <a:ea typeface="Cambria Math"/>
                          </a:rPr>
                          <m:t>𝑘</m:t>
                        </m:r>
                      </m:sub>
                    </m:sSub>
                  </m:oMath>
                </a14:m>
                <a:r>
                  <a:rPr lang="en-US" sz="2600" dirty="0"/>
                  <a:t> is </a:t>
                </a:r>
                <a:r>
                  <a:rPr lang="en-US" sz="2600" b="1" i="1" u="sng" dirty="0"/>
                  <a:t>mixing weights</a:t>
                </a:r>
                <a:r>
                  <a:rPr lang="en-US" sz="2600" dirty="0"/>
                  <a:t> satisfy </a:t>
                </a:r>
                <a14:m>
                  <m:oMath xmlns:m="http://schemas.openxmlformats.org/officeDocument/2006/math">
                    <m:r>
                      <a:rPr lang="en-US" sz="2600" b="0" i="1" smtClean="0">
                        <a:latin typeface="Cambria Math"/>
                      </a:rPr>
                      <m:t>0</m:t>
                    </m:r>
                    <m:r>
                      <a:rPr lang="en-US" sz="2600" b="0" i="1" smtClean="0">
                        <a:latin typeface="Cambria Math"/>
                        <a:ea typeface="Cambria Math"/>
                      </a:rPr>
                      <m:t>≤</m:t>
                    </m:r>
                    <m:sSub>
                      <m:sSubPr>
                        <m:ctrlPr>
                          <a:rPr lang="en-US" sz="2600" i="1">
                            <a:latin typeface="Cambria Math" panose="02040503050406030204" pitchFamily="18" charset="0"/>
                            <a:ea typeface="Cambria Math"/>
                          </a:rPr>
                        </m:ctrlPr>
                      </m:sSubPr>
                      <m:e>
                        <m:r>
                          <a:rPr lang="en-US" sz="2600" i="1">
                            <a:latin typeface="Cambria Math"/>
                            <a:ea typeface="Cambria Math"/>
                          </a:rPr>
                          <m:t>𝜋</m:t>
                        </m:r>
                      </m:e>
                      <m:sub>
                        <m:r>
                          <a:rPr lang="en-US" sz="2600" i="1">
                            <a:latin typeface="Cambria Math"/>
                            <a:ea typeface="Cambria Math"/>
                          </a:rPr>
                          <m:t>𝑘</m:t>
                        </m:r>
                      </m:sub>
                    </m:sSub>
                    <m:r>
                      <a:rPr lang="en-US" sz="2600" i="1" smtClean="0">
                        <a:latin typeface="Cambria Math"/>
                        <a:ea typeface="Cambria Math"/>
                      </a:rPr>
                      <m:t>≤</m:t>
                    </m:r>
                    <m:r>
                      <a:rPr lang="en-US" sz="2600" b="0" i="1" smtClean="0">
                        <a:latin typeface="Cambria Math"/>
                        <a:ea typeface="Cambria Math"/>
                      </a:rPr>
                      <m:t>1</m:t>
                    </m:r>
                  </m:oMath>
                </a14:m>
                <a:r>
                  <a:rPr lang="en-US" sz="2600" dirty="0"/>
                  <a:t> and </a:t>
                </a:r>
                <a14:m>
                  <m:oMath xmlns:m="http://schemas.openxmlformats.org/officeDocument/2006/math">
                    <m:nary>
                      <m:naryPr>
                        <m:chr m:val="∑"/>
                        <m:limLoc m:val="subSup"/>
                        <m:ctrlPr>
                          <a:rPr lang="en-US" sz="2600" i="1" smtClean="0">
                            <a:latin typeface="Cambria Math" panose="02040503050406030204" pitchFamily="18" charset="0"/>
                          </a:rPr>
                        </m:ctrlPr>
                      </m:naryPr>
                      <m:sub>
                        <m:r>
                          <m:rPr>
                            <m:brk m:alnAt="25"/>
                          </m:rPr>
                          <a:rPr lang="en-US" sz="2600" b="0" i="1" smtClean="0">
                            <a:latin typeface="Cambria Math"/>
                          </a:rPr>
                          <m:t>𝑘</m:t>
                        </m:r>
                        <m:r>
                          <a:rPr lang="en-US" sz="2600" b="0" i="1" smtClean="0">
                            <a:latin typeface="Cambria Math"/>
                          </a:rPr>
                          <m:t>=1</m:t>
                        </m:r>
                      </m:sub>
                      <m:sup>
                        <m:r>
                          <a:rPr lang="en-US" sz="2600" b="0" i="1" smtClean="0">
                            <a:latin typeface="Cambria Math"/>
                          </a:rPr>
                          <m:t>𝐾</m:t>
                        </m:r>
                      </m:sup>
                      <m:e>
                        <m:sSub>
                          <m:sSubPr>
                            <m:ctrlPr>
                              <a:rPr lang="en-US" sz="2600" i="1">
                                <a:latin typeface="Cambria Math" panose="02040503050406030204" pitchFamily="18" charset="0"/>
                                <a:ea typeface="Cambria Math"/>
                              </a:rPr>
                            </m:ctrlPr>
                          </m:sSubPr>
                          <m:e>
                            <m:r>
                              <a:rPr lang="en-US" sz="2600" i="1">
                                <a:latin typeface="Cambria Math"/>
                                <a:ea typeface="Cambria Math"/>
                              </a:rPr>
                              <m:t>𝜋</m:t>
                            </m:r>
                          </m:e>
                          <m:sub>
                            <m:r>
                              <a:rPr lang="en-US" sz="2600" i="1">
                                <a:latin typeface="Cambria Math"/>
                                <a:ea typeface="Cambria Math"/>
                              </a:rPr>
                              <m:t>𝑘</m:t>
                            </m:r>
                          </m:sub>
                        </m:sSub>
                      </m:e>
                    </m:nary>
                    <m:r>
                      <a:rPr lang="en-US" sz="2600" b="0" i="1" smtClean="0">
                        <a:latin typeface="Cambria Math"/>
                      </a:rPr>
                      <m:t>=1</m:t>
                    </m:r>
                  </m:oMath>
                </a14:m>
                <a:endParaRPr lang="en-US" sz="2600" dirty="0"/>
              </a:p>
            </p:txBody>
          </p:sp>
        </mc:Choice>
        <mc:Fallback xmlns="">
          <p:sp>
            <p:nvSpPr>
              <p:cNvPr id="7" name="Объект 2"/>
              <p:cNvSpPr txBox="1">
                <a:spLocks noRot="1" noChangeAspect="1" noMove="1" noResize="1" noEditPoints="1" noAdjustHandles="1" noChangeArrowheads="1" noChangeShapeType="1" noTextEdit="1"/>
              </p:cNvSpPr>
              <p:nvPr/>
            </p:nvSpPr>
            <p:spPr>
              <a:xfrm>
                <a:off x="251520" y="3429000"/>
                <a:ext cx="8784976" cy="1728192"/>
              </a:xfrm>
              <a:prstGeom prst="rect">
                <a:avLst/>
              </a:prstGeom>
              <a:blipFill rotWithShape="1">
                <a:blip r:embed="rId4"/>
                <a:stretch>
                  <a:fillRect l="-1180" t="-1767"/>
                </a:stretch>
              </a:blipFill>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4</a:t>
            </a:fld>
            <a:r>
              <a:rPr lang="en-US" sz="2200" dirty="0">
                <a:solidFill>
                  <a:schemeClr val="tx1"/>
                </a:solidFill>
              </a:rPr>
              <a:t>/14</a:t>
            </a:r>
            <a:endParaRPr lang="ru-RU" sz="2200" dirty="0">
              <a:solidFill>
                <a:schemeClr val="tx1"/>
              </a:solidFill>
            </a:endParaRPr>
          </a:p>
        </p:txBody>
      </p:sp>
    </p:spTree>
    <p:extLst>
      <p:ext uri="{BB962C8B-B14F-4D97-AF65-F5344CB8AC3E}">
        <p14:creationId xmlns:p14="http://schemas.microsoft.com/office/powerpoint/2010/main" val="409965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Examples of mixture model</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a:p>
        </p:txBody>
      </p:sp>
      <p:sp>
        <p:nvSpPr>
          <p:cNvPr id="5" name="Объект 2"/>
          <p:cNvSpPr>
            <a:spLocks noGrp="1"/>
          </p:cNvSpPr>
          <p:nvPr>
            <p:ph idx="1"/>
          </p:nvPr>
        </p:nvSpPr>
        <p:spPr>
          <a:xfrm>
            <a:off x="179512" y="764704"/>
            <a:ext cx="8784976" cy="504056"/>
          </a:xfrm>
        </p:spPr>
        <p:txBody>
          <a:bodyPr>
            <a:normAutofit/>
          </a:bodyPr>
          <a:lstStyle/>
          <a:p>
            <a:pPr marL="0" indent="0">
              <a:buNone/>
            </a:pPr>
            <a:r>
              <a:rPr lang="en-US" sz="2600" i="1" u="sng" dirty="0"/>
              <a:t>Mixtures of Gaussians</a:t>
            </a:r>
            <a:r>
              <a:rPr lang="en-US" sz="2600" dirty="0"/>
              <a:t> (</a:t>
            </a:r>
            <a:r>
              <a:rPr lang="en-US" sz="2600" b="1" i="1" u="sng" dirty="0"/>
              <a:t>Gaussian Mixture Model</a:t>
            </a:r>
            <a:r>
              <a:rPr lang="en-US" sz="2600" dirty="0"/>
              <a:t>):</a:t>
            </a:r>
          </a:p>
        </p:txBody>
      </p:sp>
      <mc:AlternateContent xmlns:mc="http://schemas.openxmlformats.org/markup-compatibility/2006" xmlns:a14="http://schemas.microsoft.com/office/drawing/2010/main">
        <mc:Choice Requires="a14">
          <p:sp>
            <p:nvSpPr>
              <p:cNvPr id="6" name="Прямоугольник 5"/>
              <p:cNvSpPr/>
              <p:nvPr/>
            </p:nvSpPr>
            <p:spPr>
              <a:xfrm>
                <a:off x="2987824" y="1268760"/>
                <a:ext cx="3188501" cy="871201"/>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1" i="0" smtClean="0">
                                  <a:latin typeface="Cambria Math"/>
                                  <a:ea typeface="Cambria Math"/>
                                </a:rPr>
                                <m:t>𝐱</m:t>
                              </m:r>
                            </m:e>
                            <m:sub>
                              <m:r>
                                <a:rPr lang="en-US" b="0" i="1" smtClean="0">
                                  <a:latin typeface="Cambria Math"/>
                                  <a:ea typeface="Cambria Math"/>
                                </a:rPr>
                                <m:t>𝑖</m:t>
                              </m:r>
                            </m:sub>
                          </m:sSub>
                          <m:r>
                            <a:rPr lang="en-US" b="0" i="1" smtClean="0">
                              <a:latin typeface="Cambria Math"/>
                              <a:ea typeface="Cambria Math"/>
                            </a:rPr>
                            <m:t>|</m:t>
                          </m:r>
                          <m:r>
                            <a:rPr lang="en-US" b="1" i="0" smtClean="0">
                              <a:latin typeface="Cambria Math"/>
                              <a:ea typeface="Cambria Math"/>
                            </a:rPr>
                            <m:t>𝛉</m:t>
                          </m:r>
                        </m:e>
                      </m:d>
                      <m:r>
                        <a:rPr lang="en-US" b="0" i="1" smtClean="0">
                          <a:latin typeface="Cambria Math"/>
                          <a:ea typeface="Cambria Math"/>
                          <a:cs typeface="Calibri" panose="020F0502020204030204" pitchFamily="34" charset="0"/>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𝑘</m:t>
                          </m:r>
                          <m:r>
                            <a:rPr lang="en-US" b="0" i="1" smtClean="0">
                              <a:latin typeface="Cambria Math"/>
                              <a:ea typeface="Cambria Math"/>
                            </a:rPr>
                            <m:t>=1</m:t>
                          </m:r>
                        </m:sub>
                        <m:sup>
                          <m:r>
                            <a:rPr lang="en-US" b="0" i="1" smtClean="0">
                              <a:latin typeface="Cambria Math"/>
                              <a:ea typeface="Cambria Math"/>
                            </a:rPr>
                            <m:t>𝐾</m:t>
                          </m:r>
                        </m:sup>
                        <m:e>
                          <m:sSub>
                            <m:sSubPr>
                              <m:ctrlPr>
                                <a:rPr lang="en-US" b="0" i="1" smtClean="0">
                                  <a:latin typeface="Cambria Math" panose="02040503050406030204" pitchFamily="18" charset="0"/>
                                  <a:ea typeface="Cambria Math"/>
                                </a:rPr>
                              </m:ctrlPr>
                            </m:sSubPr>
                            <m:e>
                              <m:r>
                                <a:rPr lang="en-US" b="0" i="1" smtClean="0">
                                  <a:latin typeface="Cambria Math"/>
                                  <a:ea typeface="Cambria Math"/>
                                </a:rPr>
                                <m:t>𝜋</m:t>
                              </m:r>
                            </m:e>
                            <m:sub>
                              <m:r>
                                <a:rPr lang="en-US" b="0" i="1" smtClean="0">
                                  <a:latin typeface="Cambria Math"/>
                                  <a:ea typeface="Cambria Math"/>
                                </a:rPr>
                                <m:t>𝑘</m:t>
                              </m:r>
                            </m:sub>
                          </m:sSub>
                          <m:r>
                            <a:rPr lang="en-US" b="0" i="1" smtClean="0">
                              <a:latin typeface="Cambria Math"/>
                              <a:ea typeface="Cambria Math"/>
                            </a:rPr>
                            <m:t>𝒩</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i="1">
                                  <a:latin typeface="Cambria Math"/>
                                  <a:ea typeface="Cambria Math"/>
                                </a:rPr>
                                <m:t>|</m:t>
                              </m:r>
                              <m:sSub>
                                <m:sSubPr>
                                  <m:ctrlPr>
                                    <a:rPr lang="en-US" i="1" smtClean="0">
                                      <a:latin typeface="Cambria Math" panose="02040503050406030204" pitchFamily="18" charset="0"/>
                                      <a:ea typeface="Cambria Math"/>
                                    </a:rPr>
                                  </m:ctrlPr>
                                </m:sSubPr>
                                <m:e>
                                  <m:r>
                                    <a:rPr lang="en-US" b="1" i="0" smtClean="0">
                                      <a:latin typeface="Cambria Math"/>
                                      <a:ea typeface="Cambria Math"/>
                                    </a:rPr>
                                    <m:t>𝛍</m:t>
                                  </m:r>
                                </m:e>
                                <m:sub>
                                  <m:r>
                                    <a:rPr lang="en-US" b="0" i="1" smtClean="0">
                                      <a:latin typeface="Cambria Math"/>
                                      <a:ea typeface="Cambria Math"/>
                                    </a:rPr>
                                    <m:t>𝑘</m:t>
                                  </m:r>
                                </m:sub>
                              </m:sSub>
                              <m:r>
                                <a:rPr lang="en-US" b="0" i="1" smtClean="0">
                                  <a:latin typeface="Cambria Math"/>
                                  <a:ea typeface="Cambria Math"/>
                                </a:rPr>
                                <m:t>, </m:t>
                              </m:r>
                              <m:sSub>
                                <m:sSubPr>
                                  <m:ctrlPr>
                                    <a:rPr lang="en-US" b="0" i="1" smtClean="0">
                                      <a:latin typeface="Cambria Math" panose="02040503050406030204" pitchFamily="18" charset="0"/>
                                      <a:ea typeface="Cambria Math"/>
                                    </a:rPr>
                                  </m:ctrlPr>
                                </m:sSubPr>
                                <m:e>
                                  <m:r>
                                    <a:rPr lang="el-GR" b="1" i="0" smtClean="0">
                                      <a:latin typeface="Cambria Math"/>
                                      <a:ea typeface="Cambria Math"/>
                                    </a:rPr>
                                    <m:t>𝚺</m:t>
                                  </m:r>
                                </m:e>
                                <m:sub>
                                  <m:r>
                                    <a:rPr lang="en-US" b="0" i="1" smtClean="0">
                                      <a:latin typeface="Cambria Math"/>
                                      <a:ea typeface="Cambria Math"/>
                                    </a:rPr>
                                    <m:t>𝑘</m:t>
                                  </m:r>
                                </m:sub>
                              </m:sSub>
                            </m:e>
                          </m:d>
                        </m:e>
                      </m:nary>
                    </m:oMath>
                  </m:oMathPara>
                </a14:m>
                <a:endParaRPr lang="ru-RU" dirty="0"/>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2987824" y="1268760"/>
                <a:ext cx="3188501" cy="871201"/>
              </a:xfrm>
              <a:prstGeom prst="rect">
                <a:avLst/>
              </a:prstGeom>
              <a:blipFill rotWithShape="1">
                <a:blip r:embed="rId2"/>
                <a:stretch>
                  <a:fillRect/>
                </a:stretch>
              </a:blipFill>
              <a:ln w="25400">
                <a:solidFill>
                  <a:srgbClr val="FF0000"/>
                </a:solidFill>
              </a:ln>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5</a:t>
            </a:fld>
            <a:r>
              <a:rPr lang="en-US" sz="2200" dirty="0">
                <a:solidFill>
                  <a:schemeClr val="tx1"/>
                </a:solidFill>
              </a:rPr>
              <a:t>/14</a:t>
            </a:r>
            <a:endParaRPr lang="ru-RU" sz="2200" dirty="0">
              <a:solidFill>
                <a:schemeClr val="tx1"/>
              </a:solidFill>
            </a:endParaRPr>
          </a:p>
        </p:txBody>
      </p:sp>
      <p:sp>
        <p:nvSpPr>
          <p:cNvPr id="8" name="Объект 2"/>
          <p:cNvSpPr txBox="1">
            <a:spLocks/>
          </p:cNvSpPr>
          <p:nvPr/>
        </p:nvSpPr>
        <p:spPr>
          <a:xfrm>
            <a:off x="179512" y="2166887"/>
            <a:ext cx="8784976"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600" i="1" u="sng" dirty="0"/>
              <a:t>Mixtures of </a:t>
            </a:r>
            <a:r>
              <a:rPr lang="en-US" sz="2600" i="1" u="sng" dirty="0" err="1"/>
              <a:t>Multinoullis</a:t>
            </a:r>
            <a:r>
              <a:rPr lang="en-US" sz="2600" dirty="0"/>
              <a:t>:</a:t>
            </a:r>
          </a:p>
        </p:txBody>
      </p:sp>
      <mc:AlternateContent xmlns:mc="http://schemas.openxmlformats.org/markup-compatibility/2006" xmlns:a14="http://schemas.microsoft.com/office/drawing/2010/main">
        <mc:Choice Requires="a14">
          <p:sp>
            <p:nvSpPr>
              <p:cNvPr id="9" name="Прямоугольник 8"/>
              <p:cNvSpPr/>
              <p:nvPr/>
            </p:nvSpPr>
            <p:spPr>
              <a:xfrm>
                <a:off x="1453461" y="2780927"/>
                <a:ext cx="6257226" cy="902555"/>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1" i="0" smtClean="0">
                                  <a:latin typeface="Cambria Math"/>
                                  <a:ea typeface="Cambria Math"/>
                                </a:rPr>
                                <m:t>𝐱</m:t>
                              </m:r>
                            </m:e>
                            <m:sub>
                              <m:r>
                                <a:rPr lang="en-US" b="0" i="1" smtClean="0">
                                  <a:latin typeface="Cambria Math"/>
                                  <a:ea typeface="Cambria Math"/>
                                </a:rPr>
                                <m:t>𝑖</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𝑧</m:t>
                              </m:r>
                            </m:e>
                            <m:sub>
                              <m:r>
                                <a:rPr lang="en-US" b="0" i="1" smtClean="0">
                                  <a:latin typeface="Cambria Math"/>
                                  <a:ea typeface="Cambria Math"/>
                                </a:rPr>
                                <m:t>𝑖</m:t>
                              </m:r>
                            </m:sub>
                          </m:sSub>
                          <m:r>
                            <a:rPr lang="en-US" b="0" i="1" smtClean="0">
                              <a:latin typeface="Cambria Math"/>
                              <a:ea typeface="Cambria Math"/>
                            </a:rPr>
                            <m:t>=</m:t>
                          </m:r>
                          <m:r>
                            <a:rPr lang="en-US" b="0" i="1" smtClean="0">
                              <a:latin typeface="Cambria Math"/>
                              <a:ea typeface="Cambria Math"/>
                            </a:rPr>
                            <m:t>𝑘</m:t>
                          </m:r>
                          <m:r>
                            <a:rPr lang="en-US" b="0" i="1" smtClean="0">
                              <a:latin typeface="Cambria Math"/>
                              <a:ea typeface="Cambria Math"/>
                            </a:rPr>
                            <m:t>, </m:t>
                          </m:r>
                          <m:r>
                            <a:rPr lang="en-US" b="1" i="0" smtClean="0">
                              <a:latin typeface="Cambria Math"/>
                              <a:ea typeface="Cambria Math"/>
                            </a:rPr>
                            <m:t>𝛉</m:t>
                          </m:r>
                        </m:e>
                      </m:d>
                      <m:r>
                        <a:rPr lang="en-US" b="0" i="1" smtClean="0">
                          <a:latin typeface="Cambria Math"/>
                          <a:ea typeface="Cambria Math"/>
                          <a:cs typeface="Calibri" panose="020F0502020204030204" pitchFamily="34" charset="0"/>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𝑗</m:t>
                          </m:r>
                          <m:r>
                            <a:rPr lang="en-US" b="0" i="1" smtClean="0">
                              <a:latin typeface="Cambria Math"/>
                              <a:ea typeface="Cambria Math"/>
                            </a:rPr>
                            <m:t>=1</m:t>
                          </m:r>
                        </m:sub>
                        <m:sup>
                          <m:r>
                            <a:rPr lang="en-US" b="0" i="1" smtClean="0">
                              <a:latin typeface="Cambria Math"/>
                              <a:ea typeface="Cambria Math"/>
                            </a:rPr>
                            <m:t>𝐷</m:t>
                          </m:r>
                        </m:sup>
                        <m:e>
                          <m:r>
                            <a:rPr lang="en-US" b="0" i="1" smtClean="0">
                              <a:latin typeface="Cambria Math"/>
                              <a:ea typeface="Cambria Math"/>
                            </a:rPr>
                            <m:t>𝐵𝑒𝑟</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𝑖𝑗</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i="1">
                                      <a:latin typeface="Cambria Math"/>
                                      <a:ea typeface="Cambria Math"/>
                                    </a:rPr>
                                    <m:t>𝜇</m:t>
                                  </m:r>
                                </m:e>
                                <m:sub>
                                  <m:r>
                                    <a:rPr lang="en-US" b="0" i="1" smtClean="0">
                                      <a:latin typeface="Cambria Math"/>
                                      <a:ea typeface="Cambria Math"/>
                                    </a:rPr>
                                    <m:t>𝑗𝑘</m:t>
                                  </m:r>
                                </m:sub>
                              </m:sSub>
                            </m:e>
                          </m:d>
                        </m:e>
                      </m:nary>
                      <m:r>
                        <a:rPr lang="en-US" b="0" i="1" smtClean="0">
                          <a:latin typeface="Cambria Math"/>
                          <a:ea typeface="Cambria Math"/>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𝑗</m:t>
                          </m:r>
                          <m:r>
                            <a:rPr lang="en-US" b="0" i="1" smtClean="0">
                              <a:latin typeface="Cambria Math"/>
                              <a:ea typeface="Cambria Math"/>
                            </a:rPr>
                            <m:t>=1</m:t>
                          </m:r>
                        </m:sub>
                        <m:sup>
                          <m:r>
                            <a:rPr lang="en-US" b="0" i="1" smtClean="0">
                              <a:latin typeface="Cambria Math"/>
                              <a:ea typeface="Cambria Math"/>
                            </a:rPr>
                            <m:t>𝐷</m:t>
                          </m:r>
                        </m:sup>
                        <m:e>
                          <m:sSup>
                            <m:sSupPr>
                              <m:ctrlPr>
                                <a:rPr lang="en-US" b="0" i="1" smtClean="0">
                                  <a:latin typeface="Cambria Math" panose="02040503050406030204" pitchFamily="18" charset="0"/>
                                  <a:ea typeface="Cambria Math"/>
                                </a:rPr>
                              </m:ctrlPr>
                            </m:sSupPr>
                            <m:e>
                              <m:sSub>
                                <m:sSubPr>
                                  <m:ctrlPr>
                                    <a:rPr lang="en-US" b="0" i="1" smtClean="0">
                                      <a:latin typeface="Cambria Math" panose="02040503050406030204" pitchFamily="18" charset="0"/>
                                      <a:ea typeface="Cambria Math"/>
                                    </a:rPr>
                                  </m:ctrlPr>
                                </m:sSubPr>
                                <m:e>
                                  <m:r>
                                    <a:rPr lang="en-US" i="1">
                                      <a:latin typeface="Cambria Math"/>
                                      <a:ea typeface="Cambria Math"/>
                                    </a:rPr>
                                    <m:t>𝜇</m:t>
                                  </m:r>
                                </m:e>
                                <m:sub>
                                  <m:r>
                                    <a:rPr lang="en-US" b="0" i="1" smtClean="0">
                                      <a:latin typeface="Cambria Math"/>
                                      <a:ea typeface="Cambria Math"/>
                                    </a:rPr>
                                    <m:t>𝑗𝑘</m:t>
                                  </m:r>
                                </m:sub>
                              </m:sSub>
                            </m:e>
                            <m:sup>
                              <m:sSub>
                                <m:sSubPr>
                                  <m:ctrlPr>
                                    <a:rPr lang="en-US" i="1">
                                      <a:latin typeface="Cambria Math" panose="02040503050406030204" pitchFamily="18" charset="0"/>
                                      <a:ea typeface="Cambria Math"/>
                                    </a:rPr>
                                  </m:ctrlPr>
                                </m:sSubPr>
                                <m:e>
                                  <m:r>
                                    <a:rPr lang="en-US" i="1">
                                      <a:latin typeface="Cambria Math"/>
                                      <a:ea typeface="Cambria Math"/>
                                    </a:rPr>
                                    <m:t>𝑥</m:t>
                                  </m:r>
                                </m:e>
                                <m:sub>
                                  <m:r>
                                    <a:rPr lang="en-US" i="1">
                                      <a:latin typeface="Cambria Math"/>
                                      <a:ea typeface="Cambria Math"/>
                                    </a:rPr>
                                    <m:t>𝑖𝑗</m:t>
                                  </m:r>
                                </m:sub>
                              </m:sSub>
                            </m:sup>
                          </m:sSup>
                          <m:sSup>
                            <m:sSupPr>
                              <m:ctrlPr>
                                <a:rPr lang="en-US" b="0" i="1" smtClean="0">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r>
                                    <a:rPr lang="en-US" i="1">
                                      <a:latin typeface="Cambria Math"/>
                                      <a:ea typeface="Cambria Math"/>
                                    </a:rPr>
                                    <m:t>1−</m:t>
                                  </m:r>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𝑗𝑘</m:t>
                                      </m:r>
                                    </m:sub>
                                  </m:sSub>
                                </m:e>
                              </m:d>
                            </m:e>
                            <m:sup>
                              <m:r>
                                <a:rPr lang="en-US" b="0" i="1" smtClean="0">
                                  <a:latin typeface="Cambria Math"/>
                                  <a:ea typeface="Cambria Math"/>
                                </a:rPr>
                                <m:t>1−</m:t>
                              </m:r>
                              <m:sSub>
                                <m:sSubPr>
                                  <m:ctrlPr>
                                    <a:rPr lang="en-US" i="1">
                                      <a:latin typeface="Cambria Math" panose="02040503050406030204" pitchFamily="18" charset="0"/>
                                      <a:ea typeface="Cambria Math"/>
                                    </a:rPr>
                                  </m:ctrlPr>
                                </m:sSubPr>
                                <m:e>
                                  <m:r>
                                    <a:rPr lang="en-US" i="1">
                                      <a:latin typeface="Cambria Math"/>
                                      <a:ea typeface="Cambria Math"/>
                                    </a:rPr>
                                    <m:t>𝑥</m:t>
                                  </m:r>
                                </m:e>
                                <m:sub>
                                  <m:r>
                                    <a:rPr lang="en-US" i="1">
                                      <a:latin typeface="Cambria Math"/>
                                      <a:ea typeface="Cambria Math"/>
                                    </a:rPr>
                                    <m:t>𝑖𝑗</m:t>
                                  </m:r>
                                </m:sub>
                              </m:sSub>
                            </m:sup>
                          </m:sSup>
                        </m:e>
                      </m:nary>
                    </m:oMath>
                  </m:oMathPara>
                </a14:m>
                <a:endParaRPr lang="ru-RU" dirty="0"/>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1453461" y="2780927"/>
                <a:ext cx="6257226" cy="902555"/>
              </a:xfrm>
              <a:prstGeom prst="rect">
                <a:avLst/>
              </a:prstGeom>
              <a:blipFill rotWithShape="1">
                <a:blip r:embed="rId3"/>
                <a:stretch>
                  <a:fillRect/>
                </a:stretch>
              </a:blipFill>
              <a:ln w="25400">
                <a:solidFill>
                  <a:srgbClr val="FF0000"/>
                </a:solidFill>
              </a:ln>
            </p:spPr>
            <p:txBody>
              <a:bodyPr/>
              <a:lstStyle/>
              <a:p>
                <a:r>
                  <a:rPr lang="ru-RU">
                    <a:noFill/>
                  </a:rPr>
                  <a:t> </a:t>
                </a:r>
              </a:p>
            </p:txBody>
          </p:sp>
        </mc:Fallback>
      </mc:AlternateContent>
      <p:sp>
        <p:nvSpPr>
          <p:cNvPr id="10" name="Объект 2"/>
          <p:cNvSpPr txBox="1">
            <a:spLocks/>
          </p:cNvSpPr>
          <p:nvPr/>
        </p:nvSpPr>
        <p:spPr>
          <a:xfrm>
            <a:off x="308051" y="3789040"/>
            <a:ext cx="8784976"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600" i="1" u="sng" dirty="0"/>
              <a:t>Mixtures of experts</a:t>
            </a:r>
            <a:r>
              <a:rPr lang="en-US" sz="2600" dirty="0"/>
              <a:t>:</a:t>
            </a:r>
          </a:p>
        </p:txBody>
      </p:sp>
      <mc:AlternateContent xmlns:mc="http://schemas.openxmlformats.org/markup-compatibility/2006" xmlns:a14="http://schemas.microsoft.com/office/drawing/2010/main">
        <mc:Choice Requires="a14">
          <p:sp>
            <p:nvSpPr>
              <p:cNvPr id="11" name="Прямоугольник 10"/>
              <p:cNvSpPr/>
              <p:nvPr/>
            </p:nvSpPr>
            <p:spPr>
              <a:xfrm>
                <a:off x="1453461" y="4365104"/>
                <a:ext cx="4120743" cy="729174"/>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ru-RU" i="1" smtClean="0">
                              <a:latin typeface="Cambria Math" panose="02040503050406030204" pitchFamily="18" charset="0"/>
                            </a:rPr>
                          </m:ctrlPr>
                        </m:dPr>
                        <m:e>
                          <m:m>
                            <m:mPr>
                              <m:mcs>
                                <m:mc>
                                  <m:mcPr>
                                    <m:count m:val="1"/>
                                    <m:mcJc m:val="center"/>
                                  </m:mcPr>
                                </m:mc>
                              </m:mcs>
                              <m:ctrlPr>
                                <a:rPr lang="ru-RU" i="1" smtClean="0">
                                  <a:latin typeface="Cambria Math" panose="02040503050406030204" pitchFamily="18" charset="0"/>
                                </a:rPr>
                              </m:ctrlPr>
                            </m:mPr>
                            <m:mr>
                              <m:e>
                                <m:r>
                                  <m:rPr>
                                    <m:brk m:alnAt="7"/>
                                  </m:rPr>
                                  <a:rPr lang="en-US" b="0" i="1" smtClean="0">
                                    <a:latin typeface="Cambria Math"/>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1" i="0" smtClean="0">
                                            <a:latin typeface="Cambria Math"/>
                                          </a:rPr>
                                          <m:t>𝐱</m:t>
                                        </m:r>
                                      </m:e>
                                      <m:sub>
                                        <m:r>
                                          <a:rPr lang="en-US" b="0" i="1" smtClean="0">
                                            <a:latin typeface="Cambria Math"/>
                                          </a:rPr>
                                          <m:t>𝑖</m:t>
                                        </m:r>
                                      </m:sub>
                                    </m:sSub>
                                    <m:r>
                                      <a:rPr lang="en-US" b="0" i="1" smtClean="0">
                                        <a:latin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𝑧</m:t>
                                        </m:r>
                                      </m:e>
                                      <m:sub>
                                        <m:r>
                                          <a:rPr lang="en-US" i="1">
                                            <a:latin typeface="Cambria Math"/>
                                            <a:ea typeface="Cambria Math"/>
                                          </a:rPr>
                                          <m:t>𝑖</m:t>
                                        </m:r>
                                      </m:sub>
                                    </m:sSub>
                                    <m:r>
                                      <a:rPr lang="en-US" i="1">
                                        <a:latin typeface="Cambria Math"/>
                                        <a:ea typeface="Cambria Math"/>
                                      </a:rPr>
                                      <m:t>=</m:t>
                                    </m:r>
                                    <m:r>
                                      <a:rPr lang="en-US" i="1">
                                        <a:latin typeface="Cambria Math"/>
                                        <a:ea typeface="Cambria Math"/>
                                      </a:rPr>
                                      <m:t>𝑘</m:t>
                                    </m:r>
                                    <m:r>
                                      <a:rPr lang="en-US" i="1">
                                        <a:latin typeface="Cambria Math"/>
                                        <a:ea typeface="Cambria Math"/>
                                      </a:rPr>
                                      <m:t>, </m:t>
                                    </m:r>
                                    <m:r>
                                      <a:rPr lang="en-US" b="1">
                                        <a:latin typeface="Cambria Math"/>
                                        <a:ea typeface="Cambria Math"/>
                                      </a:rPr>
                                      <m:t>𝛉</m:t>
                                    </m:r>
                                  </m:e>
                                </m:d>
                                <m:r>
                                  <m:rPr>
                                    <m:brk m:alnAt="7"/>
                                  </m:rPr>
                                  <a:rPr lang="en-US" b="0" i="1" smtClean="0">
                                    <a:latin typeface="Cambria Math"/>
                                  </a:rPr>
                                  <m:t>=</m:t>
                                </m:r>
                                <m:r>
                                  <a:rPr lang="en-US" i="1">
                                    <a:latin typeface="Cambria Math"/>
                                    <a:ea typeface="Cambria Math"/>
                                  </a:rPr>
                                  <m:t>𝒩</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ea typeface="Cambria Math"/>
                                      </a:rPr>
                                      <m:t>|</m:t>
                                    </m:r>
                                    <m:sSup>
                                      <m:sSupPr>
                                        <m:ctrlPr>
                                          <a:rPr lang="en-US" i="1" smtClean="0">
                                            <a:latin typeface="Cambria Math" panose="02040503050406030204" pitchFamily="18" charset="0"/>
                                            <a:ea typeface="Cambria Math"/>
                                          </a:rPr>
                                        </m:ctrlPr>
                                      </m:sSupPr>
                                      <m:e>
                                        <m:sSub>
                                          <m:sSubPr>
                                            <m:ctrlPr>
                                              <a:rPr lang="en-US" i="1" smtClean="0">
                                                <a:latin typeface="Cambria Math" panose="02040503050406030204" pitchFamily="18" charset="0"/>
                                                <a:ea typeface="Cambria Math"/>
                                              </a:rPr>
                                            </m:ctrlPr>
                                          </m:sSubPr>
                                          <m:e>
                                            <m:r>
                                              <a:rPr lang="en-US" b="1" i="0" smtClean="0">
                                                <a:latin typeface="Cambria Math"/>
                                                <a:ea typeface="Cambria Math"/>
                                              </a:rPr>
                                              <m:t>𝐰</m:t>
                                            </m:r>
                                          </m:e>
                                          <m:sub>
                                            <m:r>
                                              <a:rPr lang="en-US" b="0" i="1" smtClean="0">
                                                <a:latin typeface="Cambria Math"/>
                                                <a:ea typeface="Cambria Math"/>
                                              </a:rPr>
                                              <m:t>𝑘</m:t>
                                            </m:r>
                                          </m:sub>
                                        </m:sSub>
                                      </m:e>
                                      <m:sup>
                                        <m:r>
                                          <a:rPr lang="en-US" b="0" i="1" smtClean="0">
                                            <a:latin typeface="Cambria Math"/>
                                            <a:ea typeface="Cambria Math"/>
                                          </a:rPr>
                                          <m:t>𝑇</m:t>
                                        </m:r>
                                      </m:sup>
                                    </m:sSup>
                                    <m:sSub>
                                      <m:sSubPr>
                                        <m:ctrlPr>
                                          <a:rPr lang="en-US" i="1">
                                            <a:latin typeface="Cambria Math" panose="02040503050406030204" pitchFamily="18" charset="0"/>
                                          </a:rPr>
                                        </m:ctrlPr>
                                      </m:sSubPr>
                                      <m:e>
                                        <m:r>
                                          <a:rPr lang="en-US" b="1">
                                            <a:latin typeface="Cambria Math"/>
                                          </a:rPr>
                                          <m:t>𝐱</m:t>
                                        </m:r>
                                      </m:e>
                                      <m:sub>
                                        <m:r>
                                          <a:rPr lang="en-US" i="1">
                                            <a:latin typeface="Cambria Math"/>
                                          </a:rPr>
                                          <m:t>𝑖</m:t>
                                        </m:r>
                                      </m:sub>
                                    </m:sSub>
                                    <m:r>
                                      <a:rPr lang="en-US" i="1">
                                        <a:latin typeface="Cambria Math"/>
                                        <a:ea typeface="Cambria Math"/>
                                      </a:rPr>
                                      <m:t>,</m:t>
                                    </m:r>
                                    <m:sSup>
                                      <m:sSupPr>
                                        <m:ctrlPr>
                                          <a:rPr lang="en-US" i="1">
                                            <a:latin typeface="Cambria Math" panose="02040503050406030204" pitchFamily="18" charset="0"/>
                                            <a:ea typeface="Cambria Math"/>
                                          </a:rPr>
                                        </m:ctrlPr>
                                      </m:sSupPr>
                                      <m:e>
                                        <m:sSub>
                                          <m:sSubPr>
                                            <m:ctrlPr>
                                              <a:rPr lang="en-US" i="1">
                                                <a:latin typeface="Cambria Math" panose="02040503050406030204" pitchFamily="18" charset="0"/>
                                                <a:ea typeface="Cambria Math"/>
                                              </a:rPr>
                                            </m:ctrlPr>
                                          </m:sSubPr>
                                          <m:e>
                                            <m:r>
                                              <a:rPr lang="en-US" b="0" i="1" smtClean="0">
                                                <a:latin typeface="Cambria Math"/>
                                                <a:ea typeface="Cambria Math"/>
                                              </a:rPr>
                                              <m:t>𝜎</m:t>
                                            </m:r>
                                          </m:e>
                                          <m:sub>
                                            <m:r>
                                              <a:rPr lang="en-US" i="1">
                                                <a:latin typeface="Cambria Math"/>
                                                <a:ea typeface="Cambria Math"/>
                                              </a:rPr>
                                              <m:t>𝑘</m:t>
                                            </m:r>
                                          </m:sub>
                                        </m:sSub>
                                      </m:e>
                                      <m:sup>
                                        <m:r>
                                          <a:rPr lang="en-US" b="0" i="1" smtClean="0">
                                            <a:latin typeface="Cambria Math"/>
                                            <a:ea typeface="Cambria Math"/>
                                          </a:rPr>
                                          <m:t>2</m:t>
                                        </m:r>
                                      </m:sup>
                                    </m:sSup>
                                  </m:e>
                                </m:d>
                              </m:e>
                            </m:mr>
                            <m:mr>
                              <m:e>
                                <m:r>
                                  <m:rPr>
                                    <m:brk m:alnAt="7"/>
                                  </m:rPr>
                                  <a:rPr lang="en-US" i="1">
                                    <a:latin typeface="Cambria Math"/>
                                  </a:rPr>
                                  <m:t>𝑝</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a:rPr>
                                        </m:ctrlPr>
                                      </m:sSubPr>
                                      <m:e>
                                        <m:r>
                                          <a:rPr lang="en-US" i="1">
                                            <a:latin typeface="Cambria Math"/>
                                            <a:ea typeface="Cambria Math"/>
                                          </a:rPr>
                                          <m:t>𝑧</m:t>
                                        </m:r>
                                      </m:e>
                                      <m:sub>
                                        <m:r>
                                          <a:rPr lang="en-US" i="1">
                                            <a:latin typeface="Cambria Math"/>
                                            <a:ea typeface="Cambria Math"/>
                                          </a:rPr>
                                          <m:t>𝑖</m:t>
                                        </m:r>
                                      </m:sub>
                                    </m:sSub>
                                    <m:r>
                                      <a:rPr lang="en-US" i="1">
                                        <a:latin typeface="Cambria Math"/>
                                      </a:rPr>
                                      <m:t>|</m:t>
                                    </m:r>
                                    <m:sSub>
                                      <m:sSubPr>
                                        <m:ctrlPr>
                                          <a:rPr lang="en-US" i="1">
                                            <a:latin typeface="Cambria Math" panose="02040503050406030204" pitchFamily="18" charset="0"/>
                                          </a:rPr>
                                        </m:ctrlPr>
                                      </m:sSubPr>
                                      <m:e>
                                        <m:r>
                                          <a:rPr lang="en-US" b="1">
                                            <a:latin typeface="Cambria Math"/>
                                          </a:rPr>
                                          <m:t>𝐱</m:t>
                                        </m:r>
                                      </m:e>
                                      <m:sub>
                                        <m:r>
                                          <a:rPr lang="en-US" i="1">
                                            <a:latin typeface="Cambria Math"/>
                                          </a:rPr>
                                          <m:t>𝑖</m:t>
                                        </m:r>
                                      </m:sub>
                                    </m:sSub>
                                    <m:r>
                                      <a:rPr lang="en-US" i="1">
                                        <a:latin typeface="Cambria Math"/>
                                        <a:ea typeface="Cambria Math"/>
                                      </a:rPr>
                                      <m:t>, </m:t>
                                    </m:r>
                                    <m:r>
                                      <a:rPr lang="en-US" b="1">
                                        <a:latin typeface="Cambria Math"/>
                                        <a:ea typeface="Cambria Math"/>
                                      </a:rPr>
                                      <m:t>𝛉</m:t>
                                    </m:r>
                                  </m:e>
                                </m:d>
                                <m:r>
                                  <a:rPr lang="en-US" b="0" i="1" smtClean="0">
                                    <a:latin typeface="Cambria Math"/>
                                    <a:ea typeface="Cambria Math"/>
                                  </a:rPr>
                                  <m:t>=</m:t>
                                </m:r>
                                <m:r>
                                  <a:rPr lang="en-US" b="0" i="1" smtClean="0">
                                    <a:latin typeface="Cambria Math"/>
                                    <a:ea typeface="Cambria Math"/>
                                  </a:rPr>
                                  <m:t>𝐶𝑎𝑡</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𝑧</m:t>
                                        </m:r>
                                      </m:e>
                                      <m:sub>
                                        <m:r>
                                          <a:rPr lang="en-US" b="0" i="1" smtClean="0">
                                            <a:latin typeface="Cambria Math"/>
                                            <a:ea typeface="Cambria Math"/>
                                          </a:rPr>
                                          <m:t>𝑖</m:t>
                                        </m:r>
                                      </m:sub>
                                    </m:sSub>
                                    <m:r>
                                      <a:rPr lang="en-US" b="0" i="1" smtClean="0">
                                        <a:latin typeface="Cambria Math"/>
                                        <a:ea typeface="Cambria Math"/>
                                      </a:rPr>
                                      <m:t>|</m:t>
                                    </m:r>
                                    <m:r>
                                      <a:rPr lang="en-US" b="0" i="1" smtClean="0">
                                        <a:latin typeface="Cambria Math"/>
                                        <a:ea typeface="Cambria Math"/>
                                      </a:rPr>
                                      <m:t>𝒮</m:t>
                                    </m:r>
                                    <m:d>
                                      <m:dPr>
                                        <m:ctrlPr>
                                          <a:rPr lang="en-US" b="0" i="1" smtClean="0">
                                            <a:latin typeface="Cambria Math" panose="02040503050406030204" pitchFamily="18" charset="0"/>
                                            <a:ea typeface="Cambria Math"/>
                                          </a:rPr>
                                        </m:ctrlPr>
                                      </m:dPr>
                                      <m:e>
                                        <m:sSup>
                                          <m:sSupPr>
                                            <m:ctrlPr>
                                              <a:rPr lang="en-US" b="0" i="1" smtClean="0">
                                                <a:latin typeface="Cambria Math" panose="02040503050406030204" pitchFamily="18" charset="0"/>
                                                <a:ea typeface="Cambria Math"/>
                                              </a:rPr>
                                            </m:ctrlPr>
                                          </m:sSupPr>
                                          <m:e>
                                            <m:r>
                                              <a:rPr lang="en-US" b="1" i="0" smtClean="0">
                                                <a:latin typeface="Cambria Math"/>
                                                <a:ea typeface="Cambria Math"/>
                                              </a:rPr>
                                              <m:t>𝐕</m:t>
                                            </m:r>
                                          </m:e>
                                          <m:sup>
                                            <m:r>
                                              <a:rPr lang="en-US" b="0" i="1" smtClean="0">
                                                <a:latin typeface="Cambria Math"/>
                                                <a:ea typeface="Cambria Math"/>
                                              </a:rPr>
                                              <m:t>𝑇</m:t>
                                            </m:r>
                                          </m:sup>
                                        </m:sSup>
                                        <m:sSub>
                                          <m:sSubPr>
                                            <m:ctrlPr>
                                              <a:rPr lang="en-US" b="0" i="1" smtClean="0">
                                                <a:latin typeface="Cambria Math" panose="02040503050406030204" pitchFamily="18" charset="0"/>
                                                <a:ea typeface="Cambria Math"/>
                                              </a:rPr>
                                            </m:ctrlPr>
                                          </m:sSubPr>
                                          <m:e>
                                            <m:r>
                                              <a:rPr lang="en-US" b="1" i="0" smtClean="0">
                                                <a:latin typeface="Cambria Math"/>
                                                <a:ea typeface="Cambria Math"/>
                                              </a:rPr>
                                              <m:t>𝐱</m:t>
                                            </m:r>
                                          </m:e>
                                          <m:sub>
                                            <m:r>
                                              <a:rPr lang="en-US" b="0" i="1" smtClean="0">
                                                <a:latin typeface="Cambria Math"/>
                                                <a:ea typeface="Cambria Math"/>
                                              </a:rPr>
                                              <m:t>𝑖</m:t>
                                            </m:r>
                                          </m:sub>
                                        </m:sSub>
                                      </m:e>
                                    </m:d>
                                  </m:e>
                                </m:d>
                              </m:e>
                            </m:mr>
                          </m:m>
                        </m:e>
                      </m:d>
                    </m:oMath>
                  </m:oMathPara>
                </a14:m>
                <a:endParaRPr lang="ru-RU" dirty="0"/>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1453461" y="4365104"/>
                <a:ext cx="4120743" cy="729174"/>
              </a:xfrm>
              <a:prstGeom prst="rect">
                <a:avLst/>
              </a:prstGeom>
              <a:blipFill rotWithShape="1">
                <a:blip r:embed="rId4"/>
                <a:stretch>
                  <a:fillRect/>
                </a:stretch>
              </a:blipFill>
              <a:ln w="25400">
                <a:solidFill>
                  <a:srgbClr val="FF0000"/>
                </a:solidFill>
              </a:ln>
            </p:spPr>
            <p:txBody>
              <a:bodyPr/>
              <a:lstStyle/>
              <a:p>
                <a:r>
                  <a:rPr lang="ru-RU">
                    <a:noFill/>
                  </a:rPr>
                  <a:t> </a:t>
                </a:r>
              </a:p>
            </p:txBody>
          </p:sp>
        </mc:Fallback>
      </mc:AlternateContent>
    </p:spTree>
    <p:extLst>
      <p:ext uri="{BB962C8B-B14F-4D97-AF65-F5344CB8AC3E}">
        <p14:creationId xmlns:p14="http://schemas.microsoft.com/office/powerpoint/2010/main" val="1836731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Parameters estimation for mixture model</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a:p>
        </p:txBody>
      </p:sp>
      <p:sp>
        <p:nvSpPr>
          <p:cNvPr id="5" name="Объект 2"/>
          <p:cNvSpPr>
            <a:spLocks noGrp="1"/>
          </p:cNvSpPr>
          <p:nvPr>
            <p:ph idx="1"/>
          </p:nvPr>
        </p:nvSpPr>
        <p:spPr>
          <a:xfrm>
            <a:off x="179512" y="764704"/>
            <a:ext cx="8784976" cy="4248472"/>
          </a:xfrm>
        </p:spPr>
        <p:txBody>
          <a:bodyPr>
            <a:normAutofit/>
          </a:bodyPr>
          <a:lstStyle/>
          <a:p>
            <a:pPr marL="0" indent="0">
              <a:buNone/>
            </a:pPr>
            <a:r>
              <a:rPr lang="en-US" sz="2600" dirty="0"/>
              <a:t>Since in an LVM some parameters are hidden, the parameters are not longer independent, and the posterior does not factorize, making it much harder to compute MAP and ML:</a:t>
            </a:r>
          </a:p>
          <a:p>
            <a:pPr marL="0" indent="0">
              <a:buNone/>
            </a:pPr>
            <a:endParaRPr lang="en-US" sz="2600" dirty="0"/>
          </a:p>
          <a:p>
            <a:pPr marL="514350" indent="-514350">
              <a:buFont typeface="+mj-lt"/>
              <a:buAutoNum type="arabicPeriod"/>
            </a:pPr>
            <a:r>
              <a:rPr lang="en-US" sz="2600" i="1" u="sng" dirty="0" err="1"/>
              <a:t>Unidentifiability</a:t>
            </a:r>
            <a:r>
              <a:rPr lang="en-US" sz="2600" dirty="0"/>
              <a:t> – there is not a unique MLE;</a:t>
            </a:r>
          </a:p>
          <a:p>
            <a:pPr marL="514350" indent="-514350">
              <a:buFont typeface="+mj-lt"/>
              <a:buAutoNum type="arabicPeriod"/>
            </a:pPr>
            <a:r>
              <a:rPr lang="en-US" sz="2600" i="1" u="sng" dirty="0"/>
              <a:t>Computing a MAP estimate is non-convex</a:t>
            </a:r>
            <a:r>
              <a:rPr lang="en-US" sz="2600" dirty="0"/>
              <a:t> – requires using multiple random restart in practice to increase our chance of finding a “good” local optimum.</a:t>
            </a:r>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6</a:t>
            </a:fld>
            <a:r>
              <a:rPr lang="en-US" sz="2200" dirty="0">
                <a:solidFill>
                  <a:schemeClr val="tx1"/>
                </a:solidFill>
              </a:rPr>
              <a:t>/14</a:t>
            </a:r>
            <a:endParaRPr lang="ru-RU" sz="2200" dirty="0">
              <a:solidFill>
                <a:schemeClr val="tx1"/>
              </a:solidFill>
            </a:endParaRPr>
          </a:p>
        </p:txBody>
      </p:sp>
    </p:spTree>
    <p:extLst>
      <p:ext uri="{BB962C8B-B14F-4D97-AF65-F5344CB8AC3E}">
        <p14:creationId xmlns:p14="http://schemas.microsoft.com/office/powerpoint/2010/main" val="350518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The EM algorithm (1/3)</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a:p>
        </p:txBody>
      </p:sp>
      <p:sp>
        <p:nvSpPr>
          <p:cNvPr id="5" name="Объект 2"/>
          <p:cNvSpPr>
            <a:spLocks noGrp="1"/>
          </p:cNvSpPr>
          <p:nvPr>
            <p:ph idx="1"/>
          </p:nvPr>
        </p:nvSpPr>
        <p:spPr>
          <a:xfrm>
            <a:off x="179512" y="764704"/>
            <a:ext cx="8784976" cy="936104"/>
          </a:xfrm>
        </p:spPr>
        <p:txBody>
          <a:bodyPr>
            <a:normAutofit/>
          </a:bodyPr>
          <a:lstStyle/>
          <a:p>
            <a:pPr marL="0" indent="0">
              <a:buNone/>
            </a:pPr>
            <a:r>
              <a:rPr lang="en-US" sz="2600" dirty="0"/>
              <a:t>Common approach to find a local minimum of the </a:t>
            </a:r>
            <a:r>
              <a:rPr lang="en-US" sz="2600" b="1" i="1" u="sng" dirty="0"/>
              <a:t>negative log likelihood</a:t>
            </a:r>
            <a:r>
              <a:rPr lang="en-US" sz="2600" dirty="0"/>
              <a:t> is to use a generic gradient-based optimizer:</a:t>
            </a:r>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7</a:t>
            </a:fld>
            <a:r>
              <a:rPr lang="en-US" sz="2200" dirty="0">
                <a:solidFill>
                  <a:schemeClr val="tx1"/>
                </a:solidFill>
              </a:rPr>
              <a:t>/14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Прямоугольник 5"/>
              <p:cNvSpPr/>
              <p:nvPr/>
            </p:nvSpPr>
            <p:spPr>
              <a:xfrm>
                <a:off x="3059832" y="1700808"/>
                <a:ext cx="2880980" cy="610936"/>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𝑁𝐿𝐿</m:t>
                      </m:r>
                      <m:d>
                        <m:dPr>
                          <m:ctrlPr>
                            <a:rPr lang="en-US" b="0" i="1" smtClean="0">
                              <a:latin typeface="Cambria Math" panose="02040503050406030204" pitchFamily="18" charset="0"/>
                              <a:ea typeface="Cambria Math"/>
                            </a:rPr>
                          </m:ctrlPr>
                        </m:dPr>
                        <m:e>
                          <m:r>
                            <a:rPr lang="en-US" b="1" i="0" smtClean="0">
                              <a:latin typeface="Cambria Math"/>
                              <a:ea typeface="Cambria Math"/>
                            </a:rPr>
                            <m:t>𝛉</m:t>
                          </m:r>
                        </m:e>
                      </m:d>
                      <m:r>
                        <a:rPr lang="en-US" b="0" i="1" smtClean="0">
                          <a:latin typeface="Cambria Math"/>
                          <a:ea typeface="Cambria Math"/>
                          <a:cs typeface="Calibri" panose="020F0502020204030204" pitchFamily="34" charset="0"/>
                        </a:rPr>
                        <m:t>≜−</m:t>
                      </m: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𝑁</m:t>
                          </m:r>
                        </m:den>
                      </m:f>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𝑝</m:t>
                              </m:r>
                              <m:d>
                                <m:dPr>
                                  <m:ctrlPr>
                                    <a:rPr lang="en-US" b="0" i="1" smtClean="0">
                                      <a:latin typeface="Cambria Math" panose="02040503050406030204" pitchFamily="18" charset="0"/>
                                      <a:ea typeface="Cambria Math"/>
                                    </a:rPr>
                                  </m:ctrlPr>
                                </m:dPr>
                                <m:e>
                                  <m:r>
                                    <a:rPr lang="en-US" b="0" i="1" smtClean="0">
                                      <a:latin typeface="Cambria Math"/>
                                      <a:ea typeface="Cambria Math"/>
                                    </a:rPr>
                                    <m:t>𝒟</m:t>
                                  </m:r>
                                  <m:r>
                                    <a:rPr lang="en-US" b="0" i="1" smtClean="0">
                                      <a:latin typeface="Cambria Math"/>
                                      <a:ea typeface="Cambria Math"/>
                                    </a:rPr>
                                    <m:t>|</m:t>
                                  </m:r>
                                  <m:r>
                                    <a:rPr lang="en-US" b="1">
                                      <a:latin typeface="Cambria Math"/>
                                      <a:ea typeface="Cambria Math"/>
                                    </a:rPr>
                                    <m:t>𝛉</m:t>
                                  </m:r>
                                </m:e>
                              </m:d>
                            </m:e>
                          </m:d>
                        </m:e>
                      </m:func>
                    </m:oMath>
                  </m:oMathPara>
                </a14:m>
                <a:endParaRPr lang="ru-RU" dirty="0"/>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059832" y="1700808"/>
                <a:ext cx="2880980" cy="610936"/>
              </a:xfrm>
              <a:prstGeom prst="rect">
                <a:avLst/>
              </a:prstGeom>
              <a:blipFill rotWithShape="1">
                <a:blip r:embed="rId2"/>
                <a:stretch>
                  <a:fillRect/>
                </a:stretch>
              </a:blipFill>
              <a:ln w="25400">
                <a:solidFill>
                  <a:srgbClr val="FF0000"/>
                </a:solidFill>
              </a:ln>
            </p:spPr>
            <p:txBody>
              <a:bodyPr/>
              <a:lstStyle/>
              <a:p>
                <a:r>
                  <a:rPr lang="ru-RU">
                    <a:noFill/>
                  </a:rPr>
                  <a:t> </a:t>
                </a:r>
              </a:p>
            </p:txBody>
          </p:sp>
        </mc:Fallback>
      </mc:AlternateContent>
      <p:sp>
        <p:nvSpPr>
          <p:cNvPr id="7" name="Объект 2"/>
          <p:cNvSpPr txBox="1">
            <a:spLocks/>
          </p:cNvSpPr>
          <p:nvPr/>
        </p:nvSpPr>
        <p:spPr>
          <a:xfrm>
            <a:off x="251520" y="2311744"/>
            <a:ext cx="8784976" cy="399757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600" dirty="0"/>
              <a:t>However, we often have to enforce constrains, such as the fact that covariance matrices must be positive defined, mixing weights must sum to one etc., which can be tricky. In such cases, it is often much simpler (but not always faster) to use the </a:t>
            </a:r>
            <a:r>
              <a:rPr lang="en-US" sz="2600" b="1" i="1" u="sng" dirty="0"/>
              <a:t>expectation maximization</a:t>
            </a:r>
            <a:r>
              <a:rPr lang="en-US" sz="2600" dirty="0"/>
              <a:t> (</a:t>
            </a:r>
            <a:r>
              <a:rPr lang="en-US" sz="2600" b="1" i="1" u="sng" dirty="0"/>
              <a:t>EM</a:t>
            </a:r>
            <a:r>
              <a:rPr lang="en-US" sz="2600" dirty="0"/>
              <a:t>) algorithm.</a:t>
            </a:r>
          </a:p>
          <a:p>
            <a:pPr marL="0" indent="0">
              <a:buFont typeface="Arial" panose="020B0604020202020204" pitchFamily="34" charset="0"/>
              <a:buNone/>
            </a:pPr>
            <a:r>
              <a:rPr lang="en-US" sz="2600" dirty="0"/>
              <a:t>EM exploits the fact that if the data were fully observed, then the ML/MAP estimate would be easy to compute. In particular, EM is an iterative algorithm which alternates between </a:t>
            </a:r>
            <a:r>
              <a:rPr lang="en-US" sz="2600" i="1" u="sng" dirty="0"/>
              <a:t>inferring the missing values</a:t>
            </a:r>
            <a:r>
              <a:rPr lang="en-US" sz="2600" dirty="0"/>
              <a:t> given the parameters (</a:t>
            </a:r>
            <a:r>
              <a:rPr lang="en-US" sz="2600" i="1" u="sng" dirty="0"/>
              <a:t>E step</a:t>
            </a:r>
            <a:r>
              <a:rPr lang="en-US" sz="2600" dirty="0"/>
              <a:t>), and then </a:t>
            </a:r>
            <a:r>
              <a:rPr lang="en-US" sz="2600" i="1" u="sng" dirty="0"/>
              <a:t>optimizing the parameters</a:t>
            </a:r>
            <a:r>
              <a:rPr lang="en-US" sz="2600" dirty="0"/>
              <a:t> given the “filled in” data (</a:t>
            </a:r>
            <a:r>
              <a:rPr lang="en-US" sz="2600" i="1" u="sng" dirty="0"/>
              <a:t>M step</a:t>
            </a:r>
            <a:r>
              <a:rPr lang="en-US" sz="2600" dirty="0"/>
              <a:t>).</a:t>
            </a:r>
          </a:p>
        </p:txBody>
      </p:sp>
    </p:spTree>
    <p:extLst>
      <p:ext uri="{BB962C8B-B14F-4D97-AF65-F5344CB8AC3E}">
        <p14:creationId xmlns:p14="http://schemas.microsoft.com/office/powerpoint/2010/main" val="155965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The EM algorithm (2/3)</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a:p>
        </p:txBody>
      </p:sp>
      <mc:AlternateContent xmlns:mc="http://schemas.openxmlformats.org/markup-compatibility/2006" xmlns:a14="http://schemas.microsoft.com/office/drawing/2010/main">
        <mc:Choice Requires="a14">
          <p:sp>
            <p:nvSpPr>
              <p:cNvPr id="5" name="Объект 2"/>
              <p:cNvSpPr>
                <a:spLocks noGrp="1"/>
              </p:cNvSpPr>
              <p:nvPr>
                <p:ph idx="1"/>
              </p:nvPr>
            </p:nvSpPr>
            <p:spPr>
              <a:xfrm>
                <a:off x="179512" y="764704"/>
                <a:ext cx="8784976" cy="1296144"/>
              </a:xfrm>
            </p:spPr>
            <p:txBody>
              <a:bodyPr>
                <a:normAutofit/>
              </a:bodyPr>
              <a:lstStyle/>
              <a:p>
                <a:pPr marL="0" indent="0">
                  <a:buNone/>
                </a:pPr>
                <a:r>
                  <a:rPr lang="en-US" sz="2600" dirty="0"/>
                  <a:t>Let </a:t>
                </a:r>
                <a14:m>
                  <m:oMath xmlns:m="http://schemas.openxmlformats.org/officeDocument/2006/math">
                    <m:sSub>
                      <m:sSubPr>
                        <m:ctrlPr>
                          <a:rPr lang="en-US" sz="2600" i="1" smtClean="0">
                            <a:latin typeface="Cambria Math" panose="02040503050406030204" pitchFamily="18" charset="0"/>
                          </a:rPr>
                        </m:ctrlPr>
                      </m:sSubPr>
                      <m:e>
                        <m:r>
                          <a:rPr lang="en-US" sz="2600" b="1" i="0" smtClean="0">
                            <a:latin typeface="Cambria Math"/>
                          </a:rPr>
                          <m:t>𝐱</m:t>
                        </m:r>
                      </m:e>
                      <m:sub>
                        <m:r>
                          <a:rPr lang="en-US" sz="2600" b="0" i="1" smtClean="0">
                            <a:latin typeface="Cambria Math"/>
                          </a:rPr>
                          <m:t>𝑖</m:t>
                        </m:r>
                      </m:sub>
                    </m:sSub>
                  </m:oMath>
                </a14:m>
                <a:r>
                  <a:rPr lang="en-US" sz="2600" dirty="0"/>
                  <a:t> be the visible or observed variables in case </a:t>
                </a:r>
                <a14:m>
                  <m:oMath xmlns:m="http://schemas.openxmlformats.org/officeDocument/2006/math">
                    <m:r>
                      <a:rPr lang="en-US" sz="2600" b="0" i="1" smtClean="0">
                        <a:latin typeface="Cambria Math"/>
                      </a:rPr>
                      <m:t>𝑖</m:t>
                    </m:r>
                  </m:oMath>
                </a14:m>
                <a:r>
                  <a:rPr lang="en-US" sz="2600" dirty="0"/>
                  <a:t>, and let </a:t>
                </a:r>
                <a14:m>
                  <m:oMath xmlns:m="http://schemas.openxmlformats.org/officeDocument/2006/math">
                    <m:sSub>
                      <m:sSubPr>
                        <m:ctrlPr>
                          <a:rPr lang="en-US" sz="2600" i="1">
                            <a:latin typeface="Cambria Math" panose="02040503050406030204" pitchFamily="18" charset="0"/>
                          </a:rPr>
                        </m:ctrlPr>
                      </m:sSubPr>
                      <m:e>
                        <m:r>
                          <a:rPr lang="en-US" sz="2600" b="1" i="0" smtClean="0">
                            <a:latin typeface="Cambria Math"/>
                          </a:rPr>
                          <m:t>𝐳</m:t>
                        </m:r>
                      </m:e>
                      <m:sub>
                        <m:r>
                          <a:rPr lang="en-US" sz="2600" i="1">
                            <a:latin typeface="Cambria Math"/>
                          </a:rPr>
                          <m:t>𝑖</m:t>
                        </m:r>
                      </m:sub>
                    </m:sSub>
                  </m:oMath>
                </a14:m>
                <a:r>
                  <a:rPr lang="en-US" sz="2600" dirty="0"/>
                  <a:t> be the hidden or missing variables. The goal is to maximize the log likelihood of the observed data: </a:t>
                </a:r>
              </a:p>
            </p:txBody>
          </p:sp>
        </mc:Choice>
        <mc:Fallback xmlns="">
          <p:sp>
            <p:nvSpPr>
              <p:cNvPr id="5" name="Объект 2"/>
              <p:cNvSpPr>
                <a:spLocks noGrp="1" noRot="1" noChangeAspect="1" noMove="1" noResize="1" noEditPoints="1" noAdjustHandles="1" noChangeArrowheads="1" noChangeShapeType="1" noTextEdit="1"/>
              </p:cNvSpPr>
              <p:nvPr>
                <p:ph idx="1"/>
              </p:nvPr>
            </p:nvSpPr>
            <p:spPr>
              <a:xfrm>
                <a:off x="179512" y="764704"/>
                <a:ext cx="8784976" cy="1296144"/>
              </a:xfrm>
              <a:blipFill rotWithShape="1">
                <a:blip r:embed="rId2"/>
                <a:stretch>
                  <a:fillRect l="-1179" t="-3756" r="-2011" b="-10798"/>
                </a:stretch>
              </a:blipFill>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8</a:t>
            </a:fld>
            <a:r>
              <a:rPr lang="en-US" sz="2200" dirty="0">
                <a:solidFill>
                  <a:schemeClr val="tx1"/>
                </a:solidFill>
              </a:rPr>
              <a:t>/14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Прямоугольник 5"/>
              <p:cNvSpPr/>
              <p:nvPr/>
            </p:nvSpPr>
            <p:spPr>
              <a:xfrm>
                <a:off x="2195736" y="2060848"/>
                <a:ext cx="5147628" cy="913327"/>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ℓ</m:t>
                      </m:r>
                      <m:d>
                        <m:dPr>
                          <m:ctrlPr>
                            <a:rPr lang="en-US" b="0" i="1" smtClean="0">
                              <a:latin typeface="Cambria Math" panose="02040503050406030204" pitchFamily="18" charset="0"/>
                              <a:ea typeface="Cambria Math"/>
                            </a:rPr>
                          </m:ctrlPr>
                        </m:dPr>
                        <m:e>
                          <m:r>
                            <a:rPr lang="en-US" b="1" i="0" smtClean="0">
                              <a:latin typeface="Cambria Math"/>
                              <a:ea typeface="Cambria Math"/>
                            </a:rPr>
                            <m:t>𝛉</m:t>
                          </m:r>
                        </m:e>
                      </m:d>
                      <m:r>
                        <a:rPr lang="en-US" b="0" i="1" smtClean="0">
                          <a:latin typeface="Cambria Math"/>
                          <a:ea typeface="Cambria Math"/>
                          <a:cs typeface="Calibri" panose="020F0502020204030204" pitchFamily="34" charset="0"/>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𝑖</m:t>
                          </m:r>
                          <m:r>
                            <a:rPr lang="en-US" b="0" i="1" smtClean="0">
                              <a:latin typeface="Cambria Math"/>
                              <a:ea typeface="Cambria Math"/>
                            </a:rPr>
                            <m:t>=1</m:t>
                          </m:r>
                        </m:sub>
                        <m:sup>
                          <m:r>
                            <a:rPr lang="en-US" b="0" i="1" smtClean="0">
                              <a:latin typeface="Cambria Math"/>
                              <a:ea typeface="Cambria Math"/>
                            </a:rPr>
                            <m:t>𝑁</m:t>
                          </m:r>
                        </m:sup>
                        <m:e>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b="1">
                                              <a:latin typeface="Cambria Math"/>
                                            </a:rPr>
                                            <m:t>𝐱</m:t>
                                          </m:r>
                                        </m:e>
                                        <m:sub>
                                          <m:r>
                                            <a:rPr lang="en-US" i="1">
                                              <a:latin typeface="Cambria Math"/>
                                            </a:rPr>
                                            <m:t>𝑖</m:t>
                                          </m:r>
                                        </m:sub>
                                      </m:sSub>
                                      <m:r>
                                        <a:rPr lang="en-US" b="0" i="1" smtClean="0">
                                          <a:latin typeface="Cambria Math"/>
                                        </a:rPr>
                                        <m:t>|</m:t>
                                      </m:r>
                                      <m:r>
                                        <a:rPr lang="en-US" b="1" i="0" smtClean="0">
                                          <a:latin typeface="Cambria Math"/>
                                          <a:ea typeface="Cambria Math"/>
                                        </a:rPr>
                                        <m:t>𝛉</m:t>
                                      </m:r>
                                    </m:e>
                                  </m:d>
                                </m:e>
                              </m:d>
                            </m:e>
                          </m:func>
                        </m:e>
                      </m:nary>
                      <m:r>
                        <a:rPr lang="en-US" b="0" i="1" smtClean="0">
                          <a:latin typeface="Cambria Math"/>
                          <a:ea typeface="Cambria Math"/>
                          <a:cs typeface="Calibri" panose="020F0502020204030204" pitchFamily="34" charset="0"/>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𝑖</m:t>
                          </m:r>
                          <m:r>
                            <a:rPr lang="en-US" b="0" i="1" smtClean="0">
                              <a:latin typeface="Cambria Math"/>
                              <a:ea typeface="Cambria Math"/>
                            </a:rPr>
                            <m:t>=1</m:t>
                          </m:r>
                        </m:sub>
                        <m:sup>
                          <m:r>
                            <a:rPr lang="en-US" b="0" i="1" smtClean="0">
                              <a:latin typeface="Cambria Math"/>
                              <a:ea typeface="Cambria Math"/>
                            </a:rPr>
                            <m:t>𝑁</m:t>
                          </m:r>
                        </m:sup>
                        <m:e>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nary>
                                    <m:naryPr>
                                      <m:chr m:val="∑"/>
                                      <m:supHide m:val="on"/>
                                      <m:ctrlPr>
                                        <a:rPr lang="en-US" b="0" i="1" smtClean="0">
                                          <a:latin typeface="Cambria Math" panose="02040503050406030204" pitchFamily="18" charset="0"/>
                                          <a:ea typeface="Cambria Math"/>
                                        </a:rPr>
                                      </m:ctrlPr>
                                    </m:naryPr>
                                    <m:sub>
                                      <m:sSub>
                                        <m:sSubPr>
                                          <m:ctrlPr>
                                            <a:rPr lang="en-US" i="1">
                                              <a:latin typeface="Cambria Math" panose="02040503050406030204" pitchFamily="18" charset="0"/>
                                            </a:rPr>
                                          </m:ctrlPr>
                                        </m:sSubPr>
                                        <m:e>
                                          <m:r>
                                            <a:rPr lang="en-US" b="1">
                                              <a:latin typeface="Cambria Math"/>
                                            </a:rPr>
                                            <m:t>𝐳</m:t>
                                          </m:r>
                                        </m:e>
                                        <m:sub>
                                          <m:r>
                                            <a:rPr lang="en-US" i="1">
                                              <a:latin typeface="Cambria Math"/>
                                            </a:rPr>
                                            <m:t>𝑖</m:t>
                                          </m:r>
                                        </m:sub>
                                      </m:sSub>
                                    </m:sub>
                                    <m:sup/>
                                    <m:e>
                                      <m:r>
                                        <a:rPr lang="en-US" b="0" i="1" smtClean="0">
                                          <a:latin typeface="Cambria Math"/>
                                          <a:ea typeface="Cambria Math"/>
                                        </a:rPr>
                                        <m:t>𝑝</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b="1">
                                                  <a:latin typeface="Cambria Math"/>
                                                </a:rPr>
                                                <m:t>𝐱</m:t>
                                              </m:r>
                                            </m:e>
                                            <m:sub>
                                              <m:r>
                                                <a:rPr lang="en-US" i="1">
                                                  <a:latin typeface="Cambria Math"/>
                                                </a:rPr>
                                                <m:t>𝑖</m:t>
                                              </m:r>
                                            </m:sub>
                                          </m:sSub>
                                          <m:r>
                                            <a:rPr lang="en-US" b="0" i="1" smtClean="0">
                                              <a:latin typeface="Cambria Math"/>
                                            </a:rPr>
                                            <m:t>,</m:t>
                                          </m:r>
                                          <m:sSub>
                                            <m:sSubPr>
                                              <m:ctrlPr>
                                                <a:rPr lang="en-US" i="1">
                                                  <a:latin typeface="Cambria Math" panose="02040503050406030204" pitchFamily="18" charset="0"/>
                                                </a:rPr>
                                              </m:ctrlPr>
                                            </m:sSubPr>
                                            <m:e>
                                              <m:r>
                                                <a:rPr lang="en-US" b="1">
                                                  <a:latin typeface="Cambria Math"/>
                                                </a:rPr>
                                                <m:t>𝐳</m:t>
                                              </m:r>
                                            </m:e>
                                            <m:sub>
                                              <m:r>
                                                <a:rPr lang="en-US" i="1">
                                                  <a:latin typeface="Cambria Math"/>
                                                </a:rPr>
                                                <m:t>𝑖</m:t>
                                              </m:r>
                                            </m:sub>
                                          </m:sSub>
                                          <m:r>
                                            <a:rPr lang="en-US" i="1">
                                              <a:latin typeface="Cambria Math"/>
                                            </a:rPr>
                                            <m:t>|</m:t>
                                          </m:r>
                                          <m:r>
                                            <a:rPr lang="en-US" b="1">
                                              <a:latin typeface="Cambria Math"/>
                                              <a:ea typeface="Cambria Math"/>
                                            </a:rPr>
                                            <m:t>𝛉</m:t>
                                          </m:r>
                                        </m:e>
                                      </m:d>
                                    </m:e>
                                  </m:nary>
                                </m:e>
                              </m:d>
                            </m:e>
                          </m:func>
                        </m:e>
                      </m:nary>
                    </m:oMath>
                  </m:oMathPara>
                </a14:m>
                <a:endParaRPr lang="ru-RU" dirty="0"/>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2195736" y="2060848"/>
                <a:ext cx="5147628" cy="913327"/>
              </a:xfrm>
              <a:prstGeom prst="rect">
                <a:avLst/>
              </a:prstGeom>
              <a:blipFill rotWithShape="1">
                <a:blip r:embed="rId3"/>
                <a:stretch>
                  <a:fillRect/>
                </a:stretch>
              </a:blipFill>
              <a:ln w="25400">
                <a:solidFill>
                  <a:srgbClr val="FF0000"/>
                </a:solidFill>
              </a:ln>
            </p:spPr>
            <p:txBody>
              <a:bodyPr/>
              <a:lstStyle/>
              <a:p>
                <a:r>
                  <a:rPr lang="ru-RU">
                    <a:noFill/>
                  </a:rPr>
                  <a:t> </a:t>
                </a:r>
              </a:p>
            </p:txBody>
          </p:sp>
        </mc:Fallback>
      </mc:AlternateContent>
      <p:sp>
        <p:nvSpPr>
          <p:cNvPr id="8" name="Объект 2"/>
          <p:cNvSpPr txBox="1">
            <a:spLocks/>
          </p:cNvSpPr>
          <p:nvPr/>
        </p:nvSpPr>
        <p:spPr>
          <a:xfrm>
            <a:off x="331912" y="3068960"/>
            <a:ext cx="8784976"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600" dirty="0"/>
              <a:t>Let us define the </a:t>
            </a:r>
            <a:r>
              <a:rPr lang="en-US" sz="2600" b="1" i="1" u="sng" dirty="0"/>
              <a:t>complete data log likelihood</a:t>
            </a:r>
            <a:r>
              <a:rPr lang="en-US" sz="2600" dirty="0"/>
              <a:t> to be:</a:t>
            </a:r>
          </a:p>
        </p:txBody>
      </p:sp>
      <mc:AlternateContent xmlns:mc="http://schemas.openxmlformats.org/markup-compatibility/2006" xmlns:a14="http://schemas.microsoft.com/office/drawing/2010/main">
        <mc:Choice Requires="a14">
          <p:sp>
            <p:nvSpPr>
              <p:cNvPr id="9" name="Прямоугольник 8"/>
              <p:cNvSpPr/>
              <p:nvPr/>
            </p:nvSpPr>
            <p:spPr>
              <a:xfrm>
                <a:off x="3261724" y="3573016"/>
                <a:ext cx="2925352" cy="871264"/>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a:rPr>
                          </m:ctrlPr>
                        </m:sSubPr>
                        <m:e>
                          <m:r>
                            <a:rPr lang="en-US" i="1">
                              <a:latin typeface="Cambria Math"/>
                              <a:ea typeface="Cambria Math"/>
                            </a:rPr>
                            <m:t>ℓ</m:t>
                          </m:r>
                        </m:e>
                        <m:sub>
                          <m:r>
                            <a:rPr lang="en-US" b="0" i="1" smtClean="0">
                              <a:latin typeface="Cambria Math"/>
                              <a:ea typeface="Cambria Math"/>
                            </a:rPr>
                            <m:t>𝐶</m:t>
                          </m:r>
                        </m:sub>
                      </m:sSub>
                      <m:d>
                        <m:dPr>
                          <m:ctrlPr>
                            <a:rPr lang="en-US" b="0" i="1" smtClean="0">
                              <a:latin typeface="Cambria Math" panose="02040503050406030204" pitchFamily="18" charset="0"/>
                              <a:ea typeface="Cambria Math"/>
                            </a:rPr>
                          </m:ctrlPr>
                        </m:dPr>
                        <m:e>
                          <m:r>
                            <a:rPr lang="en-US" b="1" i="0" smtClean="0">
                              <a:latin typeface="Cambria Math"/>
                              <a:ea typeface="Cambria Math"/>
                            </a:rPr>
                            <m:t>𝛉</m:t>
                          </m:r>
                        </m:e>
                      </m:d>
                      <m:r>
                        <a:rPr lang="en-US" b="0" i="1" smtClean="0">
                          <a:latin typeface="Cambria Math"/>
                          <a:ea typeface="Cambria Math"/>
                          <a:cs typeface="Calibri" panose="020F0502020204030204" pitchFamily="34" charset="0"/>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𝑖</m:t>
                          </m:r>
                          <m:r>
                            <a:rPr lang="en-US" b="0" i="1" smtClean="0">
                              <a:latin typeface="Cambria Math"/>
                              <a:ea typeface="Cambria Math"/>
                            </a:rPr>
                            <m:t>=1</m:t>
                          </m:r>
                        </m:sub>
                        <m:sup>
                          <m:r>
                            <a:rPr lang="en-US" b="0" i="1" smtClean="0">
                              <a:latin typeface="Cambria Math"/>
                              <a:ea typeface="Cambria Math"/>
                            </a:rPr>
                            <m:t>𝑁</m:t>
                          </m:r>
                        </m:sup>
                        <m:e>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r>
                                    <a:rPr lang="en-US" i="1">
                                      <a:latin typeface="Cambria Math"/>
                                      <a:ea typeface="Cambria Math"/>
                                    </a:rPr>
                                    <m:t>𝑝</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b="1">
                                              <a:latin typeface="Cambria Math"/>
                                            </a:rPr>
                                            <m:t>𝐱</m:t>
                                          </m:r>
                                        </m:e>
                                        <m:sub>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b="1">
                                              <a:latin typeface="Cambria Math"/>
                                            </a:rPr>
                                            <m:t>𝐳</m:t>
                                          </m:r>
                                        </m:e>
                                        <m:sub>
                                          <m:r>
                                            <a:rPr lang="en-US" i="1">
                                              <a:latin typeface="Cambria Math"/>
                                            </a:rPr>
                                            <m:t>𝑖</m:t>
                                          </m:r>
                                        </m:sub>
                                      </m:sSub>
                                      <m:r>
                                        <a:rPr lang="en-US" i="1">
                                          <a:latin typeface="Cambria Math"/>
                                        </a:rPr>
                                        <m:t>|</m:t>
                                      </m:r>
                                      <m:r>
                                        <a:rPr lang="en-US" b="1">
                                          <a:latin typeface="Cambria Math"/>
                                          <a:ea typeface="Cambria Math"/>
                                        </a:rPr>
                                        <m:t>𝛉</m:t>
                                      </m:r>
                                    </m:e>
                                  </m:d>
                                </m:e>
                              </m:d>
                            </m:e>
                          </m:func>
                        </m:e>
                      </m:nary>
                    </m:oMath>
                  </m:oMathPara>
                </a14:m>
                <a:endParaRPr lang="ru-RU" dirty="0"/>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3261724" y="3573016"/>
                <a:ext cx="2925352" cy="871264"/>
              </a:xfrm>
              <a:prstGeom prst="rect">
                <a:avLst/>
              </a:prstGeom>
              <a:blipFill rotWithShape="1">
                <a:blip r:embed="rId4"/>
                <a:stretch>
                  <a:fillRect/>
                </a:stretch>
              </a:blipFill>
              <a:ln w="25400">
                <a:solidFill>
                  <a:srgbClr val="FF0000"/>
                </a:solidFill>
              </a:ln>
            </p:spPr>
            <p:txBody>
              <a:bodyPr/>
              <a:lstStyle/>
              <a:p>
                <a:r>
                  <a:rPr lang="ru-RU">
                    <a:noFill/>
                  </a:rPr>
                  <a:t> </a:t>
                </a:r>
              </a:p>
            </p:txBody>
          </p:sp>
        </mc:Fallback>
      </mc:AlternateContent>
    </p:spTree>
    <p:extLst>
      <p:ext uri="{BB962C8B-B14F-4D97-AF65-F5344CB8AC3E}">
        <p14:creationId xmlns:p14="http://schemas.microsoft.com/office/powerpoint/2010/main" val="370131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The EM algorithm (3/3)</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Mixture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9</a:t>
            </a:fld>
            <a:r>
              <a:rPr lang="en-US" sz="2200" dirty="0">
                <a:solidFill>
                  <a:schemeClr val="tx1"/>
                </a:solidFill>
              </a:rPr>
              <a:t>/14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10" name="Объект 2"/>
              <p:cNvSpPr txBox="1">
                <a:spLocks/>
              </p:cNvSpPr>
              <p:nvPr/>
            </p:nvSpPr>
            <p:spPr>
              <a:xfrm>
                <a:off x="179512" y="692696"/>
                <a:ext cx="8784976" cy="9289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dirty="0"/>
                  <a:t>This cannot be computed since </a:t>
                </a:r>
                <a14:m>
                  <m:oMath xmlns:m="http://schemas.openxmlformats.org/officeDocument/2006/math">
                    <m:sSub>
                      <m:sSubPr>
                        <m:ctrlPr>
                          <a:rPr lang="en-US" sz="2600" i="1">
                            <a:latin typeface="Cambria Math" panose="02040503050406030204" pitchFamily="18" charset="0"/>
                          </a:rPr>
                        </m:ctrlPr>
                      </m:sSubPr>
                      <m:e>
                        <m:r>
                          <a:rPr lang="en-US" sz="2600" b="1">
                            <a:latin typeface="Cambria Math"/>
                          </a:rPr>
                          <m:t>𝐳</m:t>
                        </m:r>
                      </m:e>
                      <m:sub>
                        <m:r>
                          <a:rPr lang="en-US" sz="2600" i="1">
                            <a:latin typeface="Cambria Math"/>
                          </a:rPr>
                          <m:t>𝑖</m:t>
                        </m:r>
                      </m:sub>
                    </m:sSub>
                  </m:oMath>
                </a14:m>
                <a:r>
                  <a:rPr lang="en-US" sz="2600" dirty="0"/>
                  <a:t> is unknown. So let us define the </a:t>
                </a:r>
                <a:r>
                  <a:rPr lang="en-US" sz="2600" b="1" i="1" u="sng" dirty="0"/>
                  <a:t>expected complete data log likelihood</a:t>
                </a:r>
                <a:r>
                  <a:rPr lang="en-US" sz="2600" dirty="0"/>
                  <a:t> as follows </a:t>
                </a:r>
              </a:p>
            </p:txBody>
          </p:sp>
        </mc:Choice>
        <mc:Fallback xmlns="">
          <p:sp>
            <p:nvSpPr>
              <p:cNvPr id="10" name="Объект 2"/>
              <p:cNvSpPr txBox="1">
                <a:spLocks noRot="1" noChangeAspect="1" noMove="1" noResize="1" noEditPoints="1" noAdjustHandles="1" noChangeArrowheads="1" noChangeShapeType="1" noTextEdit="1"/>
              </p:cNvSpPr>
              <p:nvPr/>
            </p:nvSpPr>
            <p:spPr>
              <a:xfrm>
                <a:off x="179512" y="692696"/>
                <a:ext cx="8784976" cy="928936"/>
              </a:xfrm>
              <a:prstGeom prst="rect">
                <a:avLst/>
              </a:prstGeom>
              <a:blipFill rotWithShape="1">
                <a:blip r:embed="rId2"/>
                <a:stretch>
                  <a:fillRect l="-1179" t="-5263" b="-125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p:cNvSpPr/>
              <p:nvPr/>
            </p:nvSpPr>
            <p:spPr>
              <a:xfrm>
                <a:off x="3226690" y="1621632"/>
                <a:ext cx="3220882"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𝑄</m:t>
                      </m:r>
                      <m:d>
                        <m:dPr>
                          <m:ctrlPr>
                            <a:rPr lang="en-US" b="0" i="1" smtClean="0">
                              <a:latin typeface="Cambria Math" panose="02040503050406030204" pitchFamily="18" charset="0"/>
                              <a:ea typeface="Cambria Math"/>
                            </a:rPr>
                          </m:ctrlPr>
                        </m:dPr>
                        <m:e>
                          <m:r>
                            <a:rPr lang="en-US" b="1" i="0" smtClean="0">
                              <a:latin typeface="Cambria Math"/>
                              <a:ea typeface="Cambria Math"/>
                            </a:rPr>
                            <m:t>𝛉</m:t>
                          </m:r>
                          <m:r>
                            <a:rPr lang="en-US" b="1" i="0" smtClean="0">
                              <a:latin typeface="Cambria Math"/>
                              <a:ea typeface="Cambria Math"/>
                            </a:rPr>
                            <m:t>, </m:t>
                          </m:r>
                          <m:sSup>
                            <m:sSupPr>
                              <m:ctrlPr>
                                <a:rPr lang="en-US" b="1" i="1" smtClean="0">
                                  <a:latin typeface="Cambria Math" panose="02040503050406030204" pitchFamily="18" charset="0"/>
                                  <a:ea typeface="Cambria Math"/>
                                </a:rPr>
                              </m:ctrlPr>
                            </m:sSupPr>
                            <m:e>
                              <m:r>
                                <a:rPr lang="en-US" b="1">
                                  <a:latin typeface="Cambria Math"/>
                                  <a:ea typeface="Cambria Math"/>
                                </a:rPr>
                                <m:t>𝛉</m:t>
                              </m:r>
                            </m:e>
                            <m:sup>
                              <m:r>
                                <a:rPr lang="en-US" b="0" i="1" smtClean="0">
                                  <a:latin typeface="Cambria Math"/>
                                  <a:ea typeface="Cambria Math"/>
                                </a:rPr>
                                <m:t>𝑡</m:t>
                              </m:r>
                              <m:r>
                                <a:rPr lang="en-US" b="0" i="1" smtClean="0">
                                  <a:latin typeface="Cambria Math"/>
                                  <a:ea typeface="Cambria Math"/>
                                </a:rPr>
                                <m:t>−1</m:t>
                              </m:r>
                            </m:sup>
                          </m:sSup>
                        </m:e>
                      </m:d>
                      <m:r>
                        <a:rPr lang="en-US" b="0" i="1" smtClean="0">
                          <a:latin typeface="Cambria Math"/>
                          <a:ea typeface="Cambria Math"/>
                          <a:cs typeface="Calibri" panose="020F0502020204030204" pitchFamily="34" charset="0"/>
                        </a:rPr>
                        <m:t>=</m:t>
                      </m:r>
                      <m:r>
                        <a:rPr lang="en-US" b="0" i="1" smtClean="0">
                          <a:latin typeface="Cambria Math"/>
                          <a:ea typeface="Cambria Math"/>
                          <a:cs typeface="Calibri" panose="020F0502020204030204" pitchFamily="34" charset="0"/>
                        </a:rPr>
                        <m:t>𝔼</m:t>
                      </m:r>
                      <m:d>
                        <m:dPr>
                          <m:begChr m:val="["/>
                          <m:endChr m:val="]"/>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ℓ</m:t>
                              </m:r>
                            </m:e>
                            <m:sub>
                              <m:r>
                                <a:rPr lang="en-US" i="1">
                                  <a:latin typeface="Cambria Math"/>
                                  <a:ea typeface="Cambria Math"/>
                                </a:rPr>
                                <m:t>𝐶</m:t>
                              </m:r>
                            </m:sub>
                          </m:sSub>
                          <m:d>
                            <m:dPr>
                              <m:ctrlPr>
                                <a:rPr lang="en-US" i="1">
                                  <a:latin typeface="Cambria Math" panose="02040503050406030204" pitchFamily="18" charset="0"/>
                                  <a:ea typeface="Cambria Math"/>
                                </a:rPr>
                              </m:ctrlPr>
                            </m:dPr>
                            <m:e>
                              <m:r>
                                <a:rPr lang="en-US" b="1">
                                  <a:latin typeface="Cambria Math"/>
                                  <a:ea typeface="Cambria Math"/>
                                </a:rPr>
                                <m:t>𝛉</m:t>
                              </m:r>
                            </m:e>
                          </m:d>
                          <m:r>
                            <a:rPr lang="en-US" b="0" i="1" smtClean="0">
                              <a:latin typeface="Cambria Math"/>
                              <a:ea typeface="Cambria Math"/>
                            </a:rPr>
                            <m:t>|</m:t>
                          </m:r>
                          <m:r>
                            <a:rPr lang="en-US" b="0" i="1" smtClean="0">
                              <a:latin typeface="Cambria Math"/>
                              <a:ea typeface="Cambria Math"/>
                            </a:rPr>
                            <m:t>𝒟</m:t>
                          </m:r>
                          <m:r>
                            <a:rPr lang="en-US" b="0" i="1" smtClean="0">
                              <a:latin typeface="Cambria Math"/>
                              <a:ea typeface="Cambria Math"/>
                            </a:rPr>
                            <m:t>,</m:t>
                          </m:r>
                          <m:sSup>
                            <m:sSupPr>
                              <m:ctrlPr>
                                <a:rPr lang="en-US" b="1" i="1">
                                  <a:latin typeface="Cambria Math" panose="02040503050406030204" pitchFamily="18" charset="0"/>
                                  <a:ea typeface="Cambria Math"/>
                                </a:rPr>
                              </m:ctrlPr>
                            </m:sSupPr>
                            <m:e>
                              <m:r>
                                <a:rPr lang="en-US" b="1">
                                  <a:latin typeface="Cambria Math"/>
                                  <a:ea typeface="Cambria Math"/>
                                </a:rPr>
                                <m:t>𝛉</m:t>
                              </m:r>
                            </m:e>
                            <m:sup>
                              <m:r>
                                <a:rPr lang="en-US" i="1">
                                  <a:latin typeface="Cambria Math"/>
                                  <a:ea typeface="Cambria Math"/>
                                </a:rPr>
                                <m:t>𝑡</m:t>
                              </m:r>
                              <m:r>
                                <a:rPr lang="en-US" i="1">
                                  <a:latin typeface="Cambria Math"/>
                                  <a:ea typeface="Cambria Math"/>
                                </a:rPr>
                                <m:t>−1</m:t>
                              </m:r>
                            </m:sup>
                          </m:sSup>
                        </m:e>
                      </m:d>
                    </m:oMath>
                  </m:oMathPara>
                </a14:m>
                <a:endParaRPr lang="ru-RU" dirty="0"/>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3226690" y="1621632"/>
                <a:ext cx="3220882" cy="369332"/>
              </a:xfrm>
              <a:prstGeom prst="rect">
                <a:avLst/>
              </a:prstGeom>
              <a:blipFill rotWithShape="1">
                <a:blip r:embed="rId3"/>
                <a:stretch>
                  <a:fillRect b="-7692"/>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Объект 2"/>
              <p:cNvSpPr txBox="1">
                <a:spLocks/>
              </p:cNvSpPr>
              <p:nvPr/>
            </p:nvSpPr>
            <p:spPr>
              <a:xfrm>
                <a:off x="187424" y="2060848"/>
                <a:ext cx="8784976" cy="3096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dirty="0"/>
                  <a:t>where </a:t>
                </a:r>
                <a14:m>
                  <m:oMath xmlns:m="http://schemas.openxmlformats.org/officeDocument/2006/math">
                    <m:r>
                      <a:rPr lang="en-US" sz="2600" b="0" i="1" smtClean="0">
                        <a:latin typeface="Cambria Math"/>
                      </a:rPr>
                      <m:t>𝑡</m:t>
                    </m:r>
                  </m:oMath>
                </a14:m>
                <a:r>
                  <a:rPr lang="en-US" sz="2600" dirty="0"/>
                  <a:t> is the current iteration number. </a:t>
                </a:r>
                <a14:m>
                  <m:oMath xmlns:m="http://schemas.openxmlformats.org/officeDocument/2006/math">
                    <m:r>
                      <a:rPr lang="en-US" sz="2600" i="1">
                        <a:latin typeface="Cambria Math"/>
                        <a:ea typeface="Cambria Math"/>
                      </a:rPr>
                      <m:t>𝑄</m:t>
                    </m:r>
                  </m:oMath>
                </a14:m>
                <a:r>
                  <a:rPr lang="en-US" sz="2600" dirty="0"/>
                  <a:t> is called the </a:t>
                </a:r>
                <a:r>
                  <a:rPr lang="en-US" sz="2600" b="1" i="1" u="sng" dirty="0"/>
                  <a:t>auxiliary function</a:t>
                </a:r>
                <a:r>
                  <a:rPr lang="en-US" sz="2600" dirty="0"/>
                  <a:t>. The expectation is taken </a:t>
                </a:r>
                <a:r>
                  <a:rPr lang="en-US" sz="2600" dirty="0" err="1"/>
                  <a:t>wrt</a:t>
                </a:r>
                <a:r>
                  <a:rPr lang="en-US" sz="2600" dirty="0"/>
                  <a:t> the old parameters </a:t>
                </a:r>
                <a14:m>
                  <m:oMath xmlns:m="http://schemas.openxmlformats.org/officeDocument/2006/math">
                    <m:sSup>
                      <m:sSupPr>
                        <m:ctrlPr>
                          <a:rPr lang="en-US" sz="2600" b="1" i="1">
                            <a:latin typeface="Cambria Math" panose="02040503050406030204" pitchFamily="18" charset="0"/>
                            <a:ea typeface="Cambria Math"/>
                          </a:rPr>
                        </m:ctrlPr>
                      </m:sSupPr>
                      <m:e>
                        <m:r>
                          <a:rPr lang="en-US" sz="2600" b="1">
                            <a:latin typeface="Cambria Math"/>
                            <a:ea typeface="Cambria Math"/>
                          </a:rPr>
                          <m:t>𝛉</m:t>
                        </m:r>
                      </m:e>
                      <m:sup>
                        <m:r>
                          <a:rPr lang="en-US" sz="2600" i="1">
                            <a:latin typeface="Cambria Math"/>
                            <a:ea typeface="Cambria Math"/>
                          </a:rPr>
                          <m:t>𝑡</m:t>
                        </m:r>
                        <m:r>
                          <a:rPr lang="en-US" sz="2600" i="1">
                            <a:latin typeface="Cambria Math"/>
                            <a:ea typeface="Cambria Math"/>
                          </a:rPr>
                          <m:t>−1</m:t>
                        </m:r>
                      </m:sup>
                    </m:sSup>
                  </m:oMath>
                </a14:m>
                <a:r>
                  <a:rPr lang="en-US" sz="2600" dirty="0"/>
                  <a:t>, and the observed data </a:t>
                </a:r>
                <a14:m>
                  <m:oMath xmlns:m="http://schemas.openxmlformats.org/officeDocument/2006/math">
                    <m:r>
                      <a:rPr lang="en-US" sz="2600" i="1">
                        <a:latin typeface="Cambria Math"/>
                        <a:ea typeface="Cambria Math"/>
                      </a:rPr>
                      <m:t>𝒟</m:t>
                    </m:r>
                  </m:oMath>
                </a14:m>
                <a:r>
                  <a:rPr lang="en-US" sz="2600" dirty="0"/>
                  <a:t>. </a:t>
                </a:r>
              </a:p>
              <a:p>
                <a:pPr marL="0" indent="0">
                  <a:buNone/>
                </a:pPr>
                <a:r>
                  <a:rPr lang="en-US" sz="2600" i="1" u="sng" dirty="0"/>
                  <a:t>The goal of E step</a:t>
                </a:r>
                <a:r>
                  <a:rPr lang="en-US" sz="2600" dirty="0"/>
                  <a:t> is to compute </a:t>
                </a:r>
                <a14:m>
                  <m:oMath xmlns:m="http://schemas.openxmlformats.org/officeDocument/2006/math">
                    <m:r>
                      <a:rPr lang="en-US" sz="2600" i="1">
                        <a:latin typeface="Cambria Math"/>
                        <a:ea typeface="Cambria Math"/>
                      </a:rPr>
                      <m:t>𝑄</m:t>
                    </m:r>
                    <m:d>
                      <m:dPr>
                        <m:ctrlPr>
                          <a:rPr lang="en-US" sz="2600" i="1">
                            <a:latin typeface="Cambria Math" panose="02040503050406030204" pitchFamily="18" charset="0"/>
                            <a:ea typeface="Cambria Math"/>
                          </a:rPr>
                        </m:ctrlPr>
                      </m:dPr>
                      <m:e>
                        <m:r>
                          <a:rPr lang="en-US" sz="2600" b="1">
                            <a:latin typeface="Cambria Math"/>
                            <a:ea typeface="Cambria Math"/>
                          </a:rPr>
                          <m:t>𝛉</m:t>
                        </m:r>
                        <m:r>
                          <a:rPr lang="en-US" sz="2600" b="1">
                            <a:latin typeface="Cambria Math"/>
                            <a:ea typeface="Cambria Math"/>
                          </a:rPr>
                          <m:t>, </m:t>
                        </m:r>
                        <m:sSup>
                          <m:sSupPr>
                            <m:ctrlPr>
                              <a:rPr lang="en-US" sz="2600" b="1" i="1">
                                <a:latin typeface="Cambria Math" panose="02040503050406030204" pitchFamily="18" charset="0"/>
                                <a:ea typeface="Cambria Math"/>
                              </a:rPr>
                            </m:ctrlPr>
                          </m:sSupPr>
                          <m:e>
                            <m:r>
                              <a:rPr lang="en-US" sz="2600" b="1">
                                <a:latin typeface="Cambria Math"/>
                                <a:ea typeface="Cambria Math"/>
                              </a:rPr>
                              <m:t>𝛉</m:t>
                            </m:r>
                          </m:e>
                          <m:sup>
                            <m:r>
                              <a:rPr lang="en-US" sz="2600" i="1">
                                <a:latin typeface="Cambria Math"/>
                                <a:ea typeface="Cambria Math"/>
                              </a:rPr>
                              <m:t>𝑡</m:t>
                            </m:r>
                            <m:r>
                              <a:rPr lang="en-US" sz="2600" i="1">
                                <a:latin typeface="Cambria Math"/>
                                <a:ea typeface="Cambria Math"/>
                              </a:rPr>
                              <m:t>−1</m:t>
                            </m:r>
                          </m:sup>
                        </m:sSup>
                      </m:e>
                    </m:d>
                  </m:oMath>
                </a14:m>
                <a:r>
                  <a:rPr lang="en-US" sz="2600" dirty="0"/>
                  <a:t>, or rather, the term inside of it which the MLE depends on. These are known as the </a:t>
                </a:r>
                <a:r>
                  <a:rPr lang="en-US" sz="2600" b="1" i="1" u="sng" dirty="0"/>
                  <a:t>expected sufficient statistics</a:t>
                </a:r>
                <a:r>
                  <a:rPr lang="en-US" sz="2600" dirty="0"/>
                  <a:t> or </a:t>
                </a:r>
                <a:r>
                  <a:rPr lang="en-US" sz="2600" b="1" i="1" u="sng" dirty="0"/>
                  <a:t>ESS</a:t>
                </a:r>
                <a:r>
                  <a:rPr lang="en-US" sz="2600" dirty="0"/>
                  <a:t>.</a:t>
                </a:r>
              </a:p>
              <a:p>
                <a:pPr marL="0" indent="0">
                  <a:buNone/>
                </a:pPr>
                <a:r>
                  <a:rPr lang="en-US" sz="2600" i="1" u="sng" dirty="0"/>
                  <a:t>In the M step</a:t>
                </a:r>
                <a:r>
                  <a:rPr lang="en-US" sz="2600" dirty="0"/>
                  <a:t> we optimize the </a:t>
                </a:r>
                <a14:m>
                  <m:oMath xmlns:m="http://schemas.openxmlformats.org/officeDocument/2006/math">
                    <m:r>
                      <a:rPr lang="en-US" sz="2600" i="1">
                        <a:latin typeface="Cambria Math"/>
                        <a:ea typeface="Cambria Math"/>
                      </a:rPr>
                      <m:t>𝑄</m:t>
                    </m:r>
                  </m:oMath>
                </a14:m>
                <a:r>
                  <a:rPr lang="en-US" sz="2600" dirty="0"/>
                  <a:t> function </a:t>
                </a:r>
                <a:r>
                  <a:rPr lang="en-US" sz="2600" dirty="0" err="1"/>
                  <a:t>wrt</a:t>
                </a:r>
                <a:r>
                  <a:rPr lang="en-US" sz="2600" dirty="0"/>
                  <a:t> </a:t>
                </a:r>
                <a14:m>
                  <m:oMath xmlns:m="http://schemas.openxmlformats.org/officeDocument/2006/math">
                    <m:r>
                      <a:rPr lang="en-US" sz="2600" b="1">
                        <a:latin typeface="Cambria Math"/>
                        <a:ea typeface="Cambria Math"/>
                      </a:rPr>
                      <m:t>𝛉</m:t>
                    </m:r>
                  </m:oMath>
                </a14:m>
                <a:r>
                  <a:rPr lang="en-US" sz="2600" dirty="0"/>
                  <a:t>:</a:t>
                </a:r>
              </a:p>
            </p:txBody>
          </p:sp>
        </mc:Choice>
        <mc:Fallback xmlns="">
          <p:sp>
            <p:nvSpPr>
              <p:cNvPr id="12" name="Объект 2"/>
              <p:cNvSpPr txBox="1">
                <a:spLocks noRot="1" noChangeAspect="1" noMove="1" noResize="1" noEditPoints="1" noAdjustHandles="1" noChangeArrowheads="1" noChangeShapeType="1" noTextEdit="1"/>
              </p:cNvSpPr>
              <p:nvPr/>
            </p:nvSpPr>
            <p:spPr>
              <a:xfrm>
                <a:off x="187424" y="2060848"/>
                <a:ext cx="8784976" cy="3096344"/>
              </a:xfrm>
              <a:prstGeom prst="rect">
                <a:avLst/>
              </a:prstGeom>
              <a:blipFill rotWithShape="1">
                <a:blip r:embed="rId4"/>
                <a:stretch>
                  <a:fillRect l="-1249" t="-1575" r="-1735" b="-275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Прямоугольник 12"/>
              <p:cNvSpPr/>
              <p:nvPr/>
            </p:nvSpPr>
            <p:spPr>
              <a:xfrm>
                <a:off x="3297156" y="5082634"/>
                <a:ext cx="2565511" cy="508088"/>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ea typeface="Cambria Math"/>
                            </a:rPr>
                          </m:ctrlPr>
                        </m:sSupPr>
                        <m:e>
                          <m:r>
                            <a:rPr lang="en-US" b="1">
                              <a:latin typeface="Cambria Math"/>
                              <a:ea typeface="Cambria Math"/>
                            </a:rPr>
                            <m:t>𝛉</m:t>
                          </m:r>
                        </m:e>
                        <m:sup>
                          <m:r>
                            <a:rPr lang="en-US" i="1">
                              <a:latin typeface="Cambria Math"/>
                              <a:ea typeface="Cambria Math"/>
                            </a:rPr>
                            <m:t>𝑡</m:t>
                          </m:r>
                        </m:sup>
                      </m:sSup>
                      <m:r>
                        <a:rPr lang="en-US" b="0" i="1" smtClean="0">
                          <a:latin typeface="Cambria Math"/>
                          <a:ea typeface="Cambria Math"/>
                          <a:cs typeface="Calibri" panose="020F0502020204030204" pitchFamily="34" charset="0"/>
                        </a:rPr>
                        <m:t>=</m:t>
                      </m:r>
                      <m:func>
                        <m:funcPr>
                          <m:ctrlPr>
                            <a:rPr lang="en-US" b="0" i="1" smtClean="0">
                              <a:latin typeface="Cambria Math" panose="02040503050406030204" pitchFamily="18" charset="0"/>
                              <a:ea typeface="Cambria Math"/>
                              <a:cs typeface="Calibri" panose="020F0502020204030204" pitchFamily="34" charset="0"/>
                            </a:rPr>
                          </m:ctrlPr>
                        </m:funcPr>
                        <m:fName>
                          <m:limLow>
                            <m:limLowPr>
                              <m:ctrlPr>
                                <a:rPr lang="en-US" b="0" i="1" smtClean="0">
                                  <a:latin typeface="Cambria Math" panose="02040503050406030204" pitchFamily="18" charset="0"/>
                                  <a:ea typeface="Cambria Math"/>
                                  <a:cs typeface="Calibri" panose="020F0502020204030204" pitchFamily="34" charset="0"/>
                                </a:rPr>
                              </m:ctrlPr>
                            </m:limLowPr>
                            <m:e>
                              <m:r>
                                <m:rPr>
                                  <m:sty m:val="p"/>
                                </m:rPr>
                                <a:rPr lang="en-US" b="0" i="0" smtClean="0">
                                  <a:latin typeface="Cambria Math"/>
                                  <a:ea typeface="Cambria Math"/>
                                  <a:cs typeface="Calibri" panose="020F0502020204030204" pitchFamily="34" charset="0"/>
                                </a:rPr>
                                <m:t>argmax</m:t>
                              </m:r>
                            </m:e>
                            <m:lim>
                              <m:r>
                                <a:rPr lang="en-US" b="1">
                                  <a:latin typeface="Cambria Math"/>
                                  <a:ea typeface="Cambria Math"/>
                                </a:rPr>
                                <m:t>𝛉</m:t>
                              </m:r>
                            </m:lim>
                          </m:limLow>
                        </m:fName>
                        <m:e>
                          <m:r>
                            <a:rPr lang="en-US" i="1">
                              <a:latin typeface="Cambria Math"/>
                              <a:ea typeface="Cambria Math"/>
                            </a:rPr>
                            <m:t>𝑄</m:t>
                          </m:r>
                          <m:d>
                            <m:dPr>
                              <m:ctrlPr>
                                <a:rPr lang="en-US" i="1">
                                  <a:latin typeface="Cambria Math" panose="02040503050406030204" pitchFamily="18" charset="0"/>
                                  <a:ea typeface="Cambria Math"/>
                                </a:rPr>
                              </m:ctrlPr>
                            </m:dPr>
                            <m:e>
                              <m:r>
                                <a:rPr lang="en-US" b="1">
                                  <a:latin typeface="Cambria Math"/>
                                  <a:ea typeface="Cambria Math"/>
                                </a:rPr>
                                <m:t>𝛉</m:t>
                              </m:r>
                              <m:r>
                                <a:rPr lang="en-US" b="1">
                                  <a:latin typeface="Cambria Math"/>
                                  <a:ea typeface="Cambria Math"/>
                                </a:rPr>
                                <m:t>, </m:t>
                              </m:r>
                              <m:sSup>
                                <m:sSupPr>
                                  <m:ctrlPr>
                                    <a:rPr lang="en-US" b="1" i="1">
                                      <a:latin typeface="Cambria Math" panose="02040503050406030204" pitchFamily="18" charset="0"/>
                                      <a:ea typeface="Cambria Math"/>
                                    </a:rPr>
                                  </m:ctrlPr>
                                </m:sSupPr>
                                <m:e>
                                  <m:r>
                                    <a:rPr lang="en-US" b="1">
                                      <a:latin typeface="Cambria Math"/>
                                      <a:ea typeface="Cambria Math"/>
                                    </a:rPr>
                                    <m:t>𝛉</m:t>
                                  </m:r>
                                </m:e>
                                <m:sup>
                                  <m:r>
                                    <a:rPr lang="en-US" i="1">
                                      <a:latin typeface="Cambria Math"/>
                                      <a:ea typeface="Cambria Math"/>
                                    </a:rPr>
                                    <m:t>𝑡</m:t>
                                  </m:r>
                                  <m:r>
                                    <a:rPr lang="en-US" i="1">
                                      <a:latin typeface="Cambria Math"/>
                                      <a:ea typeface="Cambria Math"/>
                                    </a:rPr>
                                    <m:t>−1</m:t>
                                  </m:r>
                                </m:sup>
                              </m:sSup>
                            </m:e>
                          </m:d>
                        </m:e>
                      </m:func>
                    </m:oMath>
                  </m:oMathPara>
                </a14:m>
                <a:endParaRPr lang="ru-RU" dirty="0"/>
              </a:p>
            </p:txBody>
          </p:sp>
        </mc:Choice>
        <mc:Fallback xmlns="">
          <p:sp>
            <p:nvSpPr>
              <p:cNvPr id="13" name="Прямоугольник 12"/>
              <p:cNvSpPr>
                <a:spLocks noRot="1" noChangeAspect="1" noMove="1" noResize="1" noEditPoints="1" noAdjustHandles="1" noChangeArrowheads="1" noChangeShapeType="1" noTextEdit="1"/>
              </p:cNvSpPr>
              <p:nvPr/>
            </p:nvSpPr>
            <p:spPr>
              <a:xfrm>
                <a:off x="3297156" y="5082634"/>
                <a:ext cx="2565511" cy="508088"/>
              </a:xfrm>
              <a:prstGeom prst="rect">
                <a:avLst/>
              </a:prstGeom>
              <a:blipFill rotWithShape="1">
                <a:blip r:embed="rId5"/>
                <a:stretch>
                  <a:fillRect/>
                </a:stretch>
              </a:blipFill>
              <a:ln w="25400">
                <a:solidFill>
                  <a:srgbClr val="FF0000"/>
                </a:solidFill>
              </a:ln>
            </p:spPr>
            <p:txBody>
              <a:bodyPr/>
              <a:lstStyle/>
              <a:p>
                <a:r>
                  <a:rPr lang="ru-RU">
                    <a:noFill/>
                  </a:rPr>
                  <a:t> </a:t>
                </a:r>
              </a:p>
            </p:txBody>
          </p:sp>
        </mc:Fallback>
      </mc:AlternateContent>
    </p:spTree>
    <p:extLst>
      <p:ext uri="{BB962C8B-B14F-4D97-AF65-F5344CB8AC3E}">
        <p14:creationId xmlns:p14="http://schemas.microsoft.com/office/powerpoint/2010/main" val="276594968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1122</Words>
  <Application>Microsoft Office PowerPoint</Application>
  <PresentationFormat>Экран (4:3)</PresentationFormat>
  <Paragraphs>107</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Calibri</vt:lpstr>
      <vt:lpstr>Cambria Math</vt:lpstr>
      <vt:lpstr>Тема Office</vt:lpstr>
      <vt:lpstr>Lecture 6 Generative Models for Discrete Data.       Mixture Models</vt:lpstr>
      <vt:lpstr>Content</vt:lpstr>
      <vt:lpstr>Latent variable models</vt:lpstr>
      <vt:lpstr>Mixture model</vt:lpstr>
      <vt:lpstr>Examples of mixture model</vt:lpstr>
      <vt:lpstr>Parameters estimation for mixture model</vt:lpstr>
      <vt:lpstr>The EM algorithm (1/3)</vt:lpstr>
      <vt:lpstr>The EM algorithm (2/3)</vt:lpstr>
      <vt:lpstr>The EM algorithm (3/3)</vt:lpstr>
      <vt:lpstr>EM for GMM (1/3)</vt:lpstr>
      <vt:lpstr>EM for GMM (2/3)</vt:lpstr>
      <vt:lpstr>EM for GMM (3/3)</vt:lpstr>
      <vt:lpstr>Other EM variants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Dmitriy</dc:creator>
  <cp:lastModifiedBy>Dmitriy</cp:lastModifiedBy>
  <cp:revision>289</cp:revision>
  <dcterms:created xsi:type="dcterms:W3CDTF">2017-03-04T21:40:55Z</dcterms:created>
  <dcterms:modified xsi:type="dcterms:W3CDTF">2020-01-17T20:54:12Z</dcterms:modified>
</cp:coreProperties>
</file>