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 autoAdjust="0"/>
    <p:restoredTop sz="94660"/>
  </p:normalViewPr>
  <p:slideViewPr>
    <p:cSldViewPr>
      <p:cViewPr varScale="1">
        <p:scale>
          <a:sx n="108" d="100"/>
          <a:sy n="108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0426-A8D6-49A9-8A5D-050813019EF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28ED-2126-40A1-A68E-D3947638330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9073-5325-40BD-9795-5FD24F68ADA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42D9-2BAA-410E-A864-350F031FBF1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803-5F96-44D4-838B-7F376F8A02B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4B19-FBD2-4326-96D9-40F554D216B9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8F5E-04D5-4390-A144-9C15FB336224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C1D0-1319-4867-974E-558A747DAA2B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5467-AE96-43B8-A28A-CD2ECA0389E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BDA0-C4A6-4ED2-B546-8171C05527AF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938-388E-4AFE-9214-D21F32CFC78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D7C7-6464-4BA5-B693-5F79DADF21F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</a:t>
            </a:r>
            <a:r>
              <a:rPr lang="ru-RU" sz="4000" b="1" dirty="0"/>
              <a:t>7</a:t>
            </a:r>
            <a:br>
              <a:rPr lang="ru-RU" sz="4000" b="1" dirty="0"/>
            </a:br>
            <a:r>
              <a:rPr lang="en-US" sz="3600" dirty="0"/>
              <a:t>Generative Models for Discrete Data.</a:t>
            </a:r>
            <a:r>
              <a:rPr lang="ru-RU" sz="3600" dirty="0"/>
              <a:t>      </a:t>
            </a:r>
            <a:r>
              <a:rPr lang="en-US" sz="3600" dirty="0"/>
              <a:t>    Latent Linear Models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Classical PCA (1/2)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1296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Theorem</a:t>
                </a:r>
                <a:r>
                  <a:rPr lang="en-US" sz="2400" dirty="0"/>
                  <a:t>: Suppose we want to find an orthogonal 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linear 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, and the corresponding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/>
                  <a:t>, such that we minimize the average reconstruction error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1296144"/>
              </a:xfrm>
              <a:blipFill rotWithShape="1">
                <a:blip r:embed="rId2"/>
                <a:stretch>
                  <a:fillRect l="-1040" t="-3756" r="-1734" b="-5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987824" y="1988049"/>
                <a:ext cx="2806089" cy="87126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0">
                                              <a:latin typeface="Cambria Math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988049"/>
                <a:ext cx="2806089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331912" y="2859313"/>
                <a:ext cx="8784976" cy="929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subject to the constrain that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is orthonormal. Equivalently, we can write this objective as follow: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2859313"/>
                <a:ext cx="8784976" cy="929727"/>
              </a:xfrm>
              <a:prstGeom prst="rect">
                <a:avLst/>
              </a:prstGeom>
              <a:blipFill rotWithShape="1">
                <a:blip r:embed="rId4"/>
                <a:stretch>
                  <a:fillRect l="-1040" t="-5229" b="-3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058259" y="3692791"/>
                <a:ext cx="2665217" cy="42332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𝐖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59" y="3692791"/>
                <a:ext cx="2665217" cy="423321"/>
              </a:xfrm>
              <a:prstGeom prst="rect">
                <a:avLst/>
              </a:prstGeom>
              <a:blipFill rotWithShape="1">
                <a:blip r:embed="rId5"/>
                <a:stretch>
                  <a:fillRect b="-5479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468904" y="4221088"/>
                <a:ext cx="8784976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𝐙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matrix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its rows,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is the </a:t>
                </a:r>
                <a:r>
                  <a:rPr lang="en-US" sz="2400" dirty="0" err="1"/>
                  <a:t>Frobenius</a:t>
                </a:r>
                <a:r>
                  <a:rPr lang="en-US" sz="2400" dirty="0"/>
                  <a:t> norm of matrix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𝐀</m:t>
                    </m:r>
                  </m:oMath>
                </a14:m>
                <a:r>
                  <a:rPr lang="en-US" sz="2400" dirty="0"/>
                  <a:t>, defined by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4" y="4221088"/>
                <a:ext cx="8784976" cy="864096"/>
              </a:xfrm>
              <a:prstGeom prst="rect">
                <a:avLst/>
              </a:prstGeom>
              <a:blipFill rotWithShape="1">
                <a:blip r:embed="rId6"/>
                <a:stretch>
                  <a:fillRect l="-1110" t="-5634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964145" y="5085184"/>
                <a:ext cx="4853445" cy="116993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𝐀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45" y="5085184"/>
                <a:ext cx="4853445" cy="1169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39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Classical PCA (2/2)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28803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optimal solution is obtained by 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/>
                          </a:rPr>
                          <m:t>𝐖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 contains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eigenvectors with the largest eigenvalues of empirical covariance matrix,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𝚺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(we assume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have zeros mean, for notation simplicity). Furthermore, the optimal low-dimensional encoding of data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𝐳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which is an orthogonal projection of the data onto the column space spanned by the eigenvectors.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2880320"/>
              </a:xfrm>
              <a:blipFill rotWithShape="1">
                <a:blip r:embed="rId2"/>
                <a:stretch>
                  <a:fillRect l="-1040" t="-1268" r="-763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89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Probabilistic PCA (1/2)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Theorem</a:t>
                </a:r>
                <a:r>
                  <a:rPr lang="en-US" sz="2400" dirty="0"/>
                  <a:t>: Consider a factor analysis model in which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𝚿</m:t>
                    </m:r>
                    <m:r>
                      <a:rPr lang="en-US" sz="2400" b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1">
                        <a:latin typeface="Cambria Math"/>
                        <a:ea typeface="Cambria Math"/>
                      </a:rPr>
                      <m:t>𝐈</m:t>
                    </m:r>
                  </m:oMath>
                </a14:m>
                <a:r>
                  <a:rPr lang="en-US" sz="2400" dirty="0"/>
                  <a:t>. The observed data log likelihood is given by 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  <a:blipFill rotWithShape="1">
                <a:blip r:embed="rId2"/>
                <a:stretch>
                  <a:fillRect l="-1040" t="-5634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55576" y="1628800"/>
                <a:ext cx="7676204" cy="87126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𝐂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b="1" i="0" smtClean="0">
                                  <a:latin typeface="Cambria Math"/>
                                  <a:ea typeface="Cambria Math"/>
                                </a:rPr>
                                <m:t>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28800"/>
                <a:ext cx="7676204" cy="8712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333303" y="2529928"/>
                <a:ext cx="8784976" cy="1403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𝐂</m:t>
                    </m:r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𝐖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1">
                        <a:latin typeface="Cambria Math"/>
                        <a:ea typeface="Cambria Math"/>
                      </a:rPr>
                      <m:t>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𝐒</m:t>
                    </m:r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𝐗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sz="2400" dirty="0"/>
                  <a:t> (we are assuming centered data, for notational simplicity). The maxima of the log-likelihood are given by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3" y="2529928"/>
                <a:ext cx="8784976" cy="1403128"/>
              </a:xfrm>
              <a:prstGeom prst="rect">
                <a:avLst/>
              </a:prstGeom>
              <a:blipFill rotWithShape="1">
                <a:blip r:embed="rId4"/>
                <a:stretch>
                  <a:fillRect l="-1110" r="-1457" b="-5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664731" y="3933056"/>
                <a:ext cx="2122119" cy="49327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1" i="0" smtClean="0">
                                  <a:latin typeface="Cambria Math"/>
                                  <a:ea typeface="Cambria Math"/>
                                </a:rPr>
                                <m:t>𝚲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731" y="3933056"/>
                <a:ext cx="2122119" cy="4932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323528" y="4428676"/>
                <a:ext cx="8784976" cy="1403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𝐑</m:t>
                    </m:r>
                  </m:oMath>
                </a14:m>
                <a:r>
                  <a:rPr lang="en-US" sz="2400" dirty="0"/>
                  <a:t> is an arbitrary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orthogonal matrix,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𝐕</m:t>
                    </m:r>
                  </m:oMath>
                </a14:m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matrix whose columns are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eigenvectors of the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𝐒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𝚲</m:t>
                    </m:r>
                  </m:oMath>
                </a14:m>
                <a:r>
                  <a:rPr lang="en-US" sz="2400" dirty="0"/>
                  <a:t> is the corresponding diagonal matrix of eigenvalues.</a:t>
                </a:r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28676"/>
                <a:ext cx="8784976" cy="1403128"/>
              </a:xfrm>
              <a:prstGeom prst="rect">
                <a:avLst/>
              </a:prstGeom>
              <a:blipFill rotWithShape="1">
                <a:blip r:embed="rId6"/>
                <a:stretch>
                  <a:fillRect l="-1041" t="-3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55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Probabilistic PCA (2/2)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13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936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Without loss of generality, we can set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𝐑</m:t>
                    </m:r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r>
                      <a:rPr lang="en-US" sz="2400" b="1">
                        <a:latin typeface="Cambria Math"/>
                        <a:ea typeface="Cambria Math"/>
                      </a:rPr>
                      <m:t>𝐈</m:t>
                    </m:r>
                  </m:oMath>
                </a14:m>
                <a:r>
                  <a:rPr lang="en-US" sz="2400" dirty="0"/>
                  <a:t>. Furthermore, the MLE of the noise variance s given by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936104"/>
              </a:xfrm>
              <a:blipFill rotWithShape="1">
                <a:blip r:embed="rId2"/>
                <a:stretch>
                  <a:fillRect l="-1040" t="-5195" b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635896" y="1628799"/>
                <a:ext cx="2157514" cy="90255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628799"/>
                <a:ext cx="2157514" cy="902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 txBox="1">
            <a:spLocks/>
          </p:cNvSpPr>
          <p:nvPr/>
        </p:nvSpPr>
        <p:spPr>
          <a:xfrm>
            <a:off x="331912" y="2531354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which is the average variance associated with the discarded dimensions.</a:t>
            </a:r>
          </a:p>
        </p:txBody>
      </p:sp>
    </p:spTree>
    <p:extLst>
      <p:ext uri="{BB962C8B-B14F-4D97-AF65-F5344CB8AC3E}">
        <p14:creationId xmlns:p14="http://schemas.microsoft.com/office/powerpoint/2010/main" val="180841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Singular value decomposition (SVD)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14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2448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have defined the solution to PCA in terms of eigenvectors of the covariance matrix. However, there is another way to obtain the solution, based on the </a:t>
                </a:r>
                <a:r>
                  <a:rPr lang="en-US" sz="2400" b="1" i="1" u="sng" dirty="0"/>
                  <a:t>singular value decomposition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SVD</a:t>
                </a:r>
                <a:r>
                  <a:rPr lang="en-US" sz="2400" dirty="0"/>
                  <a:t>). This basically generalizes the notion of eigenvectors from square matrices to any kind of matrix.</a:t>
                </a:r>
              </a:p>
              <a:p>
                <a:pPr marL="0" indent="0">
                  <a:buNone/>
                </a:pPr>
                <a:r>
                  <a:rPr lang="en-US" sz="2400" dirty="0"/>
                  <a:t>In particular, any (real)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 be decomposed as follows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2448272"/>
              </a:xfrm>
              <a:blipFill rotWithShape="1">
                <a:blip r:embed="rId2"/>
                <a:stretch>
                  <a:fillRect l="-1040" t="-1990" r="-971" b="-1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275856" y="3212976"/>
                <a:ext cx="2747804" cy="386068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12976"/>
                <a:ext cx="2747804" cy="38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257270" y="3614638"/>
                <a:ext cx="8784976" cy="2448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𝐔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𝐕</m:t>
                    </m:r>
                  </m:oMath>
                </a14:m>
                <a:r>
                  <a:rPr lang="en-US" sz="2400" dirty="0"/>
                  <a:t> are an matrices whose columns are orthonormal,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𝐒</m:t>
                    </m:r>
                  </m:oMath>
                </a14:m>
                <a:r>
                  <a:rPr lang="en-US" sz="2400" dirty="0"/>
                  <a:t> is matrix containing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u="sng" dirty="0"/>
                  <a:t>singular values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on the main diagonal, with 0s filling the rest of matrix.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columns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𝐔</m:t>
                    </m:r>
                  </m:oMath>
                </a14:m>
                <a:r>
                  <a:rPr lang="en-US" sz="2400" dirty="0"/>
                  <a:t> are the left singular vectors, and the columns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𝐕</m:t>
                    </m:r>
                  </m:oMath>
                </a14:m>
                <a:r>
                  <a:rPr lang="en-US" sz="2400" dirty="0"/>
                  <a:t> is the right singular vectors.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0" y="3614638"/>
                <a:ext cx="8784976" cy="2448272"/>
              </a:xfrm>
              <a:prstGeom prst="rect">
                <a:avLst/>
              </a:prstGeom>
              <a:blipFill rotWithShape="1">
                <a:blip r:embed="rId4"/>
                <a:stretch>
                  <a:fillRect l="-1041" t="-1990" r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3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EM for PCA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15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u="sng" dirty="0"/>
                  <a:t>E step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i="1" u="sng" dirty="0"/>
                  <a:t>M step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𝐙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matrix storing the posterior means (low-dimensional representation) along its columns;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/>
                          </a:rPr>
                          <m:t>𝐗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𝐗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store the original data along its columns.</a:t>
                </a:r>
              </a:p>
              <a:p>
                <a:pPr marL="0" indent="0">
                  <a:buNone/>
                </a:pPr>
                <a:r>
                  <a:rPr lang="en-US" sz="2400" i="1" u="sng" dirty="0"/>
                  <a:t>EM for PCA has the following advantages over eigenvector method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EM can be faster;</a:t>
                </a:r>
              </a:p>
              <a:p>
                <a:r>
                  <a:rPr lang="en-US" sz="2400" dirty="0"/>
                  <a:t>EM can be implemented in an online fashion, i.e. we can update  our estimate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as the data streams in;</a:t>
                </a:r>
              </a:p>
              <a:p>
                <a:r>
                  <a:rPr lang="en-US" sz="2400" dirty="0"/>
                  <a:t>EM can handle missing data in a simple way;</a:t>
                </a:r>
              </a:p>
              <a:p>
                <a:r>
                  <a:rPr lang="en-US" sz="2400" dirty="0"/>
                  <a:t>EM can be extended to handle mixtures of PPCA/FA models;</a:t>
                </a:r>
              </a:p>
              <a:p>
                <a:r>
                  <a:rPr lang="en-US" sz="2400" dirty="0"/>
                  <a:t>EM can be modified to </a:t>
                </a:r>
                <a:r>
                  <a:rPr lang="en-US" sz="2400" dirty="0" err="1"/>
                  <a:t>variational</a:t>
                </a:r>
                <a:r>
                  <a:rPr lang="en-US" sz="2400" dirty="0"/>
                  <a:t> EM or to </a:t>
                </a:r>
                <a:r>
                  <a:rPr lang="en-US" sz="2400" dirty="0" err="1"/>
                  <a:t>variational</a:t>
                </a:r>
                <a:r>
                  <a:rPr lang="en-US" sz="2400" dirty="0"/>
                  <a:t> Bayes EM to fit more complex models;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  <a:blipFill rotWithShape="1">
                <a:blip r:embed="rId2"/>
                <a:stretch>
                  <a:fillRect l="-1040" t="-879" b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47864" y="836712"/>
                <a:ext cx="2170209" cy="376193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𝐗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836712"/>
                <a:ext cx="2170209" cy="376193"/>
              </a:xfrm>
              <a:prstGeom prst="rect">
                <a:avLst/>
              </a:prstGeom>
              <a:blipFill rotWithShape="1">
                <a:blip r:embed="rId3"/>
                <a:stretch>
                  <a:fillRect t="-4545" r="-1555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433592" y="1212905"/>
                <a:ext cx="1998752" cy="459100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𝐗</m:t>
                          </m:r>
                        </m:e>
                      </m:acc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𝐙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𝐙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92" y="1212905"/>
                <a:ext cx="1998752" cy="45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3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Independent Component Analysis (ICA)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16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2736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goal is to </a:t>
                </a:r>
                <a:r>
                  <a:rPr lang="en-US" sz="2400" dirty="0" err="1"/>
                  <a:t>deconvolve</a:t>
                </a:r>
                <a:r>
                  <a:rPr lang="en-US" sz="2400" dirty="0"/>
                  <a:t> the mixed signals into their constituent parts. This is known as the example of </a:t>
                </a:r>
                <a:r>
                  <a:rPr lang="en-US" sz="2400" b="1" i="1" u="sng" dirty="0"/>
                  <a:t>blind signal separation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BSS</a:t>
                </a:r>
                <a:r>
                  <a:rPr lang="en-US" sz="2400" dirty="0"/>
                  <a:t>) or </a:t>
                </a:r>
                <a:r>
                  <a:rPr lang="en-US" sz="2400" b="1" i="1" u="sng" dirty="0"/>
                  <a:t>blind source separation</a:t>
                </a:r>
                <a:r>
                  <a:rPr lang="en-US" sz="2400" dirty="0"/>
                  <a:t>, where “blind” means we known “nothing” about the source of the signals.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formalize the problem as follows.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 be the observed signal at the sensor at “time”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/>
                  <a:t> be the vector of source signals. We assume that</a:t>
                </a:r>
              </a:p>
            </p:txBody>
          </p:sp>
        </mc:Choice>
        <mc:Fallback xmlns="">
          <p:sp>
            <p:nvSpPr>
              <p:cNvPr id="8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2736304"/>
              </a:xfrm>
              <a:blipFill rotWithShape="1">
                <a:blip r:embed="rId2"/>
                <a:stretch>
                  <a:fillRect l="-1040" t="-1782" b="-4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17628" y="3501008"/>
                <a:ext cx="1652760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>
                          <a:latin typeface="Cambria Math"/>
                        </a:rPr>
                        <m:t>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8" y="3501008"/>
                <a:ext cx="165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251520" y="3875201"/>
                <a:ext cx="8784976" cy="17140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i="1" u="sng" dirty="0"/>
                  <a:t>mixing matrix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𝛜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𝒩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l-GR" sz="2400" b="1" i="0" smtClean="0">
                            <a:latin typeface="Cambria Math"/>
                            <a:ea typeface="Cambria Math"/>
                          </a:rPr>
                          <m:t>𝚿</m:t>
                        </m:r>
                      </m:e>
                    </m:d>
                  </m:oMath>
                </a14:m>
                <a:r>
                  <a:rPr lang="en-US" sz="2400" dirty="0"/>
                  <a:t>. Without loss of generality, we can constrain the variance of the source distribution to be 1, because any other variance can be modelled by scaling the rows of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appropriatery.</a:t>
                </a:r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75201"/>
                <a:ext cx="8784976" cy="1714039"/>
              </a:xfrm>
              <a:prstGeom prst="rect">
                <a:avLst/>
              </a:prstGeom>
              <a:blipFill rotWithShape="1">
                <a:blip r:embed="rId4"/>
                <a:stretch>
                  <a:fillRect l="-1041" t="-2847" r="-12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63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Criteria for estimate the ICA parameters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17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/>
              <a:t>Maximum likelihood estimation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347864" y="1268760"/>
                <a:ext cx="3282437" cy="90255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𝐿𝐿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𝐕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268760"/>
                <a:ext cx="3282437" cy="902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251520" y="2276872"/>
                <a:ext cx="8784976" cy="14041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𝐕</m:t>
                    </m:r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is recognition weights;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≜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𝐱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≜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i="1" u="sng" dirty="0"/>
                  <a:t>Maximizing non-</a:t>
                </a:r>
                <a:r>
                  <a:rPr lang="en-US" sz="2400" i="1" u="sng" dirty="0" err="1"/>
                  <a:t>Gaussianity</a:t>
                </a:r>
                <a:r>
                  <a:rPr lang="en-US" sz="2400" dirty="0"/>
                  <a:t> – kurtosis or </a:t>
                </a:r>
                <a:r>
                  <a:rPr lang="en-US" sz="2400" dirty="0" err="1"/>
                  <a:t>negentropy</a:t>
                </a:r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76872"/>
                <a:ext cx="8784976" cy="1404156"/>
              </a:xfrm>
              <a:prstGeom prst="rect">
                <a:avLst/>
              </a:prstGeom>
              <a:blipFill rotWithShape="1">
                <a:blip r:embed="rId3"/>
                <a:stretch>
                  <a:fillRect l="-1041" t="-2609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62726" y="3693542"/>
                <a:ext cx="4052712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𝑒𝑔𝑒𝑛𝑡𝑟𝑜𝑝𝑦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ℍ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ℍ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26" y="3693542"/>
                <a:ext cx="4052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2"/>
              <p:cNvSpPr txBox="1">
                <a:spLocks/>
              </p:cNvSpPr>
              <p:nvPr/>
            </p:nvSpPr>
            <p:spPr>
              <a:xfrm>
                <a:off x="255058" y="4062874"/>
                <a:ext cx="8784976" cy="950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𝑣𝑎𝑟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i="1" u="sng" dirty="0"/>
                  <a:t>Minimizing mutual information</a:t>
                </a:r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8" y="4062874"/>
                <a:ext cx="8784976" cy="950302"/>
              </a:xfrm>
              <a:prstGeom prst="rect">
                <a:avLst/>
              </a:prstGeom>
              <a:blipFill rotWithShape="1">
                <a:blip r:embed="rId5"/>
                <a:stretch>
                  <a:fillRect l="-1110" t="-5128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480799" y="5013175"/>
                <a:ext cx="5016566" cy="810735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𝐳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≜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𝕂𝕃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||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ℍ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ℍ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𝐳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99" y="5013175"/>
                <a:ext cx="5016566" cy="8107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361459"/>
          </a:xfrm>
        </p:spPr>
        <p:txBody>
          <a:bodyPr>
            <a:normAutofit/>
          </a:bodyPr>
          <a:lstStyle/>
          <a:p>
            <a:r>
              <a:rPr lang="en-US" sz="2800" dirty="0"/>
              <a:t>Problem of </a:t>
            </a:r>
            <a:r>
              <a:rPr lang="en-US" sz="2800" dirty="0" err="1"/>
              <a:t>unidentifiability</a:t>
            </a:r>
            <a:r>
              <a:rPr lang="en-US" sz="2800" dirty="0"/>
              <a:t> of FA parameters was considered;</a:t>
            </a:r>
          </a:p>
          <a:p>
            <a:r>
              <a:rPr lang="en-US" sz="2800" dirty="0"/>
              <a:t>EM for factor analysis models was presented;</a:t>
            </a:r>
          </a:p>
          <a:p>
            <a:r>
              <a:rPr lang="en-US" sz="2800" dirty="0"/>
              <a:t>Classical and Probabilistic Principle component analysis was described;</a:t>
            </a:r>
          </a:p>
          <a:p>
            <a:r>
              <a:rPr lang="en-US" sz="2800" dirty="0"/>
              <a:t>Special types of Factor Analysis, such as Independent Component Analysis, were presented.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18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Problem statement;</a:t>
            </a:r>
          </a:p>
          <a:p>
            <a:r>
              <a:rPr lang="en-US" dirty="0" err="1"/>
              <a:t>Unidentifiability</a:t>
            </a:r>
            <a:r>
              <a:rPr lang="en-US" dirty="0"/>
              <a:t> of FA parameters;</a:t>
            </a:r>
          </a:p>
          <a:p>
            <a:r>
              <a:rPr lang="en-US" dirty="0"/>
              <a:t>EM for factor analysis models;</a:t>
            </a:r>
          </a:p>
          <a:p>
            <a:r>
              <a:rPr lang="en-US" dirty="0"/>
              <a:t>Principle component analysis:</a:t>
            </a:r>
          </a:p>
          <a:p>
            <a:pPr lvl="1"/>
            <a:r>
              <a:rPr lang="en-US" dirty="0"/>
              <a:t>Classical PCA;</a:t>
            </a:r>
          </a:p>
          <a:p>
            <a:pPr lvl="1"/>
            <a:r>
              <a:rPr lang="en-US" dirty="0"/>
              <a:t>Probabilistic PCA;</a:t>
            </a:r>
          </a:p>
          <a:p>
            <a:r>
              <a:rPr lang="en-US" dirty="0"/>
              <a:t>Singular value decomposition;</a:t>
            </a:r>
          </a:p>
          <a:p>
            <a:r>
              <a:rPr lang="en-US" dirty="0"/>
              <a:t>Independent Component Analysis.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Problem statement (1/2)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One problem with </a:t>
                </a:r>
                <a:r>
                  <a:rPr lang="en-US" sz="2400" i="1" u="sng" dirty="0"/>
                  <a:t>mixture models</a:t>
                </a:r>
                <a:r>
                  <a:rPr lang="en-US" sz="2400" dirty="0"/>
                  <a:t> is that they </a:t>
                </a:r>
                <a:r>
                  <a:rPr lang="en-US" sz="2400" i="1" u="sng" dirty="0"/>
                  <a:t>only use a single latent variable to generate the observation</a:t>
                </a:r>
                <a:r>
                  <a:rPr lang="en-US" sz="2400" dirty="0"/>
                  <a:t>. In particular, each observation can only come from one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400" dirty="0"/>
                  <a:t> prototypes.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One can think of a </a:t>
                </a:r>
                <a:r>
                  <a:rPr lang="en-US" sz="2400" i="1" u="sng" dirty="0"/>
                  <a:t>mixture model as</a:t>
                </a:r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i="1" u="sng">
                        <a:latin typeface="Cambria Math"/>
                      </a:rPr>
                      <m:t>𝐾</m:t>
                    </m:r>
                  </m:oMath>
                </a14:m>
                <a:r>
                  <a:rPr lang="en-US" sz="2400" u="sng" dirty="0"/>
                  <a:t> hidden binary variables</a:t>
                </a:r>
                <a:r>
                  <a:rPr lang="en-US" sz="2400" dirty="0"/>
                  <a:t>, representing a one-hot encoding of the cluster identity. But because </a:t>
                </a:r>
                <a:r>
                  <a:rPr lang="en-US" sz="2400" i="1" u="sng" dirty="0"/>
                  <a:t>these variable are mutually exclusive</a:t>
                </a:r>
                <a:r>
                  <a:rPr lang="en-US" sz="2400" dirty="0"/>
                  <a:t>, the model is still limited in its representational power.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5544616"/>
              </a:xfrm>
              <a:blipFill rotWithShape="1">
                <a:blip r:embed="rId2"/>
                <a:stretch>
                  <a:fillRect l="-1040" t="-879" r="-1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Problem statement (2/2)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An alternative is to use a vector of real-valued latent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/>
                  <a:t>. The simplest prior to use is a Gaussian: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  <a:blipFill rotWithShape="1">
                <a:blip r:embed="rId2"/>
                <a:stretch>
                  <a:fillRect l="-1040" t="-5634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63888" y="1556792"/>
                <a:ext cx="2314223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/>
                                  <a:ea typeface="Cambria Math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 i="0" smtClean="0">
                                  <a:latin typeface="Cambria Math"/>
                                  <a:ea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56792"/>
                <a:ext cx="231422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251520" y="1988840"/>
                <a:ext cx="878497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If the observations a re also continuous,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2400" dirty="0"/>
                  <a:t>, we may use a Gaussian for the likelihood. Just as in linear regression, we will assume the mean is a linear function of the (hidden) inputs: 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8784976" cy="1224136"/>
              </a:xfrm>
              <a:prstGeom prst="rect">
                <a:avLst/>
              </a:prstGeom>
              <a:blipFill rotWithShape="1">
                <a:blip r:embed="rId4"/>
                <a:stretch>
                  <a:fillRect l="-1041" t="-3980" b="-8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7" y="3212976"/>
                <a:ext cx="3075970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0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𝛍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l-GR" b="1" i="0" smtClean="0">
                              <a:latin typeface="Cambria Math"/>
                              <a:ea typeface="Cambria Math"/>
                            </a:rPr>
                            <m:t>𝚿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7" y="3212976"/>
                <a:ext cx="30759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359024" y="3593954"/>
                <a:ext cx="8784976" cy="2643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  <a:ea typeface="Cambria Math"/>
                      </a:rPr>
                      <m:t>𝐖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i="1" u="sng" dirty="0"/>
                  <a:t>factor loading matrix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𝚿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sz="2400" dirty="0"/>
                  <a:t> covariance matrix. We take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𝚿</m:t>
                    </m:r>
                  </m:oMath>
                </a14:m>
                <a:r>
                  <a:rPr lang="en-US" sz="2400" dirty="0"/>
                  <a:t> to be diagonal, since the whole point of the model is to “force”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explain the correlation, rather than “baking it in” to the observation’s covariance.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overall model is called </a:t>
                </a:r>
                <a:r>
                  <a:rPr lang="en-US" sz="2400" b="1" i="1" u="sng" dirty="0"/>
                  <a:t>factor analysis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FA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593954"/>
                <a:ext cx="8784976" cy="2643358"/>
              </a:xfrm>
              <a:prstGeom prst="rect">
                <a:avLst/>
              </a:prstGeom>
              <a:blipFill rotWithShape="1">
                <a:blip r:embed="rId6"/>
                <a:stretch>
                  <a:fillRect l="-1110" t="-1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74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 err="1"/>
              <a:t>Unidentifiability</a:t>
            </a:r>
            <a:r>
              <a:rPr lang="en-US" sz="3600" b="1" dirty="0"/>
              <a:t> of FA parameters (1/2)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1584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parameters of an FA model are unidentifiable. To see this, suppose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𝐑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arbitrary orthogonal rotation matrix, satisfying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𝐈</m:t>
                    </m:r>
                  </m:oMath>
                </a14:m>
                <a:r>
                  <a:rPr lang="en-US" sz="2400" dirty="0"/>
                  <a:t>. Let us define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/>
                          </a:rPr>
                          <m:t>𝐖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𝐖𝐑</m:t>
                    </m:r>
                  </m:oMath>
                </a14:m>
                <a:r>
                  <a:rPr lang="en-US" sz="2400" dirty="0"/>
                  <a:t>; then the likelihood function of this modified matrix is the same as for the unmodified one, since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1584176"/>
              </a:xfrm>
              <a:blipFill rotWithShape="1">
                <a:blip r:embed="rId2"/>
                <a:stretch>
                  <a:fillRect l="-1040" t="-3077" b="-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31640" y="2366967"/>
                <a:ext cx="6519221" cy="376193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𝐖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𝒛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𝐖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𝐖𝐑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𝐖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l-GR" b="1">
                          <a:latin typeface="Cambria Math"/>
                          <a:ea typeface="Cambria Math"/>
                        </a:rPr>
                        <m:t>𝚿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0">
                          <a:latin typeface="Cambria Math"/>
                          <a:ea typeface="Cambria Math"/>
                        </a:rPr>
                        <m:t>𝐖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𝐖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l-GR" b="1">
                          <a:latin typeface="Cambria Math"/>
                          <a:ea typeface="Cambria Math"/>
                        </a:rPr>
                        <m:t>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66967"/>
                <a:ext cx="6519221" cy="376193"/>
              </a:xfrm>
              <a:prstGeom prst="rect">
                <a:avLst/>
              </a:prstGeom>
              <a:blipFill rotWithShape="1">
                <a:blip r:embed="rId3"/>
                <a:stretch>
                  <a:fillRect t="-4545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 txBox="1">
                <a:spLocks/>
              </p:cNvSpPr>
              <p:nvPr/>
            </p:nvSpPr>
            <p:spPr>
              <a:xfrm>
                <a:off x="198762" y="2754736"/>
                <a:ext cx="8784976" cy="29785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Geometrically, multiplying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by an orthogonal matrix is like rotating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𝐳</m:t>
                    </m:r>
                  </m:oMath>
                </a14:m>
                <a:r>
                  <a:rPr lang="en-US" sz="2400" dirty="0"/>
                  <a:t> before generating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𝐱</m:t>
                    </m:r>
                  </m:oMath>
                </a14:m>
                <a:r>
                  <a:rPr lang="en-US" sz="2400" dirty="0"/>
                  <a:t>; but since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𝐳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drawn from an isotropic Gaussian, this make no difference to the likelihood.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Consequently, we cannot unique identify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, and therefore cannot uniquely identify the latent factors, either.</a:t>
                </a:r>
              </a:p>
            </p:txBody>
          </p:sp>
        </mc:Choice>
        <mc:Fallback xmlns="">
          <p:sp>
            <p:nvSpPr>
              <p:cNvPr id="11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62" y="2754736"/>
                <a:ext cx="8784976" cy="2978519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6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 err="1"/>
              <a:t>Unidentifiability</a:t>
            </a:r>
            <a:r>
              <a:rPr lang="en-US" sz="3600" b="1" dirty="0"/>
              <a:t> of FA parameters (2/2)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35283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Since factor analysis is often used to uncover structure in data, the problem of uniquely identify the parameters needs to be addressed. There are some commonly used solutions: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Forcing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to be orthogonal;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Forcing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to be lower triangular;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Sparsity promotion priors on the weights;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Choosing an informative rotation matrix;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of non-Gaussian priors for the latent factors.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3528392"/>
              </a:xfrm>
              <a:blipFill rotWithShape="1">
                <a:blip r:embed="rId2"/>
                <a:stretch>
                  <a:fillRect l="-1040" t="-13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EM for factor analysis models (1/2)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the </a:t>
                </a:r>
                <a:r>
                  <a:rPr lang="en-US" sz="2400" i="1" u="sng" dirty="0"/>
                  <a:t>E step</a:t>
                </a:r>
                <a:r>
                  <a:rPr lang="en-US" sz="2400" dirty="0"/>
                  <a:t>, we compute the posterior responsibility of cluster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for data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864096"/>
              </a:xfrm>
              <a:blipFill rotWithShape="1">
                <a:blip r:embed="rId2"/>
                <a:stretch>
                  <a:fillRect l="-1040" t="-5634" r="-347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051720" y="1556791"/>
                <a:ext cx="4973221" cy="408317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b="1" i="0" smtClean="0">
                              <a:latin typeface="Cambria Math"/>
                              <a:ea typeface="Cambria Math"/>
                            </a:rPr>
                            <m:t>𝚿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56791"/>
                <a:ext cx="4973221" cy="408317"/>
              </a:xfrm>
              <a:prstGeom prst="rect">
                <a:avLst/>
              </a:prstGeom>
              <a:blipFill rotWithShape="1">
                <a:blip r:embed="rId3"/>
                <a:stretch>
                  <a:fillRect b="-422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179512" y="1965108"/>
                <a:ext cx="8784976" cy="527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conditional posterior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65108"/>
                <a:ext cx="8784976" cy="527788"/>
              </a:xfrm>
              <a:prstGeom prst="rect">
                <a:avLst/>
              </a:prstGeom>
              <a:blipFill rotWithShape="1">
                <a:blip r:embed="rId4"/>
                <a:stretch>
                  <a:fillRect l="-1040" t="-9195" b="-12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698275" y="2444619"/>
                <a:ext cx="3680110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b="1" i="0" smtClean="0">
                                  <a:latin typeface="Cambria Math"/>
                                  <a:ea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75" y="2444619"/>
                <a:ext cx="36801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30873" y="2924944"/>
                <a:ext cx="3082254" cy="462434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1">
                                          <a:latin typeface="Cambria Math"/>
                                          <a:ea typeface="Cambria Math"/>
                                        </a:rPr>
                                        <m:t>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73" y="2924944"/>
                <a:ext cx="3082254" cy="4624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14071" y="3489346"/>
                <a:ext cx="3248518" cy="408317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/>
                              <a:ea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b="1">
                                      <a:latin typeface="Cambria Math"/>
                                      <a:ea typeface="Cambria Math"/>
                                    </a:rPr>
                                    <m:t>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071" y="3489346"/>
                <a:ext cx="3248518" cy="40831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322380" y="4005064"/>
                <a:ext cx="8784976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 the M step, it is easier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at the same time, by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latin typeface="Cambria Math"/>
                              </a:rPr>
                              <m:t>𝐖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/>
                                <a:ea typeface="Cambria Math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/>
                          </a:rPr>
                          <m:t>𝐳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𝐳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dirty="0"/>
                  <a:t>. Also, define:</a:t>
                </a:r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80" y="4005064"/>
                <a:ext cx="8784976" cy="936104"/>
              </a:xfrm>
              <a:prstGeom prst="rect">
                <a:avLst/>
              </a:prstGeom>
              <a:blipFill rotWithShape="1">
                <a:blip r:embed="rId8"/>
                <a:stretch>
                  <a:fillRect l="-1110" t="-5195" r="-625" b="-3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173741" y="4941168"/>
                <a:ext cx="3279424" cy="369332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r>
                        <a:rPr lang="en-US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41" y="4941168"/>
                <a:ext cx="327942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9375"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661212" y="5484690"/>
                <a:ext cx="6304482" cy="714683"/>
              </a:xfrm>
              <a:prstGeom prst="rect">
                <a:avLst/>
              </a:prstGeom>
              <a:ln w="25400"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≜</m:t>
                      </m:r>
                      <m:r>
                        <a:rPr lang="en-US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𝐳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𝐳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  <a:ea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cs typeface="Calibri" panose="020F050202020403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𝐳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  <a:ea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/>
                                          </a:rPr>
                                          <m:t>𝐳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>
                                                <a:latin typeface="Cambria Math"/>
                                                <a:ea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12" y="5484690"/>
                <a:ext cx="6304482" cy="7146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54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EM for factor analysis models (2/2)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Then the </a:t>
            </a:r>
            <a:r>
              <a:rPr lang="en-US" sz="2400" i="1" u="sng" dirty="0"/>
              <a:t>M step</a:t>
            </a:r>
            <a:r>
              <a:rPr lang="en-US" sz="2400" dirty="0"/>
              <a:t> is as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771800" y="1338600"/>
                <a:ext cx="3569888" cy="884216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/>
                                      <a:ea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338600"/>
                <a:ext cx="3569888" cy="8842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581011" y="2376117"/>
                <a:ext cx="3951466" cy="83061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smtClean="0">
                          <a:latin typeface="Cambria Math"/>
                          <a:ea typeface="Cambria Math"/>
                        </a:rPr>
                        <m:t>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𝑑𝑖𝑎𝑔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>
                                              <a:latin typeface="Cambria Math"/>
                                            </a:rPr>
                                            <m:t>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  <a:ea typeface="Cambria Math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𝑖𝑐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011" y="2376117"/>
                <a:ext cx="3951466" cy="8306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769413" y="3359129"/>
                <a:ext cx="1574662" cy="871264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13" y="3359129"/>
                <a:ext cx="1574662" cy="8712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2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Principle component analysis (PCA)</a:t>
            </a:r>
            <a:endParaRPr lang="ru-RU" sz="36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/18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Generative Models for Discrete Data.          Latent Linear Models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84976" cy="20162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the FA model where we constrain </a:t>
                </a:r>
                <a14:m>
                  <m:oMath xmlns:m="http://schemas.openxmlformats.org/officeDocument/2006/math">
                    <m:r>
                      <a:rPr lang="el-GR" sz="2400" b="1">
                        <a:latin typeface="Cambria Math"/>
                        <a:ea typeface="Cambria Math"/>
                      </a:rPr>
                      <m:t>𝚿</m:t>
                    </m:r>
                    <m:r>
                      <a:rPr lang="en-US" sz="2400" b="1" i="0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1" i="0" smtClean="0">
                        <a:latin typeface="Cambria Math"/>
                        <a:ea typeface="Cambria Math"/>
                      </a:rPr>
                      <m:t>𝐈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𝐖</m:t>
                    </m:r>
                  </m:oMath>
                </a14:m>
                <a:r>
                  <a:rPr lang="en-US" sz="2400" dirty="0"/>
                  <a:t> to be orthonormal. It can be shown, that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/>
                  <a:t>, this model reduces to classical (non-probabilistic) </a:t>
                </a:r>
                <a:r>
                  <a:rPr lang="en-US" sz="2400" b="1" i="1" u="sng" dirty="0"/>
                  <a:t>principle component analysis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PCA</a:t>
                </a:r>
                <a:r>
                  <a:rPr lang="en-US" sz="2400" dirty="0"/>
                  <a:t>), also known as the </a:t>
                </a:r>
                <a:r>
                  <a:rPr lang="en-US" sz="2400" b="1" i="1" u="sng" dirty="0" err="1"/>
                  <a:t>Karhunen-Loeve</a:t>
                </a:r>
                <a:r>
                  <a:rPr lang="en-US" sz="2400" b="1" i="1" u="sng" dirty="0"/>
                  <a:t> transform</a:t>
                </a:r>
                <a:r>
                  <a:rPr lang="en-US" sz="2400" dirty="0"/>
                  <a:t>. The version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/>
                  <a:t> is known as </a:t>
                </a:r>
                <a:r>
                  <a:rPr lang="en-US" sz="2400" b="1" i="1" u="sng" dirty="0"/>
                  <a:t>probabilistic PCA</a:t>
                </a:r>
                <a:r>
                  <a:rPr lang="en-US" sz="2400" dirty="0"/>
                  <a:t> (</a:t>
                </a:r>
                <a:r>
                  <a:rPr lang="en-US" sz="2400" b="1" i="1" u="sng" dirty="0"/>
                  <a:t>PPCA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84976" cy="2016224"/>
              </a:xfrm>
              <a:blipFill rotWithShape="1">
                <a:blip r:embed="rId2"/>
                <a:stretch>
                  <a:fillRect l="-1040" t="-2417" r="-1110" b="-2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67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1762</Words>
  <Application>Microsoft Office PowerPoint</Application>
  <PresentationFormat>Экран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Тема Office</vt:lpstr>
      <vt:lpstr>Lecture 7 Generative Models for Discrete Data.          Latent Linear Models</vt:lpstr>
      <vt:lpstr>Content</vt:lpstr>
      <vt:lpstr>Problem statement (1/2)</vt:lpstr>
      <vt:lpstr>Problem statement (2/2)</vt:lpstr>
      <vt:lpstr>Unidentifiability of FA parameters (1/2)</vt:lpstr>
      <vt:lpstr>Unidentifiability of FA parameters (2/2)</vt:lpstr>
      <vt:lpstr>EM for factor analysis models (1/2)</vt:lpstr>
      <vt:lpstr>EM for factor analysis models (2/2)</vt:lpstr>
      <vt:lpstr>Principle component analysis (PCA)</vt:lpstr>
      <vt:lpstr>Classical PCA (1/2)</vt:lpstr>
      <vt:lpstr>Classical PCA (2/2)</vt:lpstr>
      <vt:lpstr>Probabilistic PCA (1/2)</vt:lpstr>
      <vt:lpstr>Probabilistic PCA (2/2)</vt:lpstr>
      <vt:lpstr>Singular value decomposition (SVD)</vt:lpstr>
      <vt:lpstr>EM for PCA</vt:lpstr>
      <vt:lpstr>Independent Component Analysis (ICA)</vt:lpstr>
      <vt:lpstr>Criteria for estimate the ICA parameters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292</cp:revision>
  <dcterms:created xsi:type="dcterms:W3CDTF">2017-03-04T21:40:55Z</dcterms:created>
  <dcterms:modified xsi:type="dcterms:W3CDTF">2020-01-17T20:54:29Z</dcterms:modified>
</cp:coreProperties>
</file>