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57" r:id="rId3"/>
    <p:sldId id="258" r:id="rId4"/>
    <p:sldId id="274" r:id="rId5"/>
    <p:sldId id="275" r:id="rId6"/>
    <p:sldId id="276" r:id="rId7"/>
    <p:sldId id="277" r:id="rId8"/>
    <p:sldId id="278" r:id="rId9"/>
    <p:sldId id="279" r:id="rId10"/>
    <p:sldId id="280" r:id="rId11"/>
    <p:sldId id="281" r:id="rId12"/>
    <p:sldId id="282" r:id="rId13"/>
    <p:sldId id="283" r:id="rId14"/>
    <p:sldId id="284" r:id="rId15"/>
    <p:sldId id="286" r:id="rId16"/>
    <p:sldId id="287" r:id="rId17"/>
    <p:sldId id="288" r:id="rId18"/>
    <p:sldId id="289" r:id="rId19"/>
    <p:sldId id="290" r:id="rId20"/>
    <p:sldId id="291" r:id="rId21"/>
    <p:sldId id="292" r:id="rId22"/>
    <p:sldId id="293" r:id="rId23"/>
    <p:sldId id="285" r:id="rId24"/>
    <p:sldId id="273" r:id="rId2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est"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3174DD-0515-45BD-8294-91D52A9E6D71}" type="datetimeFigureOut">
              <a:rPr lang="ru-RU" smtClean="0"/>
              <a:t>17.01.2020</a:t>
            </a:fld>
            <a:endParaRPr lang="ru-RU" dirty="0"/>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3A2170-8272-4292-BB3F-0D6C29AF42D9}" type="slidenum">
              <a:rPr lang="ru-RU" smtClean="0"/>
              <a:t>‹#›</a:t>
            </a:fld>
            <a:endParaRPr lang="ru-RU" dirty="0"/>
          </a:p>
        </p:txBody>
      </p:sp>
    </p:spTree>
    <p:extLst>
      <p:ext uri="{BB962C8B-B14F-4D97-AF65-F5344CB8AC3E}">
        <p14:creationId xmlns:p14="http://schemas.microsoft.com/office/powerpoint/2010/main" val="2047601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7D7504BC-F2AB-4EA8-90A7-318A110AE3DB}" type="datetime1">
              <a:rPr lang="ru-RU" smtClean="0"/>
              <a:t>17.01.2020</a:t>
            </a:fld>
            <a:endParaRPr lang="ru-RU" dirty="0"/>
          </a:p>
        </p:txBody>
      </p:sp>
      <p:sp>
        <p:nvSpPr>
          <p:cNvPr id="5" name="Нижний колонтитул 4"/>
          <p:cNvSpPr>
            <a:spLocks noGrp="1"/>
          </p:cNvSpPr>
          <p:nvPr>
            <p:ph type="ftr" sz="quarter" idx="11"/>
          </p:nvPr>
        </p:nvSpPr>
        <p:spPr/>
        <p:txBody>
          <a:bodyPr/>
          <a:lstStyle/>
          <a:p>
            <a:r>
              <a:rPr lang="en-US"/>
              <a:t>Generative Models for Discrete Data.          Markov Models</a:t>
            </a:r>
            <a:endParaRPr lang="ru-RU" dirty="0"/>
          </a:p>
        </p:txBody>
      </p:sp>
      <p:sp>
        <p:nvSpPr>
          <p:cNvPr id="6" name="Номер слайда 5"/>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4141010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9193CD7F-76BD-45B4-9EC4-2870963C6158}" type="datetime1">
              <a:rPr lang="ru-RU" smtClean="0"/>
              <a:t>17.01.2020</a:t>
            </a:fld>
            <a:endParaRPr lang="ru-RU" dirty="0"/>
          </a:p>
        </p:txBody>
      </p:sp>
      <p:sp>
        <p:nvSpPr>
          <p:cNvPr id="5" name="Нижний колонтитул 4"/>
          <p:cNvSpPr>
            <a:spLocks noGrp="1"/>
          </p:cNvSpPr>
          <p:nvPr>
            <p:ph type="ftr" sz="quarter" idx="11"/>
          </p:nvPr>
        </p:nvSpPr>
        <p:spPr/>
        <p:txBody>
          <a:bodyPr/>
          <a:lstStyle/>
          <a:p>
            <a:r>
              <a:rPr lang="en-US"/>
              <a:t>Generative Models for Discrete Data.          Markov Models</a:t>
            </a:r>
            <a:endParaRPr lang="ru-RU" dirty="0"/>
          </a:p>
        </p:txBody>
      </p:sp>
      <p:sp>
        <p:nvSpPr>
          <p:cNvPr id="6" name="Номер слайда 5"/>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3259026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6FD89CDC-BDE6-48FC-8004-0ACCFC19100D}" type="datetime1">
              <a:rPr lang="ru-RU" smtClean="0"/>
              <a:t>17.01.2020</a:t>
            </a:fld>
            <a:endParaRPr lang="ru-RU" dirty="0"/>
          </a:p>
        </p:txBody>
      </p:sp>
      <p:sp>
        <p:nvSpPr>
          <p:cNvPr id="5" name="Нижний колонтитул 4"/>
          <p:cNvSpPr>
            <a:spLocks noGrp="1"/>
          </p:cNvSpPr>
          <p:nvPr>
            <p:ph type="ftr" sz="quarter" idx="11"/>
          </p:nvPr>
        </p:nvSpPr>
        <p:spPr/>
        <p:txBody>
          <a:bodyPr/>
          <a:lstStyle/>
          <a:p>
            <a:r>
              <a:rPr lang="en-US"/>
              <a:t>Generative Models for Discrete Data.          Markov Models</a:t>
            </a:r>
            <a:endParaRPr lang="ru-RU" dirty="0"/>
          </a:p>
        </p:txBody>
      </p:sp>
      <p:sp>
        <p:nvSpPr>
          <p:cNvPr id="6" name="Номер слайда 5"/>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245363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DF849BDF-2495-4744-B563-F3340FE02B07}" type="datetime1">
              <a:rPr lang="ru-RU" smtClean="0"/>
              <a:t>17.01.2020</a:t>
            </a:fld>
            <a:endParaRPr lang="ru-RU" dirty="0"/>
          </a:p>
        </p:txBody>
      </p:sp>
      <p:sp>
        <p:nvSpPr>
          <p:cNvPr id="5" name="Нижний колонтитул 4"/>
          <p:cNvSpPr>
            <a:spLocks noGrp="1"/>
          </p:cNvSpPr>
          <p:nvPr>
            <p:ph type="ftr" sz="quarter" idx="11"/>
          </p:nvPr>
        </p:nvSpPr>
        <p:spPr/>
        <p:txBody>
          <a:bodyPr/>
          <a:lstStyle/>
          <a:p>
            <a:r>
              <a:rPr lang="en-US"/>
              <a:t>Generative Models for Discrete Data.          Markov Models</a:t>
            </a:r>
            <a:endParaRPr lang="ru-RU" dirty="0"/>
          </a:p>
        </p:txBody>
      </p:sp>
      <p:sp>
        <p:nvSpPr>
          <p:cNvPr id="6" name="Номер слайда 5"/>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2402193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9FE733C9-5895-4BBC-97E0-534B7302436B}" type="datetime1">
              <a:rPr lang="ru-RU" smtClean="0"/>
              <a:t>17.01.2020</a:t>
            </a:fld>
            <a:endParaRPr lang="ru-RU" dirty="0"/>
          </a:p>
        </p:txBody>
      </p:sp>
      <p:sp>
        <p:nvSpPr>
          <p:cNvPr id="5" name="Нижний колонтитул 4"/>
          <p:cNvSpPr>
            <a:spLocks noGrp="1"/>
          </p:cNvSpPr>
          <p:nvPr>
            <p:ph type="ftr" sz="quarter" idx="11"/>
          </p:nvPr>
        </p:nvSpPr>
        <p:spPr/>
        <p:txBody>
          <a:bodyPr/>
          <a:lstStyle/>
          <a:p>
            <a:r>
              <a:rPr lang="en-US"/>
              <a:t>Generative Models for Discrete Data.          Markov Models</a:t>
            </a:r>
            <a:endParaRPr lang="ru-RU" dirty="0"/>
          </a:p>
        </p:txBody>
      </p:sp>
      <p:sp>
        <p:nvSpPr>
          <p:cNvPr id="6" name="Номер слайда 5"/>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2290325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0DDE352A-8C9C-4A83-AA91-2C97BA979BEE}" type="datetime1">
              <a:rPr lang="ru-RU" smtClean="0"/>
              <a:t>17.01.2020</a:t>
            </a:fld>
            <a:endParaRPr lang="ru-RU" dirty="0"/>
          </a:p>
        </p:txBody>
      </p:sp>
      <p:sp>
        <p:nvSpPr>
          <p:cNvPr id="6" name="Нижний колонтитул 5"/>
          <p:cNvSpPr>
            <a:spLocks noGrp="1"/>
          </p:cNvSpPr>
          <p:nvPr>
            <p:ph type="ftr" sz="quarter" idx="11"/>
          </p:nvPr>
        </p:nvSpPr>
        <p:spPr/>
        <p:txBody>
          <a:bodyPr/>
          <a:lstStyle/>
          <a:p>
            <a:r>
              <a:rPr lang="en-US"/>
              <a:t>Generative Models for Discrete Data.          Markov Models</a:t>
            </a:r>
            <a:endParaRPr lang="ru-RU" dirty="0"/>
          </a:p>
        </p:txBody>
      </p:sp>
      <p:sp>
        <p:nvSpPr>
          <p:cNvPr id="7" name="Номер слайда 6"/>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444271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8D49A15E-6659-4CCA-B3AE-DF198B8A0145}" type="datetime1">
              <a:rPr lang="ru-RU" smtClean="0"/>
              <a:t>17.01.2020</a:t>
            </a:fld>
            <a:endParaRPr lang="ru-RU" dirty="0"/>
          </a:p>
        </p:txBody>
      </p:sp>
      <p:sp>
        <p:nvSpPr>
          <p:cNvPr id="8" name="Нижний колонтитул 7"/>
          <p:cNvSpPr>
            <a:spLocks noGrp="1"/>
          </p:cNvSpPr>
          <p:nvPr>
            <p:ph type="ftr" sz="quarter" idx="11"/>
          </p:nvPr>
        </p:nvSpPr>
        <p:spPr/>
        <p:txBody>
          <a:bodyPr/>
          <a:lstStyle/>
          <a:p>
            <a:r>
              <a:rPr lang="en-US"/>
              <a:t>Generative Models for Discrete Data.          Markov Models</a:t>
            </a:r>
            <a:endParaRPr lang="ru-RU" dirty="0"/>
          </a:p>
        </p:txBody>
      </p:sp>
      <p:sp>
        <p:nvSpPr>
          <p:cNvPr id="9" name="Номер слайда 8"/>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398932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E3E53D75-E387-4E82-997A-6BF8AACE96D3}" type="datetime1">
              <a:rPr lang="ru-RU" smtClean="0"/>
              <a:t>17.01.2020</a:t>
            </a:fld>
            <a:endParaRPr lang="ru-RU" dirty="0"/>
          </a:p>
        </p:txBody>
      </p:sp>
      <p:sp>
        <p:nvSpPr>
          <p:cNvPr id="4" name="Нижний колонтитул 3"/>
          <p:cNvSpPr>
            <a:spLocks noGrp="1"/>
          </p:cNvSpPr>
          <p:nvPr>
            <p:ph type="ftr" sz="quarter" idx="11"/>
          </p:nvPr>
        </p:nvSpPr>
        <p:spPr/>
        <p:txBody>
          <a:bodyPr/>
          <a:lstStyle/>
          <a:p>
            <a:r>
              <a:rPr lang="en-US"/>
              <a:t>Generative Models for Discrete Data.          Markov Models</a:t>
            </a:r>
            <a:endParaRPr lang="ru-RU" dirty="0"/>
          </a:p>
        </p:txBody>
      </p:sp>
      <p:sp>
        <p:nvSpPr>
          <p:cNvPr id="5" name="Номер слайда 4"/>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3207371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3158F7B-4A86-4417-809D-9C90EAEF5A1D}" type="datetime1">
              <a:rPr lang="ru-RU" smtClean="0"/>
              <a:t>17.01.2020</a:t>
            </a:fld>
            <a:endParaRPr lang="ru-RU" dirty="0"/>
          </a:p>
        </p:txBody>
      </p:sp>
      <p:sp>
        <p:nvSpPr>
          <p:cNvPr id="3" name="Нижний колонтитул 2"/>
          <p:cNvSpPr>
            <a:spLocks noGrp="1"/>
          </p:cNvSpPr>
          <p:nvPr>
            <p:ph type="ftr" sz="quarter" idx="11"/>
          </p:nvPr>
        </p:nvSpPr>
        <p:spPr/>
        <p:txBody>
          <a:bodyPr/>
          <a:lstStyle/>
          <a:p>
            <a:r>
              <a:rPr lang="en-US"/>
              <a:t>Generative Models for Discrete Data.          Markov Models</a:t>
            </a:r>
            <a:endParaRPr lang="ru-RU" dirty="0"/>
          </a:p>
        </p:txBody>
      </p:sp>
      <p:sp>
        <p:nvSpPr>
          <p:cNvPr id="4" name="Номер слайда 3"/>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2048424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A8A67A4C-D6CA-44C6-9B8A-61AD58CDC8ED}" type="datetime1">
              <a:rPr lang="ru-RU" smtClean="0"/>
              <a:t>17.01.2020</a:t>
            </a:fld>
            <a:endParaRPr lang="ru-RU" dirty="0"/>
          </a:p>
        </p:txBody>
      </p:sp>
      <p:sp>
        <p:nvSpPr>
          <p:cNvPr id="6" name="Нижний колонтитул 5"/>
          <p:cNvSpPr>
            <a:spLocks noGrp="1"/>
          </p:cNvSpPr>
          <p:nvPr>
            <p:ph type="ftr" sz="quarter" idx="11"/>
          </p:nvPr>
        </p:nvSpPr>
        <p:spPr/>
        <p:txBody>
          <a:bodyPr/>
          <a:lstStyle/>
          <a:p>
            <a:r>
              <a:rPr lang="en-US"/>
              <a:t>Generative Models for Discrete Data.          Markov Models</a:t>
            </a:r>
            <a:endParaRPr lang="ru-RU" dirty="0"/>
          </a:p>
        </p:txBody>
      </p:sp>
      <p:sp>
        <p:nvSpPr>
          <p:cNvPr id="7" name="Номер слайда 6"/>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308632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517CE7C3-3745-4B98-AB03-D0A0B02E3B85}" type="datetime1">
              <a:rPr lang="ru-RU" smtClean="0"/>
              <a:t>17.01.2020</a:t>
            </a:fld>
            <a:endParaRPr lang="ru-RU" dirty="0"/>
          </a:p>
        </p:txBody>
      </p:sp>
      <p:sp>
        <p:nvSpPr>
          <p:cNvPr id="6" name="Нижний колонтитул 5"/>
          <p:cNvSpPr>
            <a:spLocks noGrp="1"/>
          </p:cNvSpPr>
          <p:nvPr>
            <p:ph type="ftr" sz="quarter" idx="11"/>
          </p:nvPr>
        </p:nvSpPr>
        <p:spPr/>
        <p:txBody>
          <a:bodyPr/>
          <a:lstStyle/>
          <a:p>
            <a:r>
              <a:rPr lang="en-US"/>
              <a:t>Generative Models for Discrete Data.          Markov Models</a:t>
            </a:r>
            <a:endParaRPr lang="ru-RU" dirty="0"/>
          </a:p>
        </p:txBody>
      </p:sp>
      <p:sp>
        <p:nvSpPr>
          <p:cNvPr id="7" name="Номер слайда 6"/>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3926989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C35422-3326-4B33-87D8-86354A7626FF}" type="datetime1">
              <a:rPr lang="ru-RU" smtClean="0"/>
              <a:t>17.01.2020</a:t>
            </a:fld>
            <a:endParaRPr lang="ru-RU" dirty="0"/>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Generative Models for Discrete Data.          Markov Models</a:t>
            </a:r>
            <a:endParaRPr lang="ru-RU" dirty="0"/>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2B481-9A9E-4D24-A81E-F26CED3C766C}" type="slidenum">
              <a:rPr lang="ru-RU" smtClean="0"/>
              <a:t>‹#›</a:t>
            </a:fld>
            <a:endParaRPr lang="ru-RU" dirty="0"/>
          </a:p>
        </p:txBody>
      </p:sp>
    </p:spTree>
    <p:extLst>
      <p:ext uri="{BB962C8B-B14F-4D97-AF65-F5344CB8AC3E}">
        <p14:creationId xmlns:p14="http://schemas.microsoft.com/office/powerpoint/2010/main" val="1976199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772816"/>
            <a:ext cx="9144000" cy="2232247"/>
          </a:xfrm>
        </p:spPr>
        <p:txBody>
          <a:bodyPr>
            <a:normAutofit/>
          </a:bodyPr>
          <a:lstStyle/>
          <a:p>
            <a:r>
              <a:rPr lang="en-US" sz="4000" b="1" dirty="0"/>
              <a:t>Lecture </a:t>
            </a:r>
            <a:r>
              <a:rPr lang="ru-RU" sz="4000" b="1" dirty="0"/>
              <a:t>8</a:t>
            </a:r>
            <a:br>
              <a:rPr lang="ru-RU" sz="4000" b="1" dirty="0"/>
            </a:br>
            <a:r>
              <a:rPr lang="en-US" sz="3600" dirty="0"/>
              <a:t>Generative Models for Discrete Data.</a:t>
            </a:r>
            <a:r>
              <a:rPr lang="ru-RU" sz="3600" dirty="0"/>
              <a:t>      </a:t>
            </a:r>
            <a:r>
              <a:rPr lang="en-US" sz="3600" dirty="0"/>
              <a:t>    Markov Models</a:t>
            </a:r>
            <a:endParaRPr lang="ru-RU" sz="3600" dirty="0"/>
          </a:p>
        </p:txBody>
      </p:sp>
      <p:sp>
        <p:nvSpPr>
          <p:cNvPr id="3" name="Подзаголовок 2"/>
          <p:cNvSpPr>
            <a:spLocks noGrp="1"/>
          </p:cNvSpPr>
          <p:nvPr>
            <p:ph type="subTitle" idx="1"/>
          </p:nvPr>
        </p:nvSpPr>
        <p:spPr>
          <a:xfrm>
            <a:off x="107504" y="4797152"/>
            <a:ext cx="9036496" cy="1584176"/>
          </a:xfrm>
        </p:spPr>
        <p:txBody>
          <a:bodyPr>
            <a:normAutofit/>
          </a:bodyPr>
          <a:lstStyle/>
          <a:p>
            <a:r>
              <a:rPr lang="en-US" sz="2600" dirty="0" err="1">
                <a:solidFill>
                  <a:schemeClr val="tx1"/>
                </a:solidFill>
              </a:rPr>
              <a:t>Dmytro</a:t>
            </a:r>
            <a:r>
              <a:rPr lang="en-US" sz="2600" dirty="0">
                <a:solidFill>
                  <a:schemeClr val="tx1"/>
                </a:solidFill>
              </a:rPr>
              <a:t> </a:t>
            </a:r>
            <a:r>
              <a:rPr lang="en-US" sz="2600" dirty="0" err="1">
                <a:solidFill>
                  <a:schemeClr val="tx1"/>
                </a:solidFill>
              </a:rPr>
              <a:t>Progonov</a:t>
            </a:r>
            <a:r>
              <a:rPr lang="en-US" sz="2600" dirty="0">
                <a:solidFill>
                  <a:schemeClr val="tx1"/>
                </a:solidFill>
              </a:rPr>
              <a:t>,</a:t>
            </a:r>
          </a:p>
          <a:p>
            <a:r>
              <a:rPr lang="en-US" sz="2600" dirty="0">
                <a:solidFill>
                  <a:schemeClr val="tx1"/>
                </a:solidFill>
              </a:rPr>
              <a:t>PhD, Associate Professor</a:t>
            </a:r>
            <a:endParaRPr lang="ru-RU" sz="2600" dirty="0">
              <a:solidFill>
                <a:schemeClr val="tx1"/>
              </a:solidFill>
            </a:endParaRPr>
          </a:p>
        </p:txBody>
      </p:sp>
    </p:spTree>
    <p:extLst>
      <p:ext uri="{BB962C8B-B14F-4D97-AF65-F5344CB8AC3E}">
        <p14:creationId xmlns:p14="http://schemas.microsoft.com/office/powerpoint/2010/main" val="18307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648072"/>
          </a:xfrm>
        </p:spPr>
        <p:txBody>
          <a:bodyPr>
            <a:noAutofit/>
          </a:bodyPr>
          <a:lstStyle/>
          <a:p>
            <a:r>
              <a:rPr lang="en-US" sz="3600" b="1" dirty="0"/>
              <a:t>Conditions of stationary distribution (1/2)</a:t>
            </a:r>
            <a:endParaRPr lang="ru-RU" sz="3600" b="1" dirty="0"/>
          </a:p>
        </p:txBody>
      </p:sp>
      <p:sp>
        <p:nvSpPr>
          <p:cNvPr id="4" name="Нижний колонтитул 3"/>
          <p:cNvSpPr>
            <a:spLocks noGrp="1"/>
          </p:cNvSpPr>
          <p:nvPr>
            <p:ph type="ftr" sz="quarter" idx="11"/>
          </p:nvPr>
        </p:nvSpPr>
        <p:spPr/>
        <p:txBody>
          <a:bodyPr/>
          <a:lstStyle/>
          <a:p>
            <a:r>
              <a:rPr lang="en-US"/>
              <a:t>Generative Models for Discrete Data.          Markov Models</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10</a:t>
            </a:fld>
            <a:r>
              <a:rPr lang="en-US" sz="2200" dirty="0">
                <a:solidFill>
                  <a:schemeClr val="tx1"/>
                </a:solidFill>
              </a:rPr>
              <a:t>/24</a:t>
            </a:r>
            <a:endParaRPr lang="ru-RU" sz="2200" dirty="0">
              <a:solidFill>
                <a:schemeClr val="tx1"/>
              </a:solidFill>
            </a:endParaRPr>
          </a:p>
        </p:txBody>
      </p:sp>
      <mc:AlternateContent xmlns:mc="http://schemas.openxmlformats.org/markup-compatibility/2006" xmlns:a14="http://schemas.microsoft.com/office/drawing/2010/main">
        <mc:Choice Requires="a14">
          <p:sp>
            <p:nvSpPr>
              <p:cNvPr id="6" name="Объект 2"/>
              <p:cNvSpPr>
                <a:spLocks noGrp="1"/>
              </p:cNvSpPr>
              <p:nvPr>
                <p:ph idx="1"/>
              </p:nvPr>
            </p:nvSpPr>
            <p:spPr>
              <a:xfrm>
                <a:off x="179512" y="692696"/>
                <a:ext cx="8856984" cy="2088232"/>
              </a:xfrm>
            </p:spPr>
            <p:txBody>
              <a:bodyPr>
                <a:normAutofit lnSpcReduction="10000"/>
              </a:bodyPr>
              <a:lstStyle/>
              <a:p>
                <a:pPr marL="0" indent="0">
                  <a:buNone/>
                </a:pPr>
                <a:r>
                  <a:rPr lang="en-US" sz="2400" dirty="0"/>
                  <a:t>A Markov chain is called </a:t>
                </a:r>
                <a:r>
                  <a:rPr lang="en-US" sz="2400" b="1" i="1" u="sng" dirty="0"/>
                  <a:t>irreducible</a:t>
                </a:r>
                <a:r>
                  <a:rPr lang="en-US" sz="2400" dirty="0"/>
                  <a:t> when we can get from any state to any other state.</a:t>
                </a:r>
              </a:p>
              <a:p>
                <a:pPr marL="0" indent="0">
                  <a:buNone/>
                </a:pPr>
                <a:r>
                  <a:rPr lang="en-US" sz="2400" dirty="0"/>
                  <a:t>A chain has a </a:t>
                </a:r>
                <a:r>
                  <a:rPr lang="en-US" sz="2400" b="1" i="1" u="sng" dirty="0"/>
                  <a:t>limiting distributions</a:t>
                </a:r>
                <a:r>
                  <a:rPr lang="en-US" sz="2400" dirty="0"/>
                  <a:t> if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a:ea typeface="Cambria Math"/>
                          </a:rPr>
                          <m:t>𝜋</m:t>
                        </m:r>
                      </m:e>
                      <m:sub>
                        <m:r>
                          <a:rPr lang="en-US" sz="2400" b="0" i="1" smtClean="0">
                            <a:latin typeface="Cambria Math"/>
                          </a:rPr>
                          <m:t>𝑗</m:t>
                        </m:r>
                      </m:sub>
                    </m:sSub>
                    <m:r>
                      <a:rPr lang="en-US" sz="2400" b="0" i="1" smtClean="0">
                        <a:latin typeface="Cambria Math"/>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a:rPr>
                              <m:t>lim</m:t>
                            </m:r>
                          </m:e>
                          <m:lim>
                            <m:r>
                              <a:rPr lang="en-US" sz="2400" b="0" i="1" smtClean="0">
                                <a:latin typeface="Cambria Math"/>
                              </a:rPr>
                              <m:t>𝑛</m:t>
                            </m:r>
                            <m:r>
                              <a:rPr lang="en-US" sz="2400" b="0" i="1" smtClean="0">
                                <a:latin typeface="Cambria Math"/>
                                <a:ea typeface="Cambria Math"/>
                              </a:rPr>
                              <m:t>→+∞</m:t>
                            </m:r>
                          </m:lim>
                        </m:limLow>
                      </m:fName>
                      <m:e>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r>
                                  <a:rPr lang="en-US" sz="2400" b="0" i="1" smtClean="0">
                                    <a:latin typeface="Cambria Math"/>
                                  </a:rPr>
                                  <m:t>𝐴</m:t>
                                </m:r>
                              </m:e>
                              <m:sub>
                                <m:r>
                                  <a:rPr lang="en-US" sz="2400" b="0" i="1" smtClean="0">
                                    <a:latin typeface="Cambria Math"/>
                                  </a:rPr>
                                  <m:t>𝑖𝑗</m:t>
                                </m:r>
                              </m:sub>
                            </m:sSub>
                          </m:e>
                          <m:sup>
                            <m:r>
                              <a:rPr lang="en-US" sz="2400" b="0" i="1" smtClean="0">
                                <a:latin typeface="Cambria Math"/>
                              </a:rPr>
                              <m:t>𝑛</m:t>
                            </m:r>
                          </m:sup>
                        </m:sSup>
                      </m:e>
                    </m:func>
                  </m:oMath>
                </a14:m>
                <a:r>
                  <a:rPr lang="en-US" sz="2400" dirty="0"/>
                  <a:t> exists and is independent of </a:t>
                </a:r>
                <a14:m>
                  <m:oMath xmlns:m="http://schemas.openxmlformats.org/officeDocument/2006/math">
                    <m:r>
                      <a:rPr lang="en-US" sz="2400" b="0" i="1" smtClean="0">
                        <a:latin typeface="Cambria Math"/>
                      </a:rPr>
                      <m:t>𝑖</m:t>
                    </m:r>
                  </m:oMath>
                </a14:m>
                <a:r>
                  <a:rPr lang="en-US" sz="2400" dirty="0"/>
                  <a:t>, for all </a:t>
                </a:r>
                <a14:m>
                  <m:oMath xmlns:m="http://schemas.openxmlformats.org/officeDocument/2006/math">
                    <m:r>
                      <a:rPr lang="en-US" sz="2400" b="0" i="1" smtClean="0">
                        <a:latin typeface="Cambria Math"/>
                      </a:rPr>
                      <m:t>𝑗</m:t>
                    </m:r>
                  </m:oMath>
                </a14:m>
                <a:r>
                  <a:rPr lang="en-US" sz="2400" dirty="0"/>
                  <a:t>. If this holds, then the long-run distribution over states will be independent of the starting state: </a:t>
                </a:r>
              </a:p>
            </p:txBody>
          </p:sp>
        </mc:Choice>
        <mc:Fallback xmlns="">
          <p:sp>
            <p:nvSpPr>
              <p:cNvPr id="6" name="Объект 2"/>
              <p:cNvSpPr>
                <a:spLocks noGrp="1" noRot="1" noChangeAspect="1" noMove="1" noResize="1" noEditPoints="1" noAdjustHandles="1" noChangeArrowheads="1" noChangeShapeType="1" noTextEdit="1"/>
              </p:cNvSpPr>
              <p:nvPr>
                <p:ph idx="1"/>
              </p:nvPr>
            </p:nvSpPr>
            <p:spPr>
              <a:xfrm>
                <a:off x="179512" y="692696"/>
                <a:ext cx="8856984" cy="2088232"/>
              </a:xfrm>
              <a:blipFill rotWithShape="1">
                <a:blip r:embed="rId2"/>
                <a:stretch>
                  <a:fillRect l="-1032" t="-2339" r="-757" b="-4094"/>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 name="Прямоугольник 6"/>
              <p:cNvSpPr/>
              <p:nvPr/>
            </p:nvSpPr>
            <p:spPr>
              <a:xfrm>
                <a:off x="2123728" y="2708920"/>
                <a:ext cx="5023170" cy="764568"/>
              </a:xfrm>
              <a:prstGeom prst="rect">
                <a:avLst/>
              </a:prstGeom>
              <a:ln w="25400">
                <a:solidFill>
                  <a:srgbClr val="FFC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𝑡</m:t>
                              </m:r>
                            </m:sub>
                          </m:sSub>
                          <m:r>
                            <a:rPr lang="en-US" b="0" i="1" smtClean="0">
                              <a:latin typeface="Cambria Math"/>
                            </a:rPr>
                            <m:t>=</m:t>
                          </m:r>
                          <m:r>
                            <a:rPr lang="en-US" b="0" i="1" smtClean="0">
                              <a:latin typeface="Cambria Math"/>
                            </a:rPr>
                            <m:t>𝑗</m:t>
                          </m:r>
                        </m:e>
                      </m:d>
                      <m:r>
                        <a:rPr lang="en-US" i="1">
                          <a:latin typeface="Cambria Math"/>
                        </a:rPr>
                        <m:t>=</m:t>
                      </m:r>
                      <m:nary>
                        <m:naryPr>
                          <m:chr m:val="∑"/>
                          <m:supHide m:val="on"/>
                          <m:ctrlPr>
                            <a:rPr lang="en-US" i="1" smtClean="0">
                              <a:latin typeface="Cambria Math" panose="02040503050406030204" pitchFamily="18" charset="0"/>
                            </a:rPr>
                          </m:ctrlPr>
                        </m:naryPr>
                        <m:sub>
                          <m:r>
                            <m:rPr>
                              <m:brk m:alnAt="7"/>
                            </m:rPr>
                            <a:rPr lang="en-US" b="0" i="1" smtClean="0">
                              <a:latin typeface="Cambria Math"/>
                            </a:rPr>
                            <m:t>𝑖</m:t>
                          </m:r>
                        </m:sub>
                        <m:sup/>
                        <m:e>
                          <m:r>
                            <a:rPr lang="en-US" i="1">
                              <a:latin typeface="Cambria Math"/>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𝑋</m:t>
                                  </m:r>
                                </m:e>
                                <m:sub>
                                  <m:r>
                                    <a:rPr lang="en-US" b="0" i="1" smtClean="0">
                                      <a:latin typeface="Cambria Math"/>
                                    </a:rPr>
                                    <m:t>0</m:t>
                                  </m:r>
                                </m:sub>
                              </m:sSub>
                              <m:r>
                                <a:rPr lang="en-US" i="1">
                                  <a:latin typeface="Cambria Math"/>
                                </a:rPr>
                                <m:t>=</m:t>
                              </m:r>
                              <m:r>
                                <a:rPr lang="en-US" b="0" i="1" smtClean="0">
                                  <a:latin typeface="Cambria Math"/>
                                </a:rPr>
                                <m:t>𝑖</m:t>
                              </m:r>
                            </m:e>
                          </m:d>
                          <m:sSub>
                            <m:sSubPr>
                              <m:ctrlPr>
                                <a:rPr lang="en-US" i="1" smtClean="0">
                                  <a:latin typeface="Cambria Math" panose="02040503050406030204" pitchFamily="18" charset="0"/>
                                </a:rPr>
                              </m:ctrlPr>
                            </m:sSubPr>
                            <m:e>
                              <m:r>
                                <a:rPr lang="en-US" b="0" i="1" smtClean="0">
                                  <a:latin typeface="Cambria Math"/>
                                </a:rPr>
                                <m:t>𝐴</m:t>
                              </m:r>
                            </m:e>
                            <m:sub>
                              <m:r>
                                <a:rPr lang="en-US" b="0" i="1" smtClean="0">
                                  <a:latin typeface="Cambria Math"/>
                                </a:rPr>
                                <m:t>𝑖𝑗</m:t>
                              </m:r>
                            </m:sub>
                          </m:sSub>
                          <m:d>
                            <m:dPr>
                              <m:ctrlPr>
                                <a:rPr lang="en-US" i="1" smtClean="0">
                                  <a:latin typeface="Cambria Math" panose="02040503050406030204" pitchFamily="18" charset="0"/>
                                </a:rPr>
                              </m:ctrlPr>
                            </m:dPr>
                            <m:e>
                              <m:r>
                                <a:rPr lang="en-US" b="0" i="1" smtClean="0">
                                  <a:latin typeface="Cambria Math"/>
                                </a:rPr>
                                <m:t>𝑡</m:t>
                              </m:r>
                            </m:e>
                          </m:d>
                        </m:e>
                      </m:nary>
                      <m:r>
                        <a:rPr lang="en-US" i="1" smtClean="0">
                          <a:latin typeface="Cambria Math"/>
                          <a:ea typeface="Cambria Math"/>
                        </a:rPr>
                        <m:t>→</m:t>
                      </m:r>
                      <m:sSub>
                        <m:sSubPr>
                          <m:ctrlPr>
                            <a:rPr lang="en-US" i="1" smtClean="0">
                              <a:latin typeface="Cambria Math" panose="02040503050406030204" pitchFamily="18" charset="0"/>
                              <a:ea typeface="Cambria Math"/>
                            </a:rPr>
                          </m:ctrlPr>
                        </m:sSubPr>
                        <m:e>
                          <m:r>
                            <a:rPr lang="en-US" i="1" smtClean="0">
                              <a:latin typeface="Cambria Math"/>
                              <a:ea typeface="Cambria Math"/>
                            </a:rPr>
                            <m:t>𝜋</m:t>
                          </m:r>
                        </m:e>
                        <m:sub>
                          <m:r>
                            <a:rPr lang="en-US" b="0" i="1" smtClean="0">
                              <a:latin typeface="Cambria Math"/>
                              <a:ea typeface="Cambria Math"/>
                            </a:rPr>
                            <m:t>𝑗</m:t>
                          </m:r>
                        </m:sub>
                      </m:sSub>
                      <m:r>
                        <a:rPr lang="en-US" b="0" i="1" smtClean="0">
                          <a:latin typeface="Cambria Math"/>
                          <a:ea typeface="Cambria Math"/>
                        </a:rPr>
                        <m:t> </m:t>
                      </m:r>
                      <m:r>
                        <a:rPr lang="en-US" b="0" i="1" smtClean="0">
                          <a:latin typeface="Cambria Math"/>
                          <a:ea typeface="Cambria Math"/>
                        </a:rPr>
                        <m:t>𝑎𝑠</m:t>
                      </m:r>
                      <m:r>
                        <a:rPr lang="en-US" b="0" i="1" smtClean="0">
                          <a:latin typeface="Cambria Math"/>
                          <a:ea typeface="Cambria Math"/>
                        </a:rPr>
                        <m:t> </m:t>
                      </m:r>
                      <m:r>
                        <a:rPr lang="en-US" b="0" i="1" smtClean="0">
                          <a:latin typeface="Cambria Math"/>
                          <a:ea typeface="Cambria Math"/>
                        </a:rPr>
                        <m:t>𝑡</m:t>
                      </m:r>
                      <m:r>
                        <a:rPr lang="en-US" b="0" i="1" smtClean="0">
                          <a:latin typeface="Cambria Math"/>
                          <a:ea typeface="Cambria Math"/>
                        </a:rPr>
                        <m:t>→+∞</m:t>
                      </m:r>
                    </m:oMath>
                  </m:oMathPara>
                </a14:m>
                <a:endParaRPr lang="ru-RU" dirty="0"/>
              </a:p>
            </p:txBody>
          </p:sp>
        </mc:Choice>
        <mc:Fallback xmlns="">
          <p:sp>
            <p:nvSpPr>
              <p:cNvPr id="7" name="Прямоугольник 6"/>
              <p:cNvSpPr>
                <a:spLocks noRot="1" noChangeAspect="1" noMove="1" noResize="1" noEditPoints="1" noAdjustHandles="1" noChangeArrowheads="1" noChangeShapeType="1" noTextEdit="1"/>
              </p:cNvSpPr>
              <p:nvPr/>
            </p:nvSpPr>
            <p:spPr>
              <a:xfrm>
                <a:off x="2123728" y="2708920"/>
                <a:ext cx="5023170" cy="764568"/>
              </a:xfrm>
              <a:prstGeom prst="rect">
                <a:avLst/>
              </a:prstGeom>
              <a:blipFill rotWithShape="1">
                <a:blip r:embed="rId3"/>
                <a:stretch>
                  <a:fillRect/>
                </a:stretch>
              </a:blipFill>
              <a:ln w="25400">
                <a:solidFill>
                  <a:srgbClr val="FFC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Объект 2"/>
              <p:cNvSpPr txBox="1">
                <a:spLocks/>
              </p:cNvSpPr>
              <p:nvPr/>
            </p:nvSpPr>
            <p:spPr>
              <a:xfrm>
                <a:off x="206821" y="3573016"/>
                <a:ext cx="8856984"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a:t>Define the </a:t>
                </a:r>
                <a:r>
                  <a:rPr lang="en-US" sz="2400" b="1" i="1" u="sng" dirty="0"/>
                  <a:t>period</a:t>
                </a:r>
                <a:r>
                  <a:rPr lang="en-US" sz="2400" dirty="0"/>
                  <a:t> of state </a:t>
                </a:r>
                <a14:m>
                  <m:oMath xmlns:m="http://schemas.openxmlformats.org/officeDocument/2006/math">
                    <m:r>
                      <a:rPr lang="en-US" sz="2400" b="0" i="1" smtClean="0">
                        <a:latin typeface="Cambria Math"/>
                      </a:rPr>
                      <m:t>𝑖</m:t>
                    </m:r>
                  </m:oMath>
                </a14:m>
                <a:r>
                  <a:rPr lang="en-US" sz="2400" dirty="0"/>
                  <a:t> to be </a:t>
                </a:r>
              </a:p>
            </p:txBody>
          </p:sp>
        </mc:Choice>
        <mc:Fallback xmlns="">
          <p:sp>
            <p:nvSpPr>
              <p:cNvPr id="8" name="Объект 2"/>
              <p:cNvSpPr txBox="1">
                <a:spLocks noRot="1" noChangeAspect="1" noMove="1" noResize="1" noEditPoints="1" noAdjustHandles="1" noChangeArrowheads="1" noChangeShapeType="1" noTextEdit="1"/>
              </p:cNvSpPr>
              <p:nvPr/>
            </p:nvSpPr>
            <p:spPr>
              <a:xfrm>
                <a:off x="206821" y="3573016"/>
                <a:ext cx="8856984" cy="504056"/>
              </a:xfrm>
              <a:prstGeom prst="rect">
                <a:avLst/>
              </a:prstGeom>
              <a:blipFill rotWithShape="1">
                <a:blip r:embed="rId4"/>
                <a:stretch>
                  <a:fillRect l="-1101" t="-9639" b="-18072"/>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 name="Прямоугольник 8"/>
              <p:cNvSpPr/>
              <p:nvPr/>
            </p:nvSpPr>
            <p:spPr>
              <a:xfrm>
                <a:off x="3301230" y="4032584"/>
                <a:ext cx="2668166" cy="369332"/>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𝑑</m:t>
                      </m:r>
                      <m:d>
                        <m:dPr>
                          <m:ctrlPr>
                            <a:rPr lang="en-US" b="0" i="1" smtClean="0">
                              <a:latin typeface="Cambria Math" panose="02040503050406030204" pitchFamily="18" charset="0"/>
                            </a:rPr>
                          </m:ctrlPr>
                        </m:dPr>
                        <m:e>
                          <m:r>
                            <a:rPr lang="en-US" b="0" i="1" smtClean="0">
                              <a:latin typeface="Cambria Math"/>
                            </a:rPr>
                            <m:t>𝑖</m:t>
                          </m:r>
                        </m:e>
                      </m:d>
                      <m:r>
                        <a:rPr lang="en-US" i="1">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gcd</m:t>
                          </m:r>
                        </m:fName>
                        <m:e>
                          <m:d>
                            <m:dPr>
                              <m:begChr m:val="{"/>
                              <m:endChr m:val="}"/>
                              <m:ctrlPr>
                                <a:rPr lang="en-US" b="0" i="1" smtClean="0">
                                  <a:latin typeface="Cambria Math" panose="02040503050406030204" pitchFamily="18" charset="0"/>
                                </a:rPr>
                              </m:ctrlPr>
                            </m:dPr>
                            <m:e>
                              <m:r>
                                <a:rPr lang="en-US" b="0" i="1" smtClean="0">
                                  <a:latin typeface="Cambria Math"/>
                                </a:rPr>
                                <m:t>𝑡</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𝑖𝑖</m:t>
                                  </m:r>
                                </m:sub>
                              </m:sSub>
                              <m:d>
                                <m:dPr>
                                  <m:ctrlPr>
                                    <a:rPr lang="en-US" b="0" i="1" smtClean="0">
                                      <a:latin typeface="Cambria Math" panose="02040503050406030204" pitchFamily="18" charset="0"/>
                                    </a:rPr>
                                  </m:ctrlPr>
                                </m:dPr>
                                <m:e>
                                  <m:r>
                                    <a:rPr lang="en-US" b="0" i="1" smtClean="0">
                                      <a:latin typeface="Cambria Math"/>
                                    </a:rPr>
                                    <m:t>𝑡</m:t>
                                  </m:r>
                                </m:e>
                              </m:d>
                              <m:r>
                                <a:rPr lang="en-US" b="0" i="1" smtClean="0">
                                  <a:latin typeface="Cambria Math"/>
                                </a:rPr>
                                <m:t>&gt;0</m:t>
                              </m:r>
                            </m:e>
                          </m:d>
                        </m:e>
                      </m:func>
                    </m:oMath>
                  </m:oMathPara>
                </a14:m>
                <a:endParaRPr lang="ru-RU" dirty="0"/>
              </a:p>
            </p:txBody>
          </p:sp>
        </mc:Choice>
        <mc:Fallback xmlns="">
          <p:sp>
            <p:nvSpPr>
              <p:cNvPr id="9" name="Прямоугольник 8"/>
              <p:cNvSpPr>
                <a:spLocks noRot="1" noChangeAspect="1" noMove="1" noResize="1" noEditPoints="1" noAdjustHandles="1" noChangeArrowheads="1" noChangeShapeType="1" noTextEdit="1"/>
              </p:cNvSpPr>
              <p:nvPr/>
            </p:nvSpPr>
            <p:spPr>
              <a:xfrm>
                <a:off x="3301230" y="4032584"/>
                <a:ext cx="2668166" cy="369332"/>
              </a:xfrm>
              <a:prstGeom prst="rect">
                <a:avLst/>
              </a:prstGeom>
              <a:blipFill rotWithShape="1">
                <a:blip r:embed="rId5"/>
                <a:stretch>
                  <a:fillRect b="-9375"/>
                </a:stretch>
              </a:blipFill>
              <a:ln w="25400">
                <a:solidFill>
                  <a:srgbClr val="FF0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 name="Объект 2"/>
              <p:cNvSpPr txBox="1">
                <a:spLocks/>
              </p:cNvSpPr>
              <p:nvPr/>
            </p:nvSpPr>
            <p:spPr>
              <a:xfrm>
                <a:off x="359221" y="4403420"/>
                <a:ext cx="8856984" cy="14018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a:t>Where </a:t>
                </a:r>
                <a:r>
                  <a:rPr lang="en-US" sz="2400" dirty="0" err="1"/>
                  <a:t>gcd</a:t>
                </a:r>
                <a:r>
                  <a:rPr lang="en-US" sz="2400" dirty="0"/>
                  <a:t> stands for </a:t>
                </a:r>
                <a:r>
                  <a:rPr lang="en-US" sz="2400" i="1" u="sng" dirty="0"/>
                  <a:t>greatest common divisor</a:t>
                </a:r>
                <a:r>
                  <a:rPr lang="en-US" sz="2400" dirty="0"/>
                  <a:t>. We say a </a:t>
                </a:r>
                <a:r>
                  <a:rPr lang="en-US" sz="2400" b="1" i="1" u="sng" dirty="0"/>
                  <a:t>state</a:t>
                </a:r>
                <a:r>
                  <a:rPr lang="en-US" sz="2400" dirty="0"/>
                  <a:t> </a:t>
                </a:r>
                <a14:m>
                  <m:oMath xmlns:m="http://schemas.openxmlformats.org/officeDocument/2006/math">
                    <m:r>
                      <a:rPr lang="en-US" sz="2400" b="0" i="1" smtClean="0">
                        <a:latin typeface="Cambria Math"/>
                      </a:rPr>
                      <m:t>𝑖</m:t>
                    </m:r>
                  </m:oMath>
                </a14:m>
                <a:r>
                  <a:rPr lang="en-US" sz="2400" dirty="0"/>
                  <a:t> </a:t>
                </a:r>
                <a:r>
                  <a:rPr lang="en-US" sz="2400" b="1" i="1" u="sng" dirty="0"/>
                  <a:t>is aperiodic</a:t>
                </a:r>
                <a:r>
                  <a:rPr lang="en-US" sz="2400" dirty="0"/>
                  <a:t> if </a:t>
                </a:r>
                <a14:m>
                  <m:oMath xmlns:m="http://schemas.openxmlformats.org/officeDocument/2006/math">
                    <m:r>
                      <a:rPr lang="en-US" sz="2400" b="0" i="1" smtClean="0">
                        <a:latin typeface="Cambria Math"/>
                      </a:rPr>
                      <m:t>𝑑</m:t>
                    </m:r>
                    <m:d>
                      <m:dPr>
                        <m:ctrlPr>
                          <a:rPr lang="en-US" sz="2400" b="0" i="1" smtClean="0">
                            <a:latin typeface="Cambria Math" panose="02040503050406030204" pitchFamily="18" charset="0"/>
                          </a:rPr>
                        </m:ctrlPr>
                      </m:dPr>
                      <m:e>
                        <m:r>
                          <a:rPr lang="en-US" sz="2400" b="0" i="1" smtClean="0">
                            <a:latin typeface="Cambria Math"/>
                          </a:rPr>
                          <m:t>𝑖</m:t>
                        </m:r>
                      </m:e>
                    </m:d>
                    <m:r>
                      <a:rPr lang="en-US" sz="2400" b="0" i="1" smtClean="0">
                        <a:latin typeface="Cambria Math"/>
                      </a:rPr>
                      <m:t>=1</m:t>
                    </m:r>
                  </m:oMath>
                </a14:m>
                <a:r>
                  <a:rPr lang="en-US" sz="2400" dirty="0"/>
                  <a:t>.</a:t>
                </a:r>
              </a:p>
              <a:p>
                <a:pPr marL="0" indent="0">
                  <a:buFont typeface="Arial" panose="020B0604020202020204" pitchFamily="34" charset="0"/>
                  <a:buNone/>
                </a:pPr>
                <a:r>
                  <a:rPr lang="en-US" sz="2400" dirty="0"/>
                  <a:t>We say a </a:t>
                </a:r>
                <a:r>
                  <a:rPr lang="en-US" sz="2400" b="1" i="1" u="sng" dirty="0"/>
                  <a:t>chain is aperiodic</a:t>
                </a:r>
                <a:r>
                  <a:rPr lang="en-US" sz="2400" dirty="0"/>
                  <a:t> if all its states are aperiodic.</a:t>
                </a:r>
              </a:p>
            </p:txBody>
          </p:sp>
        </mc:Choice>
        <mc:Fallback xmlns="">
          <p:sp>
            <p:nvSpPr>
              <p:cNvPr id="10" name="Объект 2"/>
              <p:cNvSpPr txBox="1">
                <a:spLocks noRot="1" noChangeAspect="1" noMove="1" noResize="1" noEditPoints="1" noAdjustHandles="1" noChangeArrowheads="1" noChangeShapeType="1" noTextEdit="1"/>
              </p:cNvSpPr>
              <p:nvPr/>
            </p:nvSpPr>
            <p:spPr>
              <a:xfrm>
                <a:off x="359221" y="4403420"/>
                <a:ext cx="8856984" cy="1401844"/>
              </a:xfrm>
              <a:prstGeom prst="rect">
                <a:avLst/>
              </a:prstGeom>
              <a:blipFill rotWithShape="1">
                <a:blip r:embed="rId6"/>
                <a:stretch>
                  <a:fillRect l="-1101" t="-3478"/>
                </a:stretch>
              </a:blipFill>
            </p:spPr>
            <p:txBody>
              <a:bodyPr/>
              <a:lstStyle/>
              <a:p>
                <a:r>
                  <a:rPr lang="ru-RU">
                    <a:noFill/>
                  </a:rPr>
                  <a:t> </a:t>
                </a:r>
              </a:p>
            </p:txBody>
          </p:sp>
        </mc:Fallback>
      </mc:AlternateContent>
    </p:spTree>
    <p:extLst>
      <p:ext uri="{BB962C8B-B14F-4D97-AF65-F5344CB8AC3E}">
        <p14:creationId xmlns:p14="http://schemas.microsoft.com/office/powerpoint/2010/main" val="1810123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648072"/>
          </a:xfrm>
        </p:spPr>
        <p:txBody>
          <a:bodyPr>
            <a:noAutofit/>
          </a:bodyPr>
          <a:lstStyle/>
          <a:p>
            <a:r>
              <a:rPr lang="en-US" sz="3600" b="1" dirty="0"/>
              <a:t>Conditions of stationary distribution (2/2)</a:t>
            </a:r>
            <a:endParaRPr lang="ru-RU" sz="3600" b="1" dirty="0"/>
          </a:p>
        </p:txBody>
      </p:sp>
      <p:sp>
        <p:nvSpPr>
          <p:cNvPr id="4" name="Нижний колонтитул 3"/>
          <p:cNvSpPr>
            <a:spLocks noGrp="1"/>
          </p:cNvSpPr>
          <p:nvPr>
            <p:ph type="ftr" sz="quarter" idx="11"/>
          </p:nvPr>
        </p:nvSpPr>
        <p:spPr/>
        <p:txBody>
          <a:bodyPr/>
          <a:lstStyle/>
          <a:p>
            <a:r>
              <a:rPr lang="en-US"/>
              <a:t>Generative Models for Discrete Data.          Markov Models</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11</a:t>
            </a:fld>
            <a:r>
              <a:rPr lang="en-US" sz="2200" dirty="0">
                <a:solidFill>
                  <a:schemeClr val="tx1"/>
                </a:solidFill>
              </a:rPr>
              <a:t>/24</a:t>
            </a:r>
            <a:endParaRPr lang="ru-RU" sz="2200" dirty="0">
              <a:solidFill>
                <a:schemeClr val="tx1"/>
              </a:solidFill>
            </a:endParaRPr>
          </a:p>
        </p:txBody>
      </p:sp>
      <mc:AlternateContent xmlns:mc="http://schemas.openxmlformats.org/markup-compatibility/2006" xmlns:a14="http://schemas.microsoft.com/office/drawing/2010/main">
        <mc:Choice Requires="a14">
          <p:sp>
            <p:nvSpPr>
              <p:cNvPr id="6" name="Объект 2"/>
              <p:cNvSpPr>
                <a:spLocks noGrp="1"/>
              </p:cNvSpPr>
              <p:nvPr>
                <p:ph idx="1"/>
              </p:nvPr>
            </p:nvSpPr>
            <p:spPr>
              <a:xfrm>
                <a:off x="179512" y="692696"/>
                <a:ext cx="8856984" cy="5616624"/>
              </a:xfrm>
            </p:spPr>
            <p:txBody>
              <a:bodyPr>
                <a:normAutofit lnSpcReduction="10000"/>
              </a:bodyPr>
              <a:lstStyle/>
              <a:p>
                <a:pPr marL="0" indent="0">
                  <a:buNone/>
                </a:pPr>
                <a:r>
                  <a:rPr lang="en-US" sz="2400" b="1" i="1" u="sng" dirty="0"/>
                  <a:t>Recurrent state</a:t>
                </a:r>
                <a:r>
                  <a:rPr lang="en-US" sz="2400" dirty="0"/>
                  <a:t> means that you will return to that state with probability 1.</a:t>
                </a:r>
              </a:p>
              <a:p>
                <a:pPr marL="0" indent="0">
                  <a:buNone/>
                </a:pPr>
                <a:r>
                  <a:rPr lang="en-US" sz="2400" b="1" i="1" u="sng" dirty="0"/>
                  <a:t>Regular chain</a:t>
                </a:r>
                <a:r>
                  <a:rPr lang="en-US" sz="2400" dirty="0"/>
                  <a:t> is one whose transition matrix satisfies </a:t>
                </a:r>
                <a14:m>
                  <m:oMath xmlns:m="http://schemas.openxmlformats.org/officeDocument/2006/math">
                    <m:sSup>
                      <m:sSupPr>
                        <m:ctrlPr>
                          <a:rPr lang="en-US" sz="2400" i="1" smtClean="0">
                            <a:latin typeface="Cambria Math" panose="02040503050406030204" pitchFamily="18" charset="0"/>
                          </a:rPr>
                        </m:ctrlPr>
                      </m:sSupPr>
                      <m:e>
                        <m:sSub>
                          <m:sSubPr>
                            <m:ctrlPr>
                              <a:rPr lang="en-US" sz="2400" i="1" smtClean="0">
                                <a:latin typeface="Cambria Math" panose="02040503050406030204" pitchFamily="18" charset="0"/>
                              </a:rPr>
                            </m:ctrlPr>
                          </m:sSubPr>
                          <m:e>
                            <m:r>
                              <a:rPr lang="en-US" sz="2400" b="0" i="1" smtClean="0">
                                <a:latin typeface="Cambria Math"/>
                              </a:rPr>
                              <m:t>𝐴</m:t>
                            </m:r>
                          </m:e>
                          <m:sub>
                            <m:r>
                              <a:rPr lang="en-US" sz="2400" b="0" i="1" smtClean="0">
                                <a:latin typeface="Cambria Math"/>
                              </a:rPr>
                              <m:t>𝑖𝑗</m:t>
                            </m:r>
                          </m:sub>
                        </m:sSub>
                      </m:e>
                      <m:sup>
                        <m:r>
                          <a:rPr lang="en-US" sz="2400" b="0" i="1" smtClean="0">
                            <a:latin typeface="Cambria Math"/>
                          </a:rPr>
                          <m:t>𝑛</m:t>
                        </m:r>
                      </m:sup>
                    </m:sSup>
                    <m:r>
                      <a:rPr lang="en-US" sz="2400" b="0" i="1" smtClean="0">
                        <a:latin typeface="Cambria Math"/>
                      </a:rPr>
                      <m:t>&gt;0</m:t>
                    </m:r>
                  </m:oMath>
                </a14:m>
                <a:r>
                  <a:rPr lang="en-US" sz="2400" dirty="0"/>
                  <a:t> for some integer </a:t>
                </a:r>
                <a14:m>
                  <m:oMath xmlns:m="http://schemas.openxmlformats.org/officeDocument/2006/math">
                    <m:r>
                      <a:rPr lang="en-US" sz="2400" b="0" i="1" smtClean="0">
                        <a:latin typeface="Cambria Math"/>
                      </a:rPr>
                      <m:t>𝑛</m:t>
                    </m:r>
                  </m:oMath>
                </a14:m>
                <a:r>
                  <a:rPr lang="en-US" sz="2400" dirty="0"/>
                  <a:t> and all </a:t>
                </a:r>
                <a14:m>
                  <m:oMath xmlns:m="http://schemas.openxmlformats.org/officeDocument/2006/math">
                    <m:r>
                      <a:rPr lang="en-US" sz="2400" b="0" i="1" smtClean="0">
                        <a:latin typeface="Cambria Math"/>
                      </a:rPr>
                      <m:t>𝑖</m:t>
                    </m:r>
                    <m:r>
                      <a:rPr lang="en-US" sz="2400" b="0" i="1" smtClean="0">
                        <a:latin typeface="Cambria Math"/>
                      </a:rPr>
                      <m:t>,</m:t>
                    </m:r>
                    <m:r>
                      <a:rPr lang="en-US" sz="2400" b="0" i="1" smtClean="0">
                        <a:latin typeface="Cambria Math"/>
                      </a:rPr>
                      <m:t>𝑗</m:t>
                    </m:r>
                  </m:oMath>
                </a14:m>
                <a:r>
                  <a:rPr lang="en-US" sz="2400" dirty="0"/>
                  <a:t>.</a:t>
                </a:r>
              </a:p>
              <a:p>
                <a:pPr marL="0" indent="0">
                  <a:buNone/>
                </a:pPr>
                <a:r>
                  <a:rPr lang="en-US" sz="2400" dirty="0"/>
                  <a:t>We say a </a:t>
                </a:r>
                <a:r>
                  <a:rPr lang="en-US" sz="2400" b="1" i="1" u="sng" dirty="0"/>
                  <a:t>state is ergodic</a:t>
                </a:r>
                <a:r>
                  <a:rPr lang="en-US" sz="2400" dirty="0"/>
                  <a:t> if it is aperiodic, recurrent and not-null, and a </a:t>
                </a:r>
                <a:r>
                  <a:rPr lang="en-US" sz="2400" b="1" i="1" u="sng" dirty="0"/>
                  <a:t>chain is ergodic</a:t>
                </a:r>
                <a:r>
                  <a:rPr lang="en-US" sz="2400" dirty="0"/>
                  <a:t> if all its states are ergodic.</a:t>
                </a:r>
              </a:p>
              <a:p>
                <a:pPr marL="0" indent="0">
                  <a:buNone/>
                </a:pPr>
                <a:endParaRPr lang="en-US" sz="2400" b="1" i="1" u="sng" dirty="0"/>
              </a:p>
              <a:p>
                <a:pPr marL="0" indent="0">
                  <a:buNone/>
                </a:pPr>
                <a:endParaRPr lang="en-US" sz="2400" b="1" i="1" u="sng" dirty="0"/>
              </a:p>
              <a:p>
                <a:pPr marL="0" indent="0">
                  <a:buNone/>
                </a:pPr>
                <a:r>
                  <a:rPr lang="en-US" sz="2400" b="1" i="1" u="sng" dirty="0"/>
                  <a:t>Theorem</a:t>
                </a:r>
                <a:r>
                  <a:rPr lang="en-US" sz="2400" dirty="0"/>
                  <a:t>: Every irreducible (singly connected), aperiodic finite state Markov chain has a limiting distribution, which is equal to </a:t>
                </a:r>
                <a14:m>
                  <m:oMath xmlns:m="http://schemas.openxmlformats.org/officeDocument/2006/math">
                    <m:r>
                      <a:rPr lang="en-US" sz="2400" b="1" i="0" smtClean="0">
                        <a:latin typeface="Cambria Math"/>
                        <a:ea typeface="Cambria Math"/>
                      </a:rPr>
                      <m:t>𝛑</m:t>
                    </m:r>
                  </m:oMath>
                </a14:m>
                <a:r>
                  <a:rPr lang="en-US" sz="2400" dirty="0"/>
                  <a:t>, its unique stationary distribution.</a:t>
                </a:r>
              </a:p>
              <a:p>
                <a:pPr marL="0" indent="0">
                  <a:buNone/>
                </a:pPr>
                <a:endParaRPr lang="en-US" sz="2400" b="1" dirty="0"/>
              </a:p>
              <a:p>
                <a:pPr marL="0" indent="0">
                  <a:buNone/>
                </a:pPr>
                <a:r>
                  <a:rPr lang="en-US" sz="2400" b="1" i="1" u="sng" dirty="0"/>
                  <a:t>Theorem</a:t>
                </a:r>
                <a:r>
                  <a:rPr lang="en-US" sz="2400" dirty="0"/>
                  <a:t>: Every irreducible (singly connected), ergodic Markov chain has a limiting distribution, which is equal to </a:t>
                </a:r>
                <a14:m>
                  <m:oMath xmlns:m="http://schemas.openxmlformats.org/officeDocument/2006/math">
                    <m:r>
                      <a:rPr lang="en-US" sz="2400" b="1">
                        <a:latin typeface="Cambria Math"/>
                        <a:ea typeface="Cambria Math"/>
                      </a:rPr>
                      <m:t>𝛑</m:t>
                    </m:r>
                  </m:oMath>
                </a14:m>
                <a:r>
                  <a:rPr lang="en-US" sz="2400" dirty="0"/>
                  <a:t>, its unique stationary distribution.</a:t>
                </a:r>
              </a:p>
            </p:txBody>
          </p:sp>
        </mc:Choice>
        <mc:Fallback xmlns="">
          <p:sp>
            <p:nvSpPr>
              <p:cNvPr id="6" name="Объект 2"/>
              <p:cNvSpPr>
                <a:spLocks noGrp="1" noRot="1" noChangeAspect="1" noMove="1" noResize="1" noEditPoints="1" noAdjustHandles="1" noChangeArrowheads="1" noChangeShapeType="1" noTextEdit="1"/>
              </p:cNvSpPr>
              <p:nvPr>
                <p:ph idx="1"/>
              </p:nvPr>
            </p:nvSpPr>
            <p:spPr>
              <a:xfrm>
                <a:off x="179512" y="692696"/>
                <a:ext cx="8856984" cy="5616624"/>
              </a:xfrm>
              <a:blipFill rotWithShape="1">
                <a:blip r:embed="rId2"/>
                <a:stretch>
                  <a:fillRect l="-1032" t="-1520" r="-69" b="-1846"/>
                </a:stretch>
              </a:blipFill>
            </p:spPr>
            <p:txBody>
              <a:bodyPr/>
              <a:lstStyle/>
              <a:p>
                <a:r>
                  <a:rPr lang="ru-RU">
                    <a:noFill/>
                  </a:rPr>
                  <a:t> </a:t>
                </a:r>
              </a:p>
            </p:txBody>
          </p:sp>
        </mc:Fallback>
      </mc:AlternateContent>
    </p:spTree>
    <p:extLst>
      <p:ext uri="{BB962C8B-B14F-4D97-AF65-F5344CB8AC3E}">
        <p14:creationId xmlns:p14="http://schemas.microsoft.com/office/powerpoint/2010/main" val="418048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648072"/>
          </a:xfrm>
        </p:spPr>
        <p:txBody>
          <a:bodyPr>
            <a:noAutofit/>
          </a:bodyPr>
          <a:lstStyle/>
          <a:p>
            <a:r>
              <a:rPr lang="en-US" sz="3600" b="1" dirty="0"/>
              <a:t>Detailed balance</a:t>
            </a:r>
            <a:endParaRPr lang="ru-RU" sz="3600" b="1" dirty="0"/>
          </a:p>
        </p:txBody>
      </p:sp>
      <p:sp>
        <p:nvSpPr>
          <p:cNvPr id="4" name="Нижний колонтитул 3"/>
          <p:cNvSpPr>
            <a:spLocks noGrp="1"/>
          </p:cNvSpPr>
          <p:nvPr>
            <p:ph type="ftr" sz="quarter" idx="11"/>
          </p:nvPr>
        </p:nvSpPr>
        <p:spPr/>
        <p:txBody>
          <a:bodyPr/>
          <a:lstStyle/>
          <a:p>
            <a:r>
              <a:rPr lang="en-US"/>
              <a:t>Generative Models for Discrete Data.          Markov Models</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12</a:t>
            </a:fld>
            <a:r>
              <a:rPr lang="en-US" sz="2200" dirty="0">
                <a:solidFill>
                  <a:schemeClr val="tx1"/>
                </a:solidFill>
              </a:rPr>
              <a:t>/24</a:t>
            </a:r>
            <a:endParaRPr lang="ru-RU" sz="2200" dirty="0">
              <a:solidFill>
                <a:schemeClr val="tx1"/>
              </a:solidFill>
            </a:endParaRPr>
          </a:p>
        </p:txBody>
      </p:sp>
      <mc:AlternateContent xmlns:mc="http://schemas.openxmlformats.org/markup-compatibility/2006" xmlns:a14="http://schemas.microsoft.com/office/drawing/2010/main">
        <mc:Choice Requires="a14">
          <p:sp>
            <p:nvSpPr>
              <p:cNvPr id="6" name="Объект 2"/>
              <p:cNvSpPr>
                <a:spLocks noGrp="1"/>
              </p:cNvSpPr>
              <p:nvPr>
                <p:ph idx="1"/>
              </p:nvPr>
            </p:nvSpPr>
            <p:spPr>
              <a:xfrm>
                <a:off x="179512" y="692696"/>
                <a:ext cx="8856984" cy="1656184"/>
              </a:xfrm>
            </p:spPr>
            <p:txBody>
              <a:bodyPr>
                <a:normAutofit/>
              </a:bodyPr>
              <a:lstStyle/>
              <a:p>
                <a:pPr marL="0" indent="0">
                  <a:buNone/>
                </a:pPr>
                <a:r>
                  <a:rPr lang="en-US" sz="2400" dirty="0"/>
                  <a:t>Establishing ergodicity can be difficult. We now give an alternative condition that is easier to verify.</a:t>
                </a:r>
              </a:p>
              <a:p>
                <a:pPr marL="0" indent="0">
                  <a:buNone/>
                </a:pPr>
                <a:r>
                  <a:rPr lang="en-US" sz="2400" dirty="0"/>
                  <a:t>We say that a Markov chain </a:t>
                </a:r>
                <a14:m>
                  <m:oMath xmlns:m="http://schemas.openxmlformats.org/officeDocument/2006/math">
                    <m:r>
                      <a:rPr lang="en-US" sz="2400" b="1" i="0" smtClean="0">
                        <a:latin typeface="Cambria Math"/>
                      </a:rPr>
                      <m:t>𝐀</m:t>
                    </m:r>
                  </m:oMath>
                </a14:m>
                <a:r>
                  <a:rPr lang="en-US" sz="2400" dirty="0"/>
                  <a:t> is </a:t>
                </a:r>
                <a:r>
                  <a:rPr lang="en-US" sz="2400" b="1" i="1" u="sng" dirty="0"/>
                  <a:t>time reversible</a:t>
                </a:r>
                <a:r>
                  <a:rPr lang="en-US" sz="2400" dirty="0"/>
                  <a:t> if there exists a distribution </a:t>
                </a:r>
                <a14:m>
                  <m:oMath xmlns:m="http://schemas.openxmlformats.org/officeDocument/2006/math">
                    <m:r>
                      <a:rPr lang="en-US" sz="2400" b="1" i="0" smtClean="0">
                        <a:latin typeface="Cambria Math"/>
                        <a:ea typeface="Cambria Math"/>
                      </a:rPr>
                      <m:t>𝛑</m:t>
                    </m:r>
                  </m:oMath>
                </a14:m>
                <a:r>
                  <a:rPr lang="en-US" sz="2400" dirty="0"/>
                  <a:t> such that</a:t>
                </a:r>
              </a:p>
            </p:txBody>
          </p:sp>
        </mc:Choice>
        <mc:Fallback xmlns="">
          <p:sp>
            <p:nvSpPr>
              <p:cNvPr id="6" name="Объект 2"/>
              <p:cNvSpPr>
                <a:spLocks noGrp="1" noRot="1" noChangeAspect="1" noMove="1" noResize="1" noEditPoints="1" noAdjustHandles="1" noChangeArrowheads="1" noChangeShapeType="1" noTextEdit="1"/>
              </p:cNvSpPr>
              <p:nvPr>
                <p:ph idx="1"/>
              </p:nvPr>
            </p:nvSpPr>
            <p:spPr>
              <a:xfrm>
                <a:off x="179512" y="692696"/>
                <a:ext cx="8856984" cy="1656184"/>
              </a:xfrm>
              <a:blipFill rotWithShape="1">
                <a:blip r:embed="rId2"/>
                <a:stretch>
                  <a:fillRect l="-1032" t="-2952" b="-701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 name="Прямоугольник 6"/>
              <p:cNvSpPr/>
              <p:nvPr/>
            </p:nvSpPr>
            <p:spPr>
              <a:xfrm>
                <a:off x="3923928" y="2389282"/>
                <a:ext cx="1537024" cy="391646"/>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𝜋</m:t>
                          </m:r>
                        </m:e>
                        <m:sub>
                          <m:r>
                            <a:rPr lang="en-US" b="0" i="1" smtClean="0">
                              <a:latin typeface="Cambria Math"/>
                            </a:rPr>
                            <m:t>𝑖</m:t>
                          </m:r>
                        </m:sub>
                      </m:sSub>
                      <m:sSub>
                        <m:sSubPr>
                          <m:ctrlPr>
                            <a:rPr lang="en-US" i="1" smtClean="0">
                              <a:latin typeface="Cambria Math" panose="02040503050406030204" pitchFamily="18" charset="0"/>
                            </a:rPr>
                          </m:ctrlPr>
                        </m:sSubPr>
                        <m:e>
                          <m:r>
                            <a:rPr lang="en-US" b="0" i="1" smtClean="0">
                              <a:latin typeface="Cambria Math"/>
                            </a:rPr>
                            <m:t>𝐴</m:t>
                          </m:r>
                        </m:e>
                        <m:sub>
                          <m:r>
                            <a:rPr lang="en-US" b="0" i="1" smtClean="0">
                              <a:latin typeface="Cambria Math"/>
                            </a:rPr>
                            <m:t>𝑖𝑗</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𝜋</m:t>
                          </m:r>
                        </m:e>
                        <m:sub>
                          <m:r>
                            <a:rPr lang="en-US" b="0" i="1" smtClean="0">
                              <a:latin typeface="Cambria Math"/>
                            </a:rPr>
                            <m:t>𝑗</m:t>
                          </m:r>
                        </m:sub>
                      </m:sSub>
                      <m:sSub>
                        <m:sSubPr>
                          <m:ctrlPr>
                            <a:rPr lang="en-US" i="1">
                              <a:latin typeface="Cambria Math" panose="02040503050406030204" pitchFamily="18" charset="0"/>
                            </a:rPr>
                          </m:ctrlPr>
                        </m:sSubPr>
                        <m:e>
                          <m:r>
                            <a:rPr lang="en-US" i="1">
                              <a:latin typeface="Cambria Math"/>
                            </a:rPr>
                            <m:t>𝐴</m:t>
                          </m:r>
                        </m:e>
                        <m:sub>
                          <m:r>
                            <a:rPr lang="en-US" i="1">
                              <a:latin typeface="Cambria Math"/>
                            </a:rPr>
                            <m:t>𝑗</m:t>
                          </m:r>
                          <m:r>
                            <a:rPr lang="en-US" b="0" i="1" smtClean="0">
                              <a:latin typeface="Cambria Math"/>
                            </a:rPr>
                            <m:t>𝑖</m:t>
                          </m:r>
                        </m:sub>
                      </m:sSub>
                    </m:oMath>
                  </m:oMathPara>
                </a14:m>
                <a:endParaRPr lang="ru-RU" dirty="0"/>
              </a:p>
            </p:txBody>
          </p:sp>
        </mc:Choice>
        <mc:Fallback xmlns="">
          <p:sp>
            <p:nvSpPr>
              <p:cNvPr id="7" name="Прямоугольник 6"/>
              <p:cNvSpPr>
                <a:spLocks noRot="1" noChangeAspect="1" noMove="1" noResize="1" noEditPoints="1" noAdjustHandles="1" noChangeArrowheads="1" noChangeShapeType="1" noTextEdit="1"/>
              </p:cNvSpPr>
              <p:nvPr/>
            </p:nvSpPr>
            <p:spPr>
              <a:xfrm>
                <a:off x="3923928" y="2389282"/>
                <a:ext cx="1537024" cy="391646"/>
              </a:xfrm>
              <a:prstGeom prst="rect">
                <a:avLst/>
              </a:prstGeom>
              <a:blipFill rotWithShape="1">
                <a:blip r:embed="rId3"/>
                <a:stretch>
                  <a:fillRect b="-4412"/>
                </a:stretch>
              </a:blipFill>
              <a:ln w="25400">
                <a:solidFill>
                  <a:srgbClr val="FF0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Объект 2"/>
              <p:cNvSpPr txBox="1">
                <a:spLocks/>
              </p:cNvSpPr>
              <p:nvPr/>
            </p:nvSpPr>
            <p:spPr>
              <a:xfrm>
                <a:off x="263948" y="2852936"/>
                <a:ext cx="8856984" cy="30963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These are called the </a:t>
                </a:r>
                <a:r>
                  <a:rPr lang="en-US" sz="2400" b="1" i="1" u="sng" dirty="0"/>
                  <a:t>detailed balance equations</a:t>
                </a:r>
                <a:r>
                  <a:rPr lang="en-US" sz="2400" dirty="0"/>
                  <a:t>. This says that the flow from </a:t>
                </a:r>
                <a14:m>
                  <m:oMath xmlns:m="http://schemas.openxmlformats.org/officeDocument/2006/math">
                    <m:r>
                      <a:rPr lang="en-US" sz="2400" b="0" i="1" smtClean="0">
                        <a:latin typeface="Cambria Math"/>
                      </a:rPr>
                      <m:t>𝑖</m:t>
                    </m:r>
                  </m:oMath>
                </a14:m>
                <a:r>
                  <a:rPr lang="en-US" sz="2400" dirty="0"/>
                  <a:t> to </a:t>
                </a:r>
                <a14:m>
                  <m:oMath xmlns:m="http://schemas.openxmlformats.org/officeDocument/2006/math">
                    <m:r>
                      <a:rPr lang="en-US" sz="2400" b="0" i="1" smtClean="0">
                        <a:latin typeface="Cambria Math"/>
                      </a:rPr>
                      <m:t>𝑗</m:t>
                    </m:r>
                  </m:oMath>
                </a14:m>
                <a:r>
                  <a:rPr lang="en-US" sz="2400" dirty="0"/>
                  <a:t> must equal the flow from</a:t>
                </a:r>
                <a14:m>
                  <m:oMath xmlns:m="http://schemas.openxmlformats.org/officeDocument/2006/math">
                    <m:r>
                      <a:rPr lang="en-US" sz="2400" i="1">
                        <a:latin typeface="Cambria Math"/>
                      </a:rPr>
                      <m:t>𝑗</m:t>
                    </m:r>
                  </m:oMath>
                </a14:m>
                <a:r>
                  <a:rPr lang="en-US" sz="2400" dirty="0"/>
                  <a:t> to </a:t>
                </a:r>
                <a14:m>
                  <m:oMath xmlns:m="http://schemas.openxmlformats.org/officeDocument/2006/math">
                    <m:r>
                      <a:rPr lang="en-US" sz="2400" i="1">
                        <a:latin typeface="Cambria Math"/>
                      </a:rPr>
                      <m:t>𝑖</m:t>
                    </m:r>
                  </m:oMath>
                </a14:m>
                <a:r>
                  <a:rPr lang="en-US" sz="2400" dirty="0"/>
                  <a:t>, weighted by the appropriate source probabilities.</a:t>
                </a:r>
              </a:p>
              <a:p>
                <a:pPr marL="0" indent="0">
                  <a:buNone/>
                </a:pPr>
                <a:endParaRPr lang="en-US" sz="2400" dirty="0"/>
              </a:p>
              <a:p>
                <a:pPr marL="0" indent="0">
                  <a:buNone/>
                </a:pPr>
                <a:r>
                  <a:rPr lang="en-US" sz="2400" b="1" i="1" u="sng" dirty="0"/>
                  <a:t>Theorem</a:t>
                </a:r>
                <a:r>
                  <a:rPr lang="en-US" sz="2400" dirty="0"/>
                  <a:t>: If a Markov chain with transition matrix </a:t>
                </a:r>
                <a14:m>
                  <m:oMath xmlns:m="http://schemas.openxmlformats.org/officeDocument/2006/math">
                    <m:r>
                      <a:rPr lang="en-US" sz="2400" b="0" i="1" smtClean="0">
                        <a:latin typeface="Cambria Math"/>
                      </a:rPr>
                      <m:t>𝐴</m:t>
                    </m:r>
                  </m:oMath>
                </a14:m>
                <a:r>
                  <a:rPr lang="en-US" sz="2400" dirty="0"/>
                  <a:t> is regular and satisfies detailed balance </a:t>
                </a:r>
                <a:r>
                  <a:rPr lang="en-US" sz="2400" dirty="0" err="1"/>
                  <a:t>wrt</a:t>
                </a:r>
                <a:r>
                  <a:rPr lang="en-US" sz="2400" dirty="0"/>
                  <a:t> distribution </a:t>
                </a:r>
                <a14:m>
                  <m:oMath xmlns:m="http://schemas.openxmlformats.org/officeDocument/2006/math">
                    <m:r>
                      <a:rPr lang="en-US" sz="2400" i="1" smtClean="0">
                        <a:latin typeface="Cambria Math"/>
                        <a:ea typeface="Cambria Math"/>
                      </a:rPr>
                      <m:t>𝜋</m:t>
                    </m:r>
                  </m:oMath>
                </a14:m>
                <a:r>
                  <a:rPr lang="en-US" sz="2400" dirty="0"/>
                  <a:t>, then </a:t>
                </a:r>
                <a14:m>
                  <m:oMath xmlns:m="http://schemas.openxmlformats.org/officeDocument/2006/math">
                    <m:r>
                      <a:rPr lang="en-US" sz="2400" i="1">
                        <a:latin typeface="Cambria Math"/>
                        <a:ea typeface="Cambria Math"/>
                      </a:rPr>
                      <m:t>𝜋</m:t>
                    </m:r>
                  </m:oMath>
                </a14:m>
                <a:r>
                  <a:rPr lang="en-US" sz="2400" dirty="0"/>
                  <a:t> is a stationary distribution of the chain.</a:t>
                </a:r>
              </a:p>
            </p:txBody>
          </p:sp>
        </mc:Choice>
        <mc:Fallback xmlns="">
          <p:sp>
            <p:nvSpPr>
              <p:cNvPr id="8" name="Объект 2"/>
              <p:cNvSpPr txBox="1">
                <a:spLocks noRot="1" noChangeAspect="1" noMove="1" noResize="1" noEditPoints="1" noAdjustHandles="1" noChangeArrowheads="1" noChangeShapeType="1" noTextEdit="1"/>
              </p:cNvSpPr>
              <p:nvPr/>
            </p:nvSpPr>
            <p:spPr>
              <a:xfrm>
                <a:off x="263948" y="2852936"/>
                <a:ext cx="8856984" cy="3096344"/>
              </a:xfrm>
              <a:prstGeom prst="rect">
                <a:avLst/>
              </a:prstGeom>
              <a:blipFill rotWithShape="1">
                <a:blip r:embed="rId4"/>
                <a:stretch>
                  <a:fillRect l="-1032" t="-1575"/>
                </a:stretch>
              </a:blipFill>
            </p:spPr>
            <p:txBody>
              <a:bodyPr/>
              <a:lstStyle/>
              <a:p>
                <a:r>
                  <a:rPr lang="ru-RU">
                    <a:noFill/>
                  </a:rPr>
                  <a:t> </a:t>
                </a:r>
              </a:p>
            </p:txBody>
          </p:sp>
        </mc:Fallback>
      </mc:AlternateContent>
    </p:spTree>
    <p:extLst>
      <p:ext uri="{BB962C8B-B14F-4D97-AF65-F5344CB8AC3E}">
        <p14:creationId xmlns:p14="http://schemas.microsoft.com/office/powerpoint/2010/main" val="2040148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648072"/>
          </a:xfrm>
        </p:spPr>
        <p:txBody>
          <a:bodyPr>
            <a:noAutofit/>
          </a:bodyPr>
          <a:lstStyle/>
          <a:p>
            <a:r>
              <a:rPr lang="en-US" sz="3600" b="1" dirty="0"/>
              <a:t>Hidden Markov models</a:t>
            </a:r>
            <a:endParaRPr lang="ru-RU" sz="3600" b="1" dirty="0"/>
          </a:p>
        </p:txBody>
      </p:sp>
      <p:sp>
        <p:nvSpPr>
          <p:cNvPr id="4" name="Нижний колонтитул 3"/>
          <p:cNvSpPr>
            <a:spLocks noGrp="1"/>
          </p:cNvSpPr>
          <p:nvPr>
            <p:ph type="ftr" sz="quarter" idx="11"/>
          </p:nvPr>
        </p:nvSpPr>
        <p:spPr/>
        <p:txBody>
          <a:bodyPr/>
          <a:lstStyle/>
          <a:p>
            <a:r>
              <a:rPr lang="en-US"/>
              <a:t>Generative Models for Discrete Data.          Markov Models</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13</a:t>
            </a:fld>
            <a:r>
              <a:rPr lang="en-US" sz="2200" dirty="0">
                <a:solidFill>
                  <a:schemeClr val="tx1"/>
                </a:solidFill>
              </a:rPr>
              <a:t>/24</a:t>
            </a:r>
            <a:endParaRPr lang="ru-RU" sz="2200" dirty="0">
              <a:solidFill>
                <a:schemeClr val="tx1"/>
              </a:solidFill>
            </a:endParaRPr>
          </a:p>
        </p:txBody>
      </p:sp>
      <mc:AlternateContent xmlns:mc="http://schemas.openxmlformats.org/markup-compatibility/2006" xmlns:a14="http://schemas.microsoft.com/office/drawing/2010/main">
        <mc:Choice Requires="a14">
          <p:sp>
            <p:nvSpPr>
              <p:cNvPr id="6" name="Объект 2"/>
              <p:cNvSpPr>
                <a:spLocks noGrp="1"/>
              </p:cNvSpPr>
              <p:nvPr>
                <p:ph idx="1"/>
              </p:nvPr>
            </p:nvSpPr>
            <p:spPr>
              <a:xfrm>
                <a:off x="179512" y="692696"/>
                <a:ext cx="8856984" cy="1656184"/>
              </a:xfrm>
            </p:spPr>
            <p:txBody>
              <a:bodyPr>
                <a:normAutofit/>
              </a:bodyPr>
              <a:lstStyle/>
              <a:p>
                <a:pPr marL="0" indent="0">
                  <a:buNone/>
                </a:pPr>
                <a:r>
                  <a:rPr lang="en-US" sz="2400" dirty="0"/>
                  <a:t>A </a:t>
                </a:r>
                <a:r>
                  <a:rPr lang="en-US" sz="2400" b="1" i="1" u="sng" dirty="0"/>
                  <a:t>hidden Markov model</a:t>
                </a:r>
                <a:r>
                  <a:rPr lang="en-US" sz="2400" dirty="0"/>
                  <a:t> (</a:t>
                </a:r>
                <a:r>
                  <a:rPr lang="en-US" sz="2400" b="1" i="1" u="sng" dirty="0"/>
                  <a:t>HMM</a:t>
                </a:r>
                <a:r>
                  <a:rPr lang="en-US" sz="2400" dirty="0"/>
                  <a:t>) consists of a discrete-time, discrete state Markov chain, with hidden state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𝑧</m:t>
                        </m:r>
                      </m:e>
                      <m:sub>
                        <m:r>
                          <a:rPr lang="en-US" sz="2400" b="0" i="1" smtClean="0">
                            <a:latin typeface="Cambria Math"/>
                          </a:rPr>
                          <m:t>𝑡</m:t>
                        </m:r>
                      </m:sub>
                    </m:sSub>
                    <m:r>
                      <a:rPr lang="en-US" sz="2400" i="1" smtClean="0">
                        <a:latin typeface="Cambria Math"/>
                        <a:ea typeface="Cambria Math"/>
                      </a:rPr>
                      <m:t>∈</m:t>
                    </m:r>
                    <m:d>
                      <m:dPr>
                        <m:begChr m:val="{"/>
                        <m:endChr m:val="}"/>
                        <m:ctrlPr>
                          <a:rPr lang="en-US" sz="2400" i="1" smtClean="0">
                            <a:latin typeface="Cambria Math" panose="02040503050406030204" pitchFamily="18" charset="0"/>
                            <a:ea typeface="Cambria Math"/>
                          </a:rPr>
                        </m:ctrlPr>
                      </m:dPr>
                      <m:e>
                        <m:r>
                          <a:rPr lang="en-US" sz="2400" b="0" i="1" smtClean="0">
                            <a:latin typeface="Cambria Math"/>
                            <a:ea typeface="Cambria Math"/>
                          </a:rPr>
                          <m:t>1,2⋯</m:t>
                        </m:r>
                        <m:r>
                          <a:rPr lang="en-US" sz="2400" b="0" i="1" smtClean="0">
                            <a:latin typeface="Cambria Math"/>
                            <a:ea typeface="Cambria Math"/>
                          </a:rPr>
                          <m:t>𝐾</m:t>
                        </m:r>
                      </m:e>
                    </m:d>
                  </m:oMath>
                </a14:m>
                <a:r>
                  <a:rPr lang="en-US" sz="2400" dirty="0"/>
                  <a:t>, plus an </a:t>
                </a:r>
                <a:r>
                  <a:rPr lang="en-US" sz="2400" b="1" i="1" u="sng" dirty="0"/>
                  <a:t>observation model</a:t>
                </a:r>
                <a:r>
                  <a:rPr lang="en-US" sz="2400" dirty="0"/>
                  <a:t> </a:t>
                </a:r>
                <a14:m>
                  <m:oMath xmlns:m="http://schemas.openxmlformats.org/officeDocument/2006/math">
                    <m:r>
                      <a:rPr lang="en-US" sz="2400" b="0" i="1" smtClean="0">
                        <a:latin typeface="Cambria Math"/>
                      </a:rPr>
                      <m:t>𝑝</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1" i="0" smtClean="0">
                                <a:latin typeface="Cambria Math"/>
                              </a:rPr>
                              <m:t>𝐱</m:t>
                            </m:r>
                          </m:e>
                          <m:sub>
                            <m:r>
                              <a:rPr lang="en-US" sz="2400" b="0" i="1" smtClean="0">
                                <a:latin typeface="Cambria Math"/>
                              </a:rPr>
                              <m:t>𝑦</m:t>
                            </m:r>
                          </m:sub>
                        </m:sSub>
                        <m:r>
                          <a:rPr lang="en-US" sz="2400" b="0" i="1" smtClean="0">
                            <a:latin typeface="Cambria Math"/>
                          </a:rPr>
                          <m:t>|</m:t>
                        </m:r>
                        <m:sSub>
                          <m:sSubPr>
                            <m:ctrlPr>
                              <a:rPr lang="en-US" sz="2400" i="1">
                                <a:latin typeface="Cambria Math" panose="02040503050406030204" pitchFamily="18" charset="0"/>
                              </a:rPr>
                            </m:ctrlPr>
                          </m:sSubPr>
                          <m:e>
                            <m:r>
                              <a:rPr lang="en-US" sz="2400" i="1">
                                <a:latin typeface="Cambria Math"/>
                              </a:rPr>
                              <m:t>𝑧</m:t>
                            </m:r>
                          </m:e>
                          <m:sub>
                            <m:r>
                              <a:rPr lang="en-US" sz="2400" i="1">
                                <a:latin typeface="Cambria Math"/>
                              </a:rPr>
                              <m:t>𝑡</m:t>
                            </m:r>
                          </m:sub>
                        </m:sSub>
                      </m:e>
                    </m:d>
                  </m:oMath>
                </a14:m>
                <a:r>
                  <a:rPr lang="en-US" sz="2400" dirty="0"/>
                  <a:t>. The corresponding distribution has the form:</a:t>
                </a:r>
              </a:p>
            </p:txBody>
          </p:sp>
        </mc:Choice>
        <mc:Fallback xmlns="">
          <p:sp>
            <p:nvSpPr>
              <p:cNvPr id="6" name="Объект 2"/>
              <p:cNvSpPr>
                <a:spLocks noGrp="1" noRot="1" noChangeAspect="1" noMove="1" noResize="1" noEditPoints="1" noAdjustHandles="1" noChangeArrowheads="1" noChangeShapeType="1" noTextEdit="1"/>
              </p:cNvSpPr>
              <p:nvPr>
                <p:ph idx="1"/>
              </p:nvPr>
            </p:nvSpPr>
            <p:spPr>
              <a:xfrm>
                <a:off x="179512" y="692696"/>
                <a:ext cx="8856984" cy="1656184"/>
              </a:xfrm>
              <a:blipFill rotWithShape="1">
                <a:blip r:embed="rId2"/>
                <a:stretch>
                  <a:fillRect l="-1032" t="-2952" b="-5904"/>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 name="Прямоугольник 6"/>
              <p:cNvSpPr/>
              <p:nvPr/>
            </p:nvSpPr>
            <p:spPr>
              <a:xfrm>
                <a:off x="755576" y="2348880"/>
                <a:ext cx="7668510" cy="972702"/>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𝑝</m:t>
                      </m:r>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1" i="0" smtClean="0">
                                  <a:latin typeface="Cambria Math"/>
                                </a:rPr>
                                <m:t>𝐳</m:t>
                              </m:r>
                            </m:e>
                            <m:sub>
                              <m:r>
                                <a:rPr lang="en-US" b="0" i="1" smtClean="0">
                                  <a:latin typeface="Cambria Math"/>
                                </a:rPr>
                                <m:t>1:</m:t>
                              </m:r>
                              <m:r>
                                <a:rPr lang="en-US" b="0" i="1" smtClean="0">
                                  <a:latin typeface="Cambria Math"/>
                                </a:rPr>
                                <m:t>𝑇</m:t>
                              </m:r>
                            </m:sub>
                          </m:sSub>
                          <m:r>
                            <a:rPr lang="en-US" b="0" i="1" smtClean="0">
                              <a:latin typeface="Cambria Math"/>
                            </a:rPr>
                            <m:t>,</m:t>
                          </m:r>
                          <m:sSub>
                            <m:sSubPr>
                              <m:ctrlPr>
                                <a:rPr lang="en-US" b="0" i="1" smtClean="0">
                                  <a:latin typeface="Cambria Math" panose="02040503050406030204" pitchFamily="18" charset="0"/>
                                </a:rPr>
                              </m:ctrlPr>
                            </m:sSubPr>
                            <m:e>
                              <m:r>
                                <a:rPr lang="en-US" b="1" i="0" smtClean="0">
                                  <a:latin typeface="Cambria Math"/>
                                </a:rPr>
                                <m:t>𝐱</m:t>
                              </m:r>
                            </m:e>
                            <m:sub>
                              <m:r>
                                <a:rPr lang="en-US" b="0" i="1" smtClean="0">
                                  <a:latin typeface="Cambria Math"/>
                                </a:rPr>
                                <m:t>1:</m:t>
                              </m:r>
                              <m:r>
                                <a:rPr lang="en-US" b="0" i="1" smtClean="0">
                                  <a:latin typeface="Cambria Math"/>
                                </a:rPr>
                                <m:t>𝑇</m:t>
                              </m:r>
                            </m:sub>
                          </m:sSub>
                        </m:e>
                      </m:d>
                      <m:r>
                        <a:rPr lang="en-US" i="1">
                          <a:latin typeface="Cambria Math"/>
                        </a:rPr>
                        <m:t>=</m:t>
                      </m:r>
                      <m:r>
                        <a:rPr lang="en-US" i="1">
                          <a:latin typeface="Cambria Math"/>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a:rPr>
                                <m:t>𝐳</m:t>
                              </m:r>
                            </m:e>
                            <m:sub>
                              <m:r>
                                <a:rPr lang="en-US" i="1">
                                  <a:latin typeface="Cambria Math"/>
                                </a:rPr>
                                <m:t>1:</m:t>
                              </m:r>
                              <m:r>
                                <a:rPr lang="en-US" i="1">
                                  <a:latin typeface="Cambria Math"/>
                                </a:rPr>
                                <m:t>𝑇</m:t>
                              </m:r>
                            </m:sub>
                          </m:sSub>
                        </m:e>
                      </m:d>
                      <m:r>
                        <a:rPr lang="en-US" i="1">
                          <a:latin typeface="Cambria Math"/>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a:rPr>
                                <m:t>𝐱</m:t>
                              </m:r>
                            </m:e>
                            <m:sub>
                              <m:r>
                                <a:rPr lang="en-US" i="1">
                                  <a:latin typeface="Cambria Math"/>
                                </a:rPr>
                                <m:t>1:</m:t>
                              </m:r>
                              <m:r>
                                <a:rPr lang="en-US" i="1">
                                  <a:latin typeface="Cambria Math"/>
                                </a:rPr>
                                <m:t>𝑇</m:t>
                              </m:r>
                            </m:sub>
                          </m:sSub>
                          <m:r>
                            <a:rPr lang="en-US" b="0" i="1" smtClean="0">
                              <a:latin typeface="Cambria Math"/>
                            </a:rPr>
                            <m:t>|</m:t>
                          </m:r>
                          <m:sSub>
                            <m:sSubPr>
                              <m:ctrlPr>
                                <a:rPr lang="en-US" i="1">
                                  <a:latin typeface="Cambria Math" panose="02040503050406030204" pitchFamily="18" charset="0"/>
                                </a:rPr>
                              </m:ctrlPr>
                            </m:sSubPr>
                            <m:e>
                              <m:r>
                                <a:rPr lang="en-US" b="1">
                                  <a:latin typeface="Cambria Math"/>
                                </a:rPr>
                                <m:t>𝐳</m:t>
                              </m:r>
                            </m:e>
                            <m:sub>
                              <m:r>
                                <a:rPr lang="en-US" i="1">
                                  <a:latin typeface="Cambria Math"/>
                                </a:rPr>
                                <m:t>1:</m:t>
                              </m:r>
                              <m:r>
                                <a:rPr lang="en-US" i="1">
                                  <a:latin typeface="Cambria Math"/>
                                </a:rPr>
                                <m:t>𝑇</m:t>
                              </m:r>
                            </m:sub>
                          </m:sSub>
                          <m:r>
                            <a:rPr lang="en-US" i="1" smtClean="0">
                              <a:latin typeface="Cambria Math"/>
                            </a:rPr>
                            <m:t> </m:t>
                          </m:r>
                        </m:e>
                      </m:d>
                      <m:r>
                        <a:rPr lang="en-US" b="0" i="1" smtClean="0">
                          <a:latin typeface="Cambria Math"/>
                        </a:rPr>
                        <m:t>=</m:t>
                      </m:r>
                      <m:d>
                        <m:dPr>
                          <m:begChr m:val="["/>
                          <m:endChr m:val="]"/>
                          <m:ctrlPr>
                            <a:rPr lang="en-US" b="0" i="1" smtClean="0">
                              <a:latin typeface="Cambria Math" panose="02040503050406030204" pitchFamily="18" charset="0"/>
                            </a:rPr>
                          </m:ctrlPr>
                        </m:dPr>
                        <m:e>
                          <m:r>
                            <a:rPr lang="en-US" b="0" i="1" smtClean="0">
                              <a:latin typeface="Cambria Math"/>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1</m:t>
                                  </m:r>
                                </m:sub>
                              </m:sSub>
                            </m:e>
                          </m:d>
                          <m:nary>
                            <m:naryPr>
                              <m:chr m:val="∏"/>
                              <m:ctrlPr>
                                <a:rPr lang="en-US" b="0" i="1" smtClean="0">
                                  <a:latin typeface="Cambria Math" panose="02040503050406030204" pitchFamily="18" charset="0"/>
                                </a:rPr>
                              </m:ctrlPr>
                            </m:naryPr>
                            <m:sub>
                              <m:r>
                                <m:rPr>
                                  <m:brk m:alnAt="23"/>
                                </m:rPr>
                                <a:rPr lang="en-US" b="0" i="1" smtClean="0">
                                  <a:latin typeface="Cambria Math"/>
                                </a:rPr>
                                <m:t>𝑡</m:t>
                              </m:r>
                              <m:r>
                                <a:rPr lang="en-US" b="0" i="1" smtClean="0">
                                  <a:latin typeface="Cambria Math"/>
                                </a:rPr>
                                <m:t>=2</m:t>
                              </m:r>
                            </m:sub>
                            <m:sup>
                              <m:r>
                                <a:rPr lang="en-US" b="0" i="1" smtClean="0">
                                  <a:latin typeface="Cambria Math"/>
                                </a:rPr>
                                <m:t>𝑇</m:t>
                              </m:r>
                            </m:sup>
                            <m:e>
                              <m:r>
                                <a:rPr lang="en-US" b="0" i="1" smtClean="0">
                                  <a:latin typeface="Cambria Math"/>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𝑡</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𝑡</m:t>
                                      </m:r>
                                      <m:r>
                                        <a:rPr lang="en-US" b="0" i="1" smtClean="0">
                                          <a:latin typeface="Cambria Math"/>
                                        </a:rPr>
                                        <m:t>−1</m:t>
                                      </m:r>
                                    </m:sub>
                                  </m:sSub>
                                </m:e>
                              </m:d>
                            </m:e>
                          </m:nary>
                        </m:e>
                      </m:d>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a:rPr>
                                <m:t>𝑡</m:t>
                              </m:r>
                              <m:r>
                                <a:rPr lang="en-US" i="1">
                                  <a:latin typeface="Cambria Math"/>
                                </a:rPr>
                                <m:t>=</m:t>
                              </m:r>
                              <m:r>
                                <a:rPr lang="en-US" b="0" i="1" smtClean="0">
                                  <a:latin typeface="Cambria Math"/>
                                </a:rPr>
                                <m:t>1</m:t>
                              </m:r>
                            </m:sub>
                            <m:sup>
                              <m:r>
                                <a:rPr lang="en-US" i="1">
                                  <a:latin typeface="Cambria Math"/>
                                </a:rPr>
                                <m:t>𝑇</m:t>
                              </m:r>
                            </m:sup>
                            <m:e>
                              <m:r>
                                <a:rPr lang="en-US" i="1">
                                  <a:latin typeface="Cambria Math"/>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0" smtClean="0">
                                          <a:latin typeface="Cambria Math"/>
                                        </a:rPr>
                                        <m:t>𝐱</m:t>
                                      </m:r>
                                    </m:e>
                                    <m:sub>
                                      <m:r>
                                        <a:rPr lang="en-US" i="1">
                                          <a:latin typeface="Cambria Math"/>
                                        </a:rPr>
                                        <m:t>𝑡</m:t>
                                      </m:r>
                                    </m:sub>
                                  </m:sSub>
                                  <m:r>
                                    <a:rPr lang="en-US" i="1">
                                      <a:latin typeface="Cambria Math"/>
                                    </a:rPr>
                                    <m:t>|</m:t>
                                  </m:r>
                                  <m:sSub>
                                    <m:sSubPr>
                                      <m:ctrlPr>
                                        <a:rPr lang="en-US" i="1">
                                          <a:latin typeface="Cambria Math" panose="02040503050406030204" pitchFamily="18" charset="0"/>
                                        </a:rPr>
                                      </m:ctrlPr>
                                    </m:sSubPr>
                                    <m:e>
                                      <m:r>
                                        <a:rPr lang="en-US" b="0" i="1">
                                          <a:latin typeface="Cambria Math"/>
                                        </a:rPr>
                                        <m:t>𝑧</m:t>
                                      </m:r>
                                    </m:e>
                                    <m:sub>
                                      <m:r>
                                        <a:rPr lang="en-US" i="1">
                                          <a:latin typeface="Cambria Math"/>
                                        </a:rPr>
                                        <m:t>𝑡</m:t>
                                      </m:r>
                                    </m:sub>
                                  </m:sSub>
                                </m:e>
                              </m:d>
                            </m:e>
                          </m:nary>
                        </m:e>
                      </m:d>
                    </m:oMath>
                  </m:oMathPara>
                </a14:m>
                <a:endParaRPr lang="ru-RU" dirty="0"/>
              </a:p>
            </p:txBody>
          </p:sp>
        </mc:Choice>
        <mc:Fallback xmlns="">
          <p:sp>
            <p:nvSpPr>
              <p:cNvPr id="7" name="Прямоугольник 6"/>
              <p:cNvSpPr>
                <a:spLocks noRot="1" noChangeAspect="1" noMove="1" noResize="1" noEditPoints="1" noAdjustHandles="1" noChangeArrowheads="1" noChangeShapeType="1" noTextEdit="1"/>
              </p:cNvSpPr>
              <p:nvPr/>
            </p:nvSpPr>
            <p:spPr>
              <a:xfrm>
                <a:off x="755576" y="2348880"/>
                <a:ext cx="7668510" cy="972702"/>
              </a:xfrm>
              <a:prstGeom prst="rect">
                <a:avLst/>
              </a:prstGeom>
              <a:blipFill rotWithShape="1">
                <a:blip r:embed="rId3"/>
                <a:stretch>
                  <a:fillRect/>
                </a:stretch>
              </a:blipFill>
              <a:ln w="25400">
                <a:solidFill>
                  <a:srgbClr val="FF0000"/>
                </a:solidFill>
              </a:ln>
            </p:spPr>
            <p:txBody>
              <a:bodyPr/>
              <a:lstStyle/>
              <a:p>
                <a:r>
                  <a:rPr lang="ru-RU">
                    <a:noFill/>
                  </a:rPr>
                  <a:t> </a:t>
                </a:r>
              </a:p>
            </p:txBody>
          </p:sp>
        </mc:Fallback>
      </mc:AlternateContent>
      <p:sp>
        <p:nvSpPr>
          <p:cNvPr id="9" name="Объект 2"/>
          <p:cNvSpPr txBox="1">
            <a:spLocks/>
          </p:cNvSpPr>
          <p:nvPr/>
        </p:nvSpPr>
        <p:spPr>
          <a:xfrm>
            <a:off x="179512" y="3321582"/>
            <a:ext cx="8856984" cy="12595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a:t>The observation in an HMM can be discrete or continuous. If they are discrete, it is common for the observation model to be an observation matrix:</a:t>
            </a:r>
          </a:p>
        </p:txBody>
      </p:sp>
      <mc:AlternateContent xmlns:mc="http://schemas.openxmlformats.org/markup-compatibility/2006" xmlns:a14="http://schemas.microsoft.com/office/drawing/2010/main">
        <mc:Choice Requires="a14">
          <p:sp>
            <p:nvSpPr>
              <p:cNvPr id="10" name="Прямоугольник 9"/>
              <p:cNvSpPr/>
              <p:nvPr/>
            </p:nvSpPr>
            <p:spPr>
              <a:xfrm>
                <a:off x="3071819" y="4438026"/>
                <a:ext cx="3036024" cy="369332"/>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𝑝</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a:rPr>
                                <m:t>𝐱</m:t>
                              </m:r>
                            </m:e>
                            <m:sub>
                              <m:r>
                                <a:rPr lang="en-US" i="1">
                                  <a:latin typeface="Cambria Math"/>
                                </a:rPr>
                                <m:t>𝑡</m:t>
                              </m:r>
                            </m:sub>
                          </m:sSub>
                          <m:r>
                            <a:rPr lang="en-US" b="0" i="1" smtClean="0">
                              <a:latin typeface="Cambria Math"/>
                            </a:rPr>
                            <m:t>=</m:t>
                          </m:r>
                          <m:r>
                            <a:rPr lang="en-US" b="0" i="1" smtClean="0">
                              <a:latin typeface="Cambria Math"/>
                            </a:rPr>
                            <m:t>𝑙</m:t>
                          </m:r>
                          <m:r>
                            <a:rPr lang="en-US" i="1">
                              <a:latin typeface="Cambria Math"/>
                            </a:rPr>
                            <m:t>|</m:t>
                          </m:r>
                          <m:sSub>
                            <m:sSubPr>
                              <m:ctrlPr>
                                <a:rPr lang="en-US" i="1">
                                  <a:latin typeface="Cambria Math" panose="02040503050406030204" pitchFamily="18" charset="0"/>
                                </a:rPr>
                              </m:ctrlPr>
                            </m:sSubPr>
                            <m:e>
                              <m:r>
                                <a:rPr lang="en-US" i="1">
                                  <a:latin typeface="Cambria Math"/>
                                </a:rPr>
                                <m:t>𝑧</m:t>
                              </m:r>
                            </m:e>
                            <m:sub>
                              <m:r>
                                <a:rPr lang="en-US" i="1">
                                  <a:latin typeface="Cambria Math"/>
                                </a:rPr>
                                <m:t>𝑡</m:t>
                              </m:r>
                            </m:sub>
                          </m:sSub>
                          <m:r>
                            <a:rPr lang="en-US" b="0" i="1" smtClean="0">
                              <a:latin typeface="Cambria Math"/>
                            </a:rPr>
                            <m:t>=</m:t>
                          </m:r>
                          <m:r>
                            <a:rPr lang="en-US" b="0" i="1" smtClean="0">
                              <a:latin typeface="Cambria Math"/>
                            </a:rPr>
                            <m:t>𝑘</m:t>
                          </m:r>
                          <m:r>
                            <a:rPr lang="en-US" b="0" i="1" smtClean="0">
                              <a:latin typeface="Cambria Math"/>
                            </a:rPr>
                            <m:t>,</m:t>
                          </m:r>
                          <m:r>
                            <a:rPr lang="en-US" b="1" i="0" smtClean="0">
                              <a:latin typeface="Cambria Math"/>
                              <a:ea typeface="Cambria Math"/>
                            </a:rPr>
                            <m:t>𝛉</m:t>
                          </m:r>
                        </m:e>
                      </m:d>
                      <m:r>
                        <a:rPr lang="en-US" i="1">
                          <a:latin typeface="Cambria Math"/>
                        </a:rPr>
                        <m:t>=</m:t>
                      </m:r>
                      <m:r>
                        <a:rPr lang="en-US" b="0" i="1" smtClean="0">
                          <a:latin typeface="Cambria Math"/>
                        </a:rPr>
                        <m:t>𝐵</m:t>
                      </m:r>
                      <m:d>
                        <m:dPr>
                          <m:ctrlPr>
                            <a:rPr lang="en-US" b="0" i="1" smtClean="0">
                              <a:latin typeface="Cambria Math" panose="02040503050406030204" pitchFamily="18" charset="0"/>
                            </a:rPr>
                          </m:ctrlPr>
                        </m:dPr>
                        <m:e>
                          <m:r>
                            <a:rPr lang="en-US" b="0" i="1" smtClean="0">
                              <a:latin typeface="Cambria Math"/>
                            </a:rPr>
                            <m:t>𝑘</m:t>
                          </m:r>
                          <m:r>
                            <a:rPr lang="en-US" b="0" i="1" smtClean="0">
                              <a:latin typeface="Cambria Math"/>
                            </a:rPr>
                            <m:t>,</m:t>
                          </m:r>
                          <m:r>
                            <a:rPr lang="en-US" b="0" i="1" smtClean="0">
                              <a:latin typeface="Cambria Math"/>
                            </a:rPr>
                            <m:t>𝑙</m:t>
                          </m:r>
                        </m:e>
                      </m:d>
                    </m:oMath>
                  </m:oMathPara>
                </a14:m>
                <a:endParaRPr lang="ru-RU" dirty="0"/>
              </a:p>
            </p:txBody>
          </p:sp>
        </mc:Choice>
        <mc:Fallback xmlns="">
          <p:sp>
            <p:nvSpPr>
              <p:cNvPr id="10" name="Прямоугольник 9"/>
              <p:cNvSpPr>
                <a:spLocks noRot="1" noChangeAspect="1" noMove="1" noResize="1" noEditPoints="1" noAdjustHandles="1" noChangeArrowheads="1" noChangeShapeType="1" noTextEdit="1"/>
              </p:cNvSpPr>
              <p:nvPr/>
            </p:nvSpPr>
            <p:spPr>
              <a:xfrm>
                <a:off x="3071819" y="4438026"/>
                <a:ext cx="3036024" cy="369332"/>
              </a:xfrm>
              <a:prstGeom prst="rect">
                <a:avLst/>
              </a:prstGeom>
              <a:blipFill rotWithShape="1">
                <a:blip r:embed="rId4"/>
                <a:stretch>
                  <a:fillRect b="-7692"/>
                </a:stretch>
              </a:blipFill>
              <a:ln w="25400">
                <a:solidFill>
                  <a:srgbClr val="FF0000"/>
                </a:solidFill>
              </a:ln>
            </p:spPr>
            <p:txBody>
              <a:bodyPr/>
              <a:lstStyle/>
              <a:p>
                <a:r>
                  <a:rPr lang="ru-RU">
                    <a:noFill/>
                  </a:rPr>
                  <a:t> </a:t>
                </a:r>
              </a:p>
            </p:txBody>
          </p:sp>
        </mc:Fallback>
      </mc:AlternateContent>
      <p:sp>
        <p:nvSpPr>
          <p:cNvPr id="11" name="Объект 2"/>
          <p:cNvSpPr txBox="1">
            <a:spLocks/>
          </p:cNvSpPr>
          <p:nvPr/>
        </p:nvSpPr>
        <p:spPr>
          <a:xfrm>
            <a:off x="179512" y="4807358"/>
            <a:ext cx="8856984" cy="8538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a:t>If the observations are continuous, it is common for the observation model to be a conditional Gaussian:</a:t>
            </a:r>
          </a:p>
        </p:txBody>
      </p:sp>
      <mc:AlternateContent xmlns:mc="http://schemas.openxmlformats.org/markup-compatibility/2006" xmlns:a14="http://schemas.microsoft.com/office/drawing/2010/main">
        <mc:Choice Requires="a14">
          <p:sp>
            <p:nvSpPr>
              <p:cNvPr id="12" name="Прямоугольник 11"/>
              <p:cNvSpPr/>
              <p:nvPr/>
            </p:nvSpPr>
            <p:spPr>
              <a:xfrm>
                <a:off x="2942906" y="5642891"/>
                <a:ext cx="3293850" cy="369332"/>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𝑝</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a:rPr>
                                <m:t>𝐱</m:t>
                              </m:r>
                            </m:e>
                            <m:sub>
                              <m:r>
                                <a:rPr lang="en-US" i="1">
                                  <a:latin typeface="Cambria Math"/>
                                </a:rPr>
                                <m:t>𝑡</m:t>
                              </m:r>
                            </m:sub>
                          </m:sSub>
                          <m:r>
                            <a:rPr lang="en-US" i="1">
                              <a:latin typeface="Cambria Math"/>
                            </a:rPr>
                            <m:t>|</m:t>
                          </m:r>
                          <m:sSub>
                            <m:sSubPr>
                              <m:ctrlPr>
                                <a:rPr lang="en-US" i="1">
                                  <a:latin typeface="Cambria Math" panose="02040503050406030204" pitchFamily="18" charset="0"/>
                                </a:rPr>
                              </m:ctrlPr>
                            </m:sSubPr>
                            <m:e>
                              <m:r>
                                <a:rPr lang="en-US" i="1">
                                  <a:latin typeface="Cambria Math"/>
                                </a:rPr>
                                <m:t>𝑧</m:t>
                              </m:r>
                            </m:e>
                            <m:sub>
                              <m:r>
                                <a:rPr lang="en-US" i="1">
                                  <a:latin typeface="Cambria Math"/>
                                </a:rPr>
                                <m:t>𝑡</m:t>
                              </m:r>
                            </m:sub>
                          </m:sSub>
                          <m:r>
                            <a:rPr lang="en-US" b="0" i="1" smtClean="0">
                              <a:latin typeface="Cambria Math"/>
                            </a:rPr>
                            <m:t>=</m:t>
                          </m:r>
                          <m:r>
                            <a:rPr lang="en-US" b="0" i="1" smtClean="0">
                              <a:latin typeface="Cambria Math"/>
                            </a:rPr>
                            <m:t>𝑘</m:t>
                          </m:r>
                          <m:r>
                            <a:rPr lang="en-US" b="0" i="1" smtClean="0">
                              <a:latin typeface="Cambria Math"/>
                            </a:rPr>
                            <m:t>,</m:t>
                          </m:r>
                          <m:r>
                            <a:rPr lang="en-US" b="1" i="0" smtClean="0">
                              <a:latin typeface="Cambria Math"/>
                              <a:ea typeface="Cambria Math"/>
                            </a:rPr>
                            <m:t>𝛉</m:t>
                          </m:r>
                        </m:e>
                      </m:d>
                      <m:r>
                        <a:rPr lang="en-US" i="1">
                          <a:latin typeface="Cambria Math"/>
                        </a:rPr>
                        <m:t>=</m:t>
                      </m:r>
                      <m:r>
                        <a:rPr lang="en-US" b="0" i="1" smtClean="0">
                          <a:latin typeface="Cambria Math"/>
                          <a:ea typeface="Cambria Math"/>
                        </a:rPr>
                        <m:t>𝒩</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a:rPr>
                                <m:t>𝐱</m:t>
                              </m:r>
                            </m:e>
                            <m:sub>
                              <m:r>
                                <a:rPr lang="en-US" i="1">
                                  <a:latin typeface="Cambria Math"/>
                                </a:rPr>
                                <m:t>𝑡</m:t>
                              </m:r>
                            </m:sub>
                          </m:sSub>
                          <m:r>
                            <a:rPr lang="en-US" b="0" i="1" smtClean="0">
                              <a:latin typeface="Cambria Math"/>
                            </a:rPr>
                            <m:t>|</m:t>
                          </m:r>
                          <m:sSub>
                            <m:sSubPr>
                              <m:ctrlPr>
                                <a:rPr lang="en-US" b="0" i="1" smtClean="0">
                                  <a:latin typeface="Cambria Math" panose="02040503050406030204" pitchFamily="18" charset="0"/>
                                </a:rPr>
                              </m:ctrlPr>
                            </m:sSubPr>
                            <m:e>
                              <m:r>
                                <a:rPr lang="en-US" b="1" i="0" smtClean="0">
                                  <a:latin typeface="Cambria Math"/>
                                  <a:ea typeface="Cambria Math"/>
                                </a:rPr>
                                <m:t>𝛍</m:t>
                              </m:r>
                            </m:e>
                            <m:sub>
                              <m:r>
                                <a:rPr lang="en-US" b="0" i="1" smtClean="0">
                                  <a:latin typeface="Cambria Math"/>
                                </a:rPr>
                                <m:t>𝑘</m:t>
                              </m:r>
                            </m:sub>
                          </m:sSub>
                          <m:r>
                            <a:rPr lang="en-US" b="0" i="1" smtClean="0">
                              <a:latin typeface="Cambria Math"/>
                            </a:rPr>
                            <m:t>, </m:t>
                          </m:r>
                          <m:sSub>
                            <m:sSubPr>
                              <m:ctrlPr>
                                <a:rPr lang="en-US" b="0" i="1" smtClean="0">
                                  <a:latin typeface="Cambria Math" panose="02040503050406030204" pitchFamily="18" charset="0"/>
                                </a:rPr>
                              </m:ctrlPr>
                            </m:sSubPr>
                            <m:e>
                              <m:r>
                                <a:rPr lang="el-GR" b="1" i="0">
                                  <a:latin typeface="Cambria Math"/>
                                  <a:ea typeface="Cambria Math"/>
                                </a:rPr>
                                <m:t>𝚺</m:t>
                              </m:r>
                            </m:e>
                            <m:sub>
                              <m:r>
                                <a:rPr lang="en-US" b="0" i="1" smtClean="0">
                                  <a:latin typeface="Cambria Math"/>
                                </a:rPr>
                                <m:t>𝑘</m:t>
                              </m:r>
                            </m:sub>
                          </m:sSub>
                        </m:e>
                      </m:d>
                    </m:oMath>
                  </m:oMathPara>
                </a14:m>
                <a:endParaRPr lang="ru-RU" dirty="0"/>
              </a:p>
            </p:txBody>
          </p:sp>
        </mc:Choice>
        <mc:Fallback xmlns="">
          <p:sp>
            <p:nvSpPr>
              <p:cNvPr id="12" name="Прямоугольник 11"/>
              <p:cNvSpPr>
                <a:spLocks noRot="1" noChangeAspect="1" noMove="1" noResize="1" noEditPoints="1" noAdjustHandles="1" noChangeArrowheads="1" noChangeShapeType="1" noTextEdit="1"/>
              </p:cNvSpPr>
              <p:nvPr/>
            </p:nvSpPr>
            <p:spPr>
              <a:xfrm>
                <a:off x="2942906" y="5642891"/>
                <a:ext cx="3293850" cy="369332"/>
              </a:xfrm>
              <a:prstGeom prst="rect">
                <a:avLst/>
              </a:prstGeom>
              <a:blipFill rotWithShape="1">
                <a:blip r:embed="rId5"/>
                <a:stretch>
                  <a:fillRect b="-9375"/>
                </a:stretch>
              </a:blipFill>
              <a:ln w="25400">
                <a:solidFill>
                  <a:srgbClr val="FF0000"/>
                </a:solidFill>
              </a:ln>
            </p:spPr>
            <p:txBody>
              <a:bodyPr/>
              <a:lstStyle/>
              <a:p>
                <a:r>
                  <a:rPr lang="ru-RU">
                    <a:noFill/>
                  </a:rPr>
                  <a:t> </a:t>
                </a:r>
              </a:p>
            </p:txBody>
          </p:sp>
        </mc:Fallback>
      </mc:AlternateContent>
    </p:spTree>
    <p:extLst>
      <p:ext uri="{BB962C8B-B14F-4D97-AF65-F5344CB8AC3E}">
        <p14:creationId xmlns:p14="http://schemas.microsoft.com/office/powerpoint/2010/main" val="915944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648072"/>
          </a:xfrm>
        </p:spPr>
        <p:txBody>
          <a:bodyPr>
            <a:noAutofit/>
          </a:bodyPr>
          <a:lstStyle/>
          <a:p>
            <a:r>
              <a:rPr lang="en-US" sz="3600" b="1" dirty="0"/>
              <a:t>Applications of HMMs</a:t>
            </a:r>
            <a:endParaRPr lang="ru-RU" sz="3600" b="1" dirty="0"/>
          </a:p>
        </p:txBody>
      </p:sp>
      <p:sp>
        <p:nvSpPr>
          <p:cNvPr id="4" name="Нижний колонтитул 3"/>
          <p:cNvSpPr>
            <a:spLocks noGrp="1"/>
          </p:cNvSpPr>
          <p:nvPr>
            <p:ph type="ftr" sz="quarter" idx="11"/>
          </p:nvPr>
        </p:nvSpPr>
        <p:spPr/>
        <p:txBody>
          <a:bodyPr/>
          <a:lstStyle/>
          <a:p>
            <a:r>
              <a:rPr lang="en-US"/>
              <a:t>Generative Models for Discrete Data.          Markov Models</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14</a:t>
            </a:fld>
            <a:r>
              <a:rPr lang="en-US" sz="2200" dirty="0">
                <a:solidFill>
                  <a:schemeClr val="tx1"/>
                </a:solidFill>
              </a:rPr>
              <a:t>/24</a:t>
            </a:r>
            <a:endParaRPr lang="ru-RU" sz="2200" dirty="0">
              <a:solidFill>
                <a:schemeClr val="tx1"/>
              </a:solidFill>
            </a:endParaRPr>
          </a:p>
        </p:txBody>
      </p:sp>
      <p:sp>
        <p:nvSpPr>
          <p:cNvPr id="6" name="Объект 2"/>
          <p:cNvSpPr>
            <a:spLocks noGrp="1"/>
          </p:cNvSpPr>
          <p:nvPr>
            <p:ph idx="1"/>
          </p:nvPr>
        </p:nvSpPr>
        <p:spPr>
          <a:xfrm>
            <a:off x="179512" y="692696"/>
            <a:ext cx="8856984" cy="5040560"/>
          </a:xfrm>
        </p:spPr>
        <p:txBody>
          <a:bodyPr>
            <a:normAutofit/>
          </a:bodyPr>
          <a:lstStyle/>
          <a:p>
            <a:r>
              <a:rPr lang="en-US" sz="2400" dirty="0"/>
              <a:t>Automatic speech recognition;</a:t>
            </a:r>
          </a:p>
          <a:p>
            <a:r>
              <a:rPr lang="en-US" sz="2400" dirty="0"/>
              <a:t>Activity recognition;</a:t>
            </a:r>
          </a:p>
          <a:p>
            <a:r>
              <a:rPr lang="en-US" sz="2400" dirty="0"/>
              <a:t>Part of speech tagging;</a:t>
            </a:r>
          </a:p>
          <a:p>
            <a:r>
              <a:rPr lang="en-US" sz="2400" dirty="0"/>
              <a:t>Gene finding;</a:t>
            </a:r>
          </a:p>
          <a:p>
            <a:r>
              <a:rPr lang="en-US" sz="2400" dirty="0"/>
              <a:t>Protein sequence alignment.</a:t>
            </a:r>
          </a:p>
        </p:txBody>
      </p:sp>
    </p:spTree>
    <p:extLst>
      <p:ext uri="{BB962C8B-B14F-4D97-AF65-F5344CB8AC3E}">
        <p14:creationId xmlns:p14="http://schemas.microsoft.com/office/powerpoint/2010/main" val="819118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648072"/>
          </a:xfrm>
        </p:spPr>
        <p:txBody>
          <a:bodyPr>
            <a:noAutofit/>
          </a:bodyPr>
          <a:lstStyle/>
          <a:p>
            <a:r>
              <a:rPr lang="en-US" sz="3600" b="1" dirty="0"/>
              <a:t>Types of inference problems in HMMs (1/2)</a:t>
            </a:r>
            <a:endParaRPr lang="ru-RU" sz="3600" b="1" dirty="0"/>
          </a:p>
        </p:txBody>
      </p:sp>
      <p:sp>
        <p:nvSpPr>
          <p:cNvPr id="4" name="Нижний колонтитул 3"/>
          <p:cNvSpPr>
            <a:spLocks noGrp="1"/>
          </p:cNvSpPr>
          <p:nvPr>
            <p:ph type="ftr" sz="quarter" idx="11"/>
          </p:nvPr>
        </p:nvSpPr>
        <p:spPr/>
        <p:txBody>
          <a:bodyPr/>
          <a:lstStyle/>
          <a:p>
            <a:r>
              <a:rPr lang="en-US"/>
              <a:t>Generative Models for Discrete Data.          Markov Models</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15</a:t>
            </a:fld>
            <a:r>
              <a:rPr lang="en-US" sz="2200" dirty="0">
                <a:solidFill>
                  <a:schemeClr val="tx1"/>
                </a:solidFill>
              </a:rPr>
              <a:t>/24</a:t>
            </a:r>
            <a:endParaRPr lang="ru-RU" sz="2200" dirty="0">
              <a:solidFill>
                <a:schemeClr val="tx1"/>
              </a:solidFill>
            </a:endParaRPr>
          </a:p>
        </p:txBody>
      </p:sp>
      <mc:AlternateContent xmlns:mc="http://schemas.openxmlformats.org/markup-compatibility/2006" xmlns:a14="http://schemas.microsoft.com/office/drawing/2010/main">
        <mc:Choice Requires="a14">
          <p:sp>
            <p:nvSpPr>
              <p:cNvPr id="6" name="Объект 2"/>
              <p:cNvSpPr>
                <a:spLocks noGrp="1"/>
              </p:cNvSpPr>
              <p:nvPr>
                <p:ph idx="1"/>
              </p:nvPr>
            </p:nvSpPr>
            <p:spPr>
              <a:xfrm>
                <a:off x="35496" y="692696"/>
                <a:ext cx="9036496" cy="2520280"/>
              </a:xfrm>
            </p:spPr>
            <p:txBody>
              <a:bodyPr>
                <a:normAutofit/>
              </a:bodyPr>
              <a:lstStyle/>
              <a:p>
                <a:r>
                  <a:rPr lang="en-US" sz="2000" b="1" i="1" u="sng" dirty="0"/>
                  <a:t>Filtering</a:t>
                </a:r>
                <a:r>
                  <a:rPr lang="en-US" sz="2000" dirty="0"/>
                  <a:t> means to compute the </a:t>
                </a:r>
                <a:r>
                  <a:rPr lang="en-US" sz="2000" b="1" i="1" u="sng" dirty="0"/>
                  <a:t>belief state</a:t>
                </a:r>
                <a:r>
                  <a:rPr lang="en-US" sz="2000" dirty="0"/>
                  <a:t> </a:t>
                </a:r>
                <a14:m>
                  <m:oMath xmlns:m="http://schemas.openxmlformats.org/officeDocument/2006/math">
                    <m:r>
                      <a:rPr lang="en-US" sz="2000" b="0" i="1" smtClean="0">
                        <a:latin typeface="Cambria Math"/>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a:rPr>
                              <m:t>𝑧</m:t>
                            </m:r>
                          </m:e>
                          <m:sub>
                            <m:r>
                              <a:rPr lang="en-US" sz="2000" b="0" i="1" smtClean="0">
                                <a:latin typeface="Cambria Math"/>
                              </a:rPr>
                              <m:t>𝑡</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1" i="0" smtClean="0">
                                <a:latin typeface="Cambria Math"/>
                              </a:rPr>
                              <m:t>𝐱</m:t>
                            </m:r>
                          </m:e>
                          <m:sub>
                            <m:r>
                              <a:rPr lang="en-US" sz="2000" b="0" i="1" smtClean="0">
                                <a:latin typeface="Cambria Math"/>
                              </a:rPr>
                              <m:t>1:</m:t>
                            </m:r>
                            <m:r>
                              <a:rPr lang="en-US" sz="2000" b="0" i="1" smtClean="0">
                                <a:latin typeface="Cambria Math"/>
                              </a:rPr>
                              <m:t>𝑡</m:t>
                            </m:r>
                          </m:sub>
                        </m:sSub>
                      </m:e>
                    </m:d>
                  </m:oMath>
                </a14:m>
                <a:r>
                  <a:rPr lang="en-US" sz="2000" dirty="0"/>
                  <a:t> online, or recursively, as the data streams in;</a:t>
                </a:r>
              </a:p>
              <a:p>
                <a:r>
                  <a:rPr lang="en-US" sz="2000" dirty="0"/>
                  <a:t>Smoothing means to compute </a:t>
                </a:r>
                <a14:m>
                  <m:oMath xmlns:m="http://schemas.openxmlformats.org/officeDocument/2006/math">
                    <m:r>
                      <a:rPr lang="en-US" sz="2000" i="1">
                        <a:latin typeface="Cambria Math"/>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a:rPr>
                              <m:t>𝑧</m:t>
                            </m:r>
                          </m:e>
                          <m:sub>
                            <m:r>
                              <a:rPr lang="en-US" sz="2000" i="1">
                                <a:latin typeface="Cambria Math"/>
                              </a:rPr>
                              <m:t>𝑡</m:t>
                            </m:r>
                          </m:sub>
                        </m:sSub>
                        <m:r>
                          <a:rPr lang="en-US" sz="2000" i="1">
                            <a:latin typeface="Cambria Math"/>
                          </a:rPr>
                          <m:t>|</m:t>
                        </m:r>
                        <m:sSub>
                          <m:sSubPr>
                            <m:ctrlPr>
                              <a:rPr lang="en-US" sz="2000" i="1">
                                <a:latin typeface="Cambria Math" panose="02040503050406030204" pitchFamily="18" charset="0"/>
                              </a:rPr>
                            </m:ctrlPr>
                          </m:sSubPr>
                          <m:e>
                            <m:r>
                              <a:rPr lang="en-US" sz="2000" b="1">
                                <a:latin typeface="Cambria Math"/>
                              </a:rPr>
                              <m:t>𝐱</m:t>
                            </m:r>
                          </m:e>
                          <m:sub>
                            <m:r>
                              <a:rPr lang="en-US" sz="2000" i="1">
                                <a:latin typeface="Cambria Math"/>
                              </a:rPr>
                              <m:t>1:</m:t>
                            </m:r>
                            <m:r>
                              <a:rPr lang="en-US" sz="2000" b="0" i="1" smtClean="0">
                                <a:latin typeface="Cambria Math"/>
                              </a:rPr>
                              <m:t>𝑇</m:t>
                            </m:r>
                          </m:sub>
                        </m:sSub>
                      </m:e>
                    </m:d>
                  </m:oMath>
                </a14:m>
                <a:r>
                  <a:rPr lang="en-US" sz="2000" dirty="0"/>
                  <a:t> offline, given all the evidence;</a:t>
                </a:r>
              </a:p>
              <a:p>
                <a:r>
                  <a:rPr lang="en-US" sz="2000" b="1" i="1" u="sng" dirty="0"/>
                  <a:t>Fixed lag smoothing</a:t>
                </a:r>
                <a:r>
                  <a:rPr lang="en-US" sz="2000" dirty="0"/>
                  <a:t> is an interesting compromise between online and offline estimation – it involves computing </a:t>
                </a:r>
                <a14:m>
                  <m:oMath xmlns:m="http://schemas.openxmlformats.org/officeDocument/2006/math">
                    <m:r>
                      <a:rPr lang="en-US" sz="2000" i="1">
                        <a:latin typeface="Cambria Math"/>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a:rPr>
                              <m:t>𝑧</m:t>
                            </m:r>
                          </m:e>
                          <m:sub>
                            <m:r>
                              <a:rPr lang="en-US" sz="2000" i="1">
                                <a:latin typeface="Cambria Math"/>
                              </a:rPr>
                              <m:t>𝑡</m:t>
                            </m:r>
                            <m:r>
                              <a:rPr lang="en-US" sz="2000" b="0" i="1" smtClean="0">
                                <a:latin typeface="Cambria Math"/>
                              </a:rPr>
                              <m:t>−</m:t>
                            </m:r>
                            <m:r>
                              <a:rPr lang="en-US" sz="2000" b="0" i="1" smtClean="0">
                                <a:latin typeface="Cambria Math"/>
                              </a:rPr>
                              <m:t>𝑙</m:t>
                            </m:r>
                          </m:sub>
                        </m:sSub>
                        <m:r>
                          <a:rPr lang="en-US" sz="2000" i="1">
                            <a:latin typeface="Cambria Math"/>
                          </a:rPr>
                          <m:t>|</m:t>
                        </m:r>
                        <m:sSub>
                          <m:sSubPr>
                            <m:ctrlPr>
                              <a:rPr lang="en-US" sz="2000" i="1">
                                <a:latin typeface="Cambria Math" panose="02040503050406030204" pitchFamily="18" charset="0"/>
                              </a:rPr>
                            </m:ctrlPr>
                          </m:sSubPr>
                          <m:e>
                            <m:r>
                              <a:rPr lang="en-US" sz="2000" b="1">
                                <a:latin typeface="Cambria Math"/>
                              </a:rPr>
                              <m:t>𝐱</m:t>
                            </m:r>
                          </m:e>
                          <m:sub>
                            <m:r>
                              <a:rPr lang="en-US" sz="2000" i="1">
                                <a:latin typeface="Cambria Math"/>
                              </a:rPr>
                              <m:t>1:</m:t>
                            </m:r>
                            <m:r>
                              <a:rPr lang="en-US" sz="2000" i="1">
                                <a:latin typeface="Cambria Math"/>
                              </a:rPr>
                              <m:t>𝑡</m:t>
                            </m:r>
                          </m:sub>
                        </m:sSub>
                      </m:e>
                    </m:d>
                  </m:oMath>
                </a14:m>
                <a:r>
                  <a:rPr lang="en-US" sz="2000" dirty="0"/>
                  <a:t> where </a:t>
                </a:r>
                <a14:m>
                  <m:oMath xmlns:m="http://schemas.openxmlformats.org/officeDocument/2006/math">
                    <m:r>
                      <a:rPr lang="en-US" sz="2000" b="0" i="1" smtClean="0">
                        <a:latin typeface="Cambria Math"/>
                      </a:rPr>
                      <m:t>𝑙</m:t>
                    </m:r>
                    <m:r>
                      <a:rPr lang="en-US" sz="2000" b="0" i="1" smtClean="0">
                        <a:latin typeface="Cambria Math"/>
                      </a:rPr>
                      <m:t>&gt;0</m:t>
                    </m:r>
                  </m:oMath>
                </a14:m>
                <a:r>
                  <a:rPr lang="en-US" sz="2000" dirty="0"/>
                  <a:t> is called the lag;</a:t>
                </a:r>
              </a:p>
              <a:p>
                <a:r>
                  <a:rPr lang="en-US" sz="2000" b="1" i="1" u="sng" dirty="0"/>
                  <a:t>Prediction</a:t>
                </a:r>
                <a:r>
                  <a:rPr lang="en-US" sz="2000" dirty="0"/>
                  <a:t> – we want to predict the future given the past, i.e. to compute </a:t>
                </a:r>
                <a14:m>
                  <m:oMath xmlns:m="http://schemas.openxmlformats.org/officeDocument/2006/math">
                    <m:r>
                      <a:rPr lang="en-US" sz="2000" i="1">
                        <a:latin typeface="Cambria Math"/>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a:rPr>
                              <m:t>𝑧</m:t>
                            </m:r>
                          </m:e>
                          <m:sub>
                            <m:r>
                              <a:rPr lang="en-US" sz="2000" i="1">
                                <a:latin typeface="Cambria Math"/>
                              </a:rPr>
                              <m:t>𝑡</m:t>
                            </m:r>
                            <m:r>
                              <a:rPr lang="en-US" sz="2000" b="0" i="1" smtClean="0">
                                <a:latin typeface="Cambria Math"/>
                              </a:rPr>
                              <m:t>+</m:t>
                            </m:r>
                            <m:r>
                              <a:rPr lang="en-US" sz="2000" b="0" i="1" smtClean="0">
                                <a:latin typeface="Cambria Math"/>
                              </a:rPr>
                              <m:t>h</m:t>
                            </m:r>
                          </m:sub>
                        </m:sSub>
                        <m:r>
                          <a:rPr lang="en-US" sz="2000" i="1">
                            <a:latin typeface="Cambria Math"/>
                          </a:rPr>
                          <m:t>|</m:t>
                        </m:r>
                        <m:sSub>
                          <m:sSubPr>
                            <m:ctrlPr>
                              <a:rPr lang="en-US" sz="2000" i="1">
                                <a:latin typeface="Cambria Math" panose="02040503050406030204" pitchFamily="18" charset="0"/>
                              </a:rPr>
                            </m:ctrlPr>
                          </m:sSubPr>
                          <m:e>
                            <m:r>
                              <a:rPr lang="en-US" sz="2000" b="1">
                                <a:latin typeface="Cambria Math"/>
                              </a:rPr>
                              <m:t>𝐱</m:t>
                            </m:r>
                          </m:e>
                          <m:sub>
                            <m:r>
                              <a:rPr lang="en-US" sz="2000" i="1">
                                <a:latin typeface="Cambria Math"/>
                              </a:rPr>
                              <m:t>1:</m:t>
                            </m:r>
                            <m:r>
                              <a:rPr lang="en-US" sz="2000" i="1">
                                <a:latin typeface="Cambria Math"/>
                              </a:rPr>
                              <m:t>𝑡</m:t>
                            </m:r>
                          </m:sub>
                        </m:sSub>
                      </m:e>
                    </m:d>
                  </m:oMath>
                </a14:m>
                <a:r>
                  <a:rPr lang="en-US" sz="2000" dirty="0"/>
                  <a:t>, where </a:t>
                </a:r>
                <a14:m>
                  <m:oMath xmlns:m="http://schemas.openxmlformats.org/officeDocument/2006/math">
                    <m:r>
                      <a:rPr lang="en-US" sz="2000" b="0" i="1" smtClean="0">
                        <a:latin typeface="Cambria Math"/>
                      </a:rPr>
                      <m:t>h</m:t>
                    </m:r>
                    <m:r>
                      <a:rPr lang="en-US" sz="2000" b="0" i="1" smtClean="0">
                        <a:latin typeface="Cambria Math"/>
                      </a:rPr>
                      <m:t>&gt;0</m:t>
                    </m:r>
                  </m:oMath>
                </a14:m>
                <a:r>
                  <a:rPr lang="en-US" sz="2000" dirty="0"/>
                  <a:t> is called the </a:t>
                </a:r>
                <a:r>
                  <a:rPr lang="en-US" sz="2000" b="1" i="1" u="sng" dirty="0"/>
                  <a:t>prediction horizon</a:t>
                </a:r>
                <a:r>
                  <a:rPr lang="en-US" sz="2000" dirty="0"/>
                  <a:t>.</a:t>
                </a:r>
              </a:p>
            </p:txBody>
          </p:sp>
        </mc:Choice>
        <mc:Fallback xmlns="">
          <p:sp>
            <p:nvSpPr>
              <p:cNvPr id="6" name="Объект 2"/>
              <p:cNvSpPr>
                <a:spLocks noGrp="1" noRot="1" noChangeAspect="1" noMove="1" noResize="1" noEditPoints="1" noAdjustHandles="1" noChangeArrowheads="1" noChangeShapeType="1" noTextEdit="1"/>
              </p:cNvSpPr>
              <p:nvPr>
                <p:ph idx="1"/>
              </p:nvPr>
            </p:nvSpPr>
            <p:spPr>
              <a:xfrm>
                <a:off x="35496" y="692696"/>
                <a:ext cx="9036496" cy="2520280"/>
              </a:xfrm>
              <a:blipFill rotWithShape="1">
                <a:blip r:embed="rId2"/>
                <a:stretch>
                  <a:fillRect l="-607" t="-1211"/>
                </a:stretch>
              </a:blipFill>
            </p:spPr>
            <p:txBody>
              <a:bodyPr/>
              <a:lstStyle/>
              <a:p>
                <a:r>
                  <a:rPr lang="ru-RU">
                    <a:noFill/>
                  </a:rPr>
                  <a:t> </a:t>
                </a:r>
              </a:p>
            </p:txBody>
          </p:sp>
        </mc:Fallback>
      </mc:AlternateContent>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5656" y="3064692"/>
            <a:ext cx="4680520" cy="3289795"/>
          </a:xfrm>
          <a:prstGeom prst="rect">
            <a:avLst/>
          </a:prstGeom>
        </p:spPr>
      </p:pic>
    </p:spTree>
    <p:extLst>
      <p:ext uri="{BB962C8B-B14F-4D97-AF65-F5344CB8AC3E}">
        <p14:creationId xmlns:p14="http://schemas.microsoft.com/office/powerpoint/2010/main" val="3946711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648072"/>
          </a:xfrm>
        </p:spPr>
        <p:txBody>
          <a:bodyPr>
            <a:noAutofit/>
          </a:bodyPr>
          <a:lstStyle/>
          <a:p>
            <a:r>
              <a:rPr lang="en-US" sz="3600" b="1" dirty="0"/>
              <a:t>Types of inference problems in HMMs (2/2)</a:t>
            </a:r>
            <a:endParaRPr lang="ru-RU" sz="3600" b="1" dirty="0"/>
          </a:p>
        </p:txBody>
      </p:sp>
      <p:sp>
        <p:nvSpPr>
          <p:cNvPr id="4" name="Нижний колонтитул 3"/>
          <p:cNvSpPr>
            <a:spLocks noGrp="1"/>
          </p:cNvSpPr>
          <p:nvPr>
            <p:ph type="ftr" sz="quarter" idx="11"/>
          </p:nvPr>
        </p:nvSpPr>
        <p:spPr/>
        <p:txBody>
          <a:bodyPr/>
          <a:lstStyle/>
          <a:p>
            <a:r>
              <a:rPr lang="en-US"/>
              <a:t>Generative Models for Discrete Data.          Markov Models</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16</a:t>
            </a:fld>
            <a:r>
              <a:rPr lang="en-US" sz="2200" dirty="0">
                <a:solidFill>
                  <a:schemeClr val="tx1"/>
                </a:solidFill>
              </a:rPr>
              <a:t>/24</a:t>
            </a:r>
            <a:endParaRPr lang="ru-RU" sz="2200" dirty="0">
              <a:solidFill>
                <a:schemeClr val="tx1"/>
              </a:solidFill>
            </a:endParaRPr>
          </a:p>
        </p:txBody>
      </p:sp>
      <mc:AlternateContent xmlns:mc="http://schemas.openxmlformats.org/markup-compatibility/2006" xmlns:a14="http://schemas.microsoft.com/office/drawing/2010/main">
        <mc:Choice Requires="a14">
          <p:sp>
            <p:nvSpPr>
              <p:cNvPr id="6" name="Объект 2"/>
              <p:cNvSpPr>
                <a:spLocks noGrp="1"/>
              </p:cNvSpPr>
              <p:nvPr>
                <p:ph idx="1"/>
              </p:nvPr>
            </p:nvSpPr>
            <p:spPr>
              <a:xfrm>
                <a:off x="35496" y="692696"/>
                <a:ext cx="9036496" cy="5616624"/>
              </a:xfrm>
            </p:spPr>
            <p:txBody>
              <a:bodyPr>
                <a:normAutofit/>
              </a:bodyPr>
              <a:lstStyle/>
              <a:p>
                <a:r>
                  <a:rPr lang="en-US" sz="2400" b="1" i="1" u="sng" dirty="0"/>
                  <a:t>MAP estimation</a:t>
                </a:r>
                <a:r>
                  <a:rPr lang="en-US" sz="2400" dirty="0"/>
                  <a:t> means computing </a:t>
                </a:r>
                <a14:m>
                  <m:oMath xmlns:m="http://schemas.openxmlformats.org/officeDocument/2006/math">
                    <m:func>
                      <m:funcPr>
                        <m:ctrlPr>
                          <a:rPr lang="en-US" sz="2400" i="1" smtClean="0">
                            <a:latin typeface="Cambria Math" panose="02040503050406030204" pitchFamily="18" charset="0"/>
                          </a:rPr>
                        </m:ctrlPr>
                      </m:funcPr>
                      <m:fName>
                        <m:limLow>
                          <m:limLowPr>
                            <m:ctrlPr>
                              <a:rPr lang="en-US" sz="2400" i="1" smtClean="0">
                                <a:latin typeface="Cambria Math" panose="02040503050406030204" pitchFamily="18" charset="0"/>
                              </a:rPr>
                            </m:ctrlPr>
                          </m:limLowPr>
                          <m:e>
                            <m:r>
                              <m:rPr>
                                <m:sty m:val="p"/>
                              </m:rPr>
                              <a:rPr lang="en-US" sz="2400" b="0" i="0" smtClean="0">
                                <a:latin typeface="Cambria Math"/>
                              </a:rPr>
                              <m:t>arg</m:t>
                            </m:r>
                            <m:r>
                              <m:rPr>
                                <m:sty m:val="p"/>
                              </m:rPr>
                              <a:rPr lang="en-US" sz="2400" i="0" smtClean="0">
                                <a:latin typeface="Cambria Math"/>
                              </a:rPr>
                              <m:t>max</m:t>
                            </m:r>
                          </m:e>
                          <m:lim>
                            <m:sSub>
                              <m:sSubPr>
                                <m:ctrlPr>
                                  <a:rPr lang="en-US" sz="2400" i="1" smtClean="0">
                                    <a:latin typeface="Cambria Math" panose="02040503050406030204" pitchFamily="18" charset="0"/>
                                  </a:rPr>
                                </m:ctrlPr>
                              </m:sSubPr>
                              <m:e>
                                <m:r>
                                  <a:rPr lang="en-US" sz="2400" b="1" i="0" smtClean="0">
                                    <a:latin typeface="Cambria Math"/>
                                  </a:rPr>
                                  <m:t>𝐳</m:t>
                                </m:r>
                              </m:e>
                              <m:sub>
                                <m:r>
                                  <a:rPr lang="en-US" sz="2400" b="0" i="1" smtClean="0">
                                    <a:latin typeface="Cambria Math"/>
                                  </a:rPr>
                                  <m:t>1:</m:t>
                                </m:r>
                                <m:r>
                                  <a:rPr lang="en-US" sz="2400" b="0" i="1" smtClean="0">
                                    <a:latin typeface="Cambria Math"/>
                                  </a:rPr>
                                  <m:t>𝑇</m:t>
                                </m:r>
                              </m:sub>
                            </m:sSub>
                          </m:lim>
                        </m:limLow>
                      </m:fName>
                      <m:e>
                        <m:r>
                          <a:rPr lang="en-US" sz="2400" b="0" i="1" smtClean="0">
                            <a:latin typeface="Cambria Math"/>
                          </a:rPr>
                          <m:t>𝑝</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1" i="0" smtClean="0">
                                    <a:latin typeface="Cambria Math"/>
                                  </a:rPr>
                                  <m:t>𝐳</m:t>
                                </m:r>
                              </m:e>
                              <m:sub>
                                <m:r>
                                  <a:rPr lang="en-US" sz="2400" b="0" i="1" smtClean="0">
                                    <a:latin typeface="Cambria Math"/>
                                  </a:rPr>
                                  <m:t>1:</m:t>
                                </m:r>
                                <m:r>
                                  <a:rPr lang="en-US" sz="2400" b="0" i="1" smtClean="0">
                                    <a:latin typeface="Cambria Math"/>
                                  </a:rPr>
                                  <m:t>𝑇</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1" i="0" smtClean="0">
                                    <a:latin typeface="Cambria Math"/>
                                  </a:rPr>
                                  <m:t>𝐱</m:t>
                                </m:r>
                              </m:e>
                              <m:sub>
                                <m:r>
                                  <a:rPr lang="en-US" sz="2400" b="0" i="1" smtClean="0">
                                    <a:latin typeface="Cambria Math"/>
                                  </a:rPr>
                                  <m:t>1:</m:t>
                                </m:r>
                                <m:r>
                                  <a:rPr lang="en-US" sz="2400" b="0" i="1" smtClean="0">
                                    <a:latin typeface="Cambria Math"/>
                                  </a:rPr>
                                  <m:t>𝑇</m:t>
                                </m:r>
                              </m:sub>
                            </m:sSub>
                          </m:e>
                        </m:d>
                      </m:e>
                    </m:func>
                  </m:oMath>
                </a14:m>
                <a:r>
                  <a:rPr lang="en-US" sz="2400" dirty="0"/>
                  <a:t>, which is a most probable state sequence;</a:t>
                </a:r>
              </a:p>
              <a:p>
                <a:r>
                  <a:rPr lang="en-US" sz="2400" b="1" i="1" u="sng" dirty="0"/>
                  <a:t>Posterior samples</a:t>
                </a:r>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b="1" i="0" smtClean="0">
                            <a:latin typeface="Cambria Math"/>
                          </a:rPr>
                          <m:t>𝐳</m:t>
                        </m:r>
                      </m:e>
                      <m:sub>
                        <m:r>
                          <a:rPr lang="en-US" sz="2400" b="0" i="1" smtClean="0">
                            <a:latin typeface="Cambria Math"/>
                          </a:rPr>
                          <m:t>1:</m:t>
                        </m:r>
                        <m:r>
                          <a:rPr lang="en-US" sz="2400" b="0" i="1" smtClean="0">
                            <a:latin typeface="Cambria Math"/>
                          </a:rPr>
                          <m:t>𝑇</m:t>
                        </m:r>
                      </m:sub>
                    </m:sSub>
                    <m:r>
                      <a:rPr lang="en-US" sz="2400" i="1" smtClean="0">
                        <a:latin typeface="Cambria Math"/>
                        <a:ea typeface="Cambria Math"/>
                      </a:rPr>
                      <m:t>~</m:t>
                    </m:r>
                    <m:r>
                      <a:rPr lang="en-US" sz="2400" i="1">
                        <a:latin typeface="Cambria Math"/>
                      </a:rPr>
                      <m:t>𝑝</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1">
                                <a:latin typeface="Cambria Math"/>
                              </a:rPr>
                              <m:t>𝐳</m:t>
                            </m:r>
                          </m:e>
                          <m:sub>
                            <m:r>
                              <a:rPr lang="en-US" sz="2400" i="1">
                                <a:latin typeface="Cambria Math"/>
                              </a:rPr>
                              <m:t>1:</m:t>
                            </m:r>
                            <m:r>
                              <a:rPr lang="en-US" sz="2400" i="1">
                                <a:latin typeface="Cambria Math"/>
                              </a:rPr>
                              <m:t>𝑇</m:t>
                            </m:r>
                          </m:sub>
                        </m:sSub>
                        <m:r>
                          <a:rPr lang="en-US" sz="2400" i="1">
                            <a:latin typeface="Cambria Math"/>
                          </a:rPr>
                          <m:t>|</m:t>
                        </m:r>
                        <m:sSub>
                          <m:sSubPr>
                            <m:ctrlPr>
                              <a:rPr lang="en-US" sz="2400" i="1">
                                <a:latin typeface="Cambria Math" panose="02040503050406030204" pitchFamily="18" charset="0"/>
                              </a:rPr>
                            </m:ctrlPr>
                          </m:sSubPr>
                          <m:e>
                            <m:r>
                              <a:rPr lang="en-US" sz="2400" b="1">
                                <a:latin typeface="Cambria Math"/>
                              </a:rPr>
                              <m:t>𝐱</m:t>
                            </m:r>
                          </m:e>
                          <m:sub>
                            <m:r>
                              <a:rPr lang="en-US" sz="2400" i="1">
                                <a:latin typeface="Cambria Math"/>
                              </a:rPr>
                              <m:t>1:</m:t>
                            </m:r>
                            <m:r>
                              <a:rPr lang="en-US" sz="2400" i="1">
                                <a:latin typeface="Cambria Math"/>
                              </a:rPr>
                              <m:t>𝑇</m:t>
                            </m:r>
                          </m:sub>
                        </m:sSub>
                      </m:e>
                    </m:d>
                  </m:oMath>
                </a14:m>
                <a:r>
                  <a:rPr lang="en-US" sz="2400" dirty="0"/>
                  <a:t>;</a:t>
                </a:r>
              </a:p>
              <a:p>
                <a:r>
                  <a:rPr lang="en-US" sz="2400" b="1" i="1" u="sng" dirty="0"/>
                  <a:t>Probability of the evidence</a:t>
                </a:r>
                <a:r>
                  <a:rPr lang="en-US" sz="2400" dirty="0"/>
                  <a:t> means summing up over all hidden paths, </a:t>
                </a:r>
                <a14:m>
                  <m:oMath xmlns:m="http://schemas.openxmlformats.org/officeDocument/2006/math">
                    <m:r>
                      <a:rPr lang="en-US" sz="2400" i="1">
                        <a:latin typeface="Cambria Math"/>
                      </a:rPr>
                      <m:t>𝑝</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1">
                                <a:latin typeface="Cambria Math"/>
                              </a:rPr>
                              <m:t>𝐱</m:t>
                            </m:r>
                          </m:e>
                          <m:sub>
                            <m:r>
                              <a:rPr lang="en-US" sz="2400" i="1">
                                <a:latin typeface="Cambria Math"/>
                              </a:rPr>
                              <m:t>1:</m:t>
                            </m:r>
                            <m:r>
                              <a:rPr lang="en-US" sz="2400" i="1">
                                <a:latin typeface="Cambria Math"/>
                              </a:rPr>
                              <m:t>𝑇</m:t>
                            </m:r>
                          </m:sub>
                        </m:sSub>
                      </m:e>
                    </m:d>
                    <m:r>
                      <a:rPr lang="en-US" sz="2400" b="0" i="1" smtClean="0">
                        <a:latin typeface="Cambria Math"/>
                      </a:rPr>
                      <m:t>=</m:t>
                    </m:r>
                    <m:nary>
                      <m:naryPr>
                        <m:chr m:val="∑"/>
                        <m:supHide m:val="on"/>
                        <m:ctrlPr>
                          <a:rPr lang="en-US" sz="2400" b="0" i="1" smtClean="0">
                            <a:latin typeface="Cambria Math" panose="02040503050406030204" pitchFamily="18" charset="0"/>
                          </a:rPr>
                        </m:ctrlPr>
                      </m:naryPr>
                      <m:sub>
                        <m:sSub>
                          <m:sSubPr>
                            <m:ctrlPr>
                              <a:rPr lang="en-US" sz="2400" i="1">
                                <a:latin typeface="Cambria Math" panose="02040503050406030204" pitchFamily="18" charset="0"/>
                              </a:rPr>
                            </m:ctrlPr>
                          </m:sSubPr>
                          <m:e>
                            <m:r>
                              <a:rPr lang="en-US" sz="2400" b="1">
                                <a:latin typeface="Cambria Math"/>
                              </a:rPr>
                              <m:t>𝐳</m:t>
                            </m:r>
                          </m:e>
                          <m:sub>
                            <m:r>
                              <a:rPr lang="en-US" sz="2400" i="1">
                                <a:latin typeface="Cambria Math"/>
                              </a:rPr>
                              <m:t>1:</m:t>
                            </m:r>
                            <m:r>
                              <a:rPr lang="en-US" sz="2400" i="1">
                                <a:latin typeface="Cambria Math"/>
                              </a:rPr>
                              <m:t>𝑇</m:t>
                            </m:r>
                          </m:sub>
                        </m:sSub>
                      </m:sub>
                      <m:sup/>
                      <m:e>
                        <m:r>
                          <a:rPr lang="en-US" sz="2400" i="1">
                            <a:latin typeface="Cambria Math"/>
                          </a:rPr>
                          <m:t>𝑝</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1">
                                    <a:latin typeface="Cambria Math"/>
                                  </a:rPr>
                                  <m:t>𝐳</m:t>
                                </m:r>
                              </m:e>
                              <m:sub>
                                <m:r>
                                  <a:rPr lang="en-US" sz="2400" i="1">
                                    <a:latin typeface="Cambria Math"/>
                                  </a:rPr>
                                  <m:t>1:</m:t>
                                </m:r>
                                <m:r>
                                  <a:rPr lang="en-US" sz="2400" i="1">
                                    <a:latin typeface="Cambria Math"/>
                                  </a:rPr>
                                  <m:t>𝑇</m:t>
                                </m:r>
                              </m:sub>
                            </m:sSub>
                            <m:r>
                              <a:rPr lang="en-US" sz="2400" b="0" i="1" smtClean="0">
                                <a:latin typeface="Cambria Math"/>
                              </a:rPr>
                              <m:t>,</m:t>
                            </m:r>
                            <m:sSub>
                              <m:sSubPr>
                                <m:ctrlPr>
                                  <a:rPr lang="en-US" sz="2400" i="1" smtClean="0">
                                    <a:latin typeface="Cambria Math" panose="02040503050406030204" pitchFamily="18" charset="0"/>
                                  </a:rPr>
                                </m:ctrlPr>
                              </m:sSubPr>
                              <m:e>
                                <m:r>
                                  <a:rPr lang="en-US" sz="2400" b="1">
                                    <a:latin typeface="Cambria Math"/>
                                  </a:rPr>
                                  <m:t>𝐱</m:t>
                                </m:r>
                              </m:e>
                              <m:sub>
                                <m:r>
                                  <a:rPr lang="en-US" sz="2400" i="1">
                                    <a:latin typeface="Cambria Math"/>
                                  </a:rPr>
                                  <m:t>1:</m:t>
                                </m:r>
                                <m:r>
                                  <a:rPr lang="en-US" sz="2400" i="1">
                                    <a:latin typeface="Cambria Math"/>
                                  </a:rPr>
                                  <m:t>𝑇</m:t>
                                </m:r>
                              </m:sub>
                            </m:sSub>
                          </m:e>
                        </m:d>
                      </m:e>
                    </m:nary>
                  </m:oMath>
                </a14:m>
                <a:endParaRPr lang="en-US" sz="2400" dirty="0"/>
              </a:p>
            </p:txBody>
          </p:sp>
        </mc:Choice>
        <mc:Fallback xmlns="">
          <p:sp>
            <p:nvSpPr>
              <p:cNvPr id="6" name="Объект 2"/>
              <p:cNvSpPr>
                <a:spLocks noGrp="1" noRot="1" noChangeAspect="1" noMove="1" noResize="1" noEditPoints="1" noAdjustHandles="1" noChangeArrowheads="1" noChangeShapeType="1" noTextEdit="1"/>
              </p:cNvSpPr>
              <p:nvPr>
                <p:ph idx="1"/>
              </p:nvPr>
            </p:nvSpPr>
            <p:spPr>
              <a:xfrm>
                <a:off x="35496" y="692696"/>
                <a:ext cx="9036496" cy="5616624"/>
              </a:xfrm>
              <a:blipFill rotWithShape="1">
                <a:blip r:embed="rId2"/>
                <a:stretch>
                  <a:fillRect l="-945" t="-760" r="-1484"/>
                </a:stretch>
              </a:blipFill>
            </p:spPr>
            <p:txBody>
              <a:bodyPr/>
              <a:lstStyle/>
              <a:p>
                <a:r>
                  <a:rPr lang="ru-RU">
                    <a:noFill/>
                  </a:rPr>
                  <a:t> </a:t>
                </a:r>
              </a:p>
            </p:txBody>
          </p:sp>
        </mc:Fallback>
      </mc:AlternateContent>
    </p:spTree>
    <p:extLst>
      <p:ext uri="{BB962C8B-B14F-4D97-AF65-F5344CB8AC3E}">
        <p14:creationId xmlns:p14="http://schemas.microsoft.com/office/powerpoint/2010/main" val="659974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648072"/>
          </a:xfrm>
        </p:spPr>
        <p:txBody>
          <a:bodyPr>
            <a:noAutofit/>
          </a:bodyPr>
          <a:lstStyle/>
          <a:p>
            <a:r>
              <a:rPr lang="en-US" sz="3600" b="1" dirty="0"/>
              <a:t>The forwards algorithm</a:t>
            </a:r>
            <a:endParaRPr lang="ru-RU" sz="3600" b="1" dirty="0"/>
          </a:p>
        </p:txBody>
      </p:sp>
      <p:sp>
        <p:nvSpPr>
          <p:cNvPr id="4" name="Нижний колонтитул 3"/>
          <p:cNvSpPr>
            <a:spLocks noGrp="1"/>
          </p:cNvSpPr>
          <p:nvPr>
            <p:ph type="ftr" sz="quarter" idx="11"/>
          </p:nvPr>
        </p:nvSpPr>
        <p:spPr/>
        <p:txBody>
          <a:bodyPr/>
          <a:lstStyle/>
          <a:p>
            <a:r>
              <a:rPr lang="en-US"/>
              <a:t>Generative Models for Discrete Data.          Markov Models</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17</a:t>
            </a:fld>
            <a:r>
              <a:rPr lang="en-US" sz="2200" dirty="0">
                <a:solidFill>
                  <a:schemeClr val="tx1"/>
                </a:solidFill>
              </a:rPr>
              <a:t>/24</a:t>
            </a:r>
            <a:endParaRPr lang="ru-RU" sz="2200" dirty="0">
              <a:solidFill>
                <a:schemeClr val="tx1"/>
              </a:solidFill>
            </a:endParaRPr>
          </a:p>
        </p:txBody>
      </p:sp>
      <mc:AlternateContent xmlns:mc="http://schemas.openxmlformats.org/markup-compatibility/2006" xmlns:a14="http://schemas.microsoft.com/office/drawing/2010/main">
        <mc:Choice Requires="a14">
          <p:sp>
            <p:nvSpPr>
              <p:cNvPr id="6" name="Объект 2"/>
              <p:cNvSpPr>
                <a:spLocks noGrp="1"/>
              </p:cNvSpPr>
              <p:nvPr>
                <p:ph idx="1"/>
              </p:nvPr>
            </p:nvSpPr>
            <p:spPr>
              <a:xfrm>
                <a:off x="35496" y="692696"/>
                <a:ext cx="9036496" cy="1728192"/>
              </a:xfrm>
            </p:spPr>
            <p:txBody>
              <a:bodyPr>
                <a:normAutofit/>
              </a:bodyPr>
              <a:lstStyle/>
              <a:p>
                <a:pPr marL="0" indent="0">
                  <a:buNone/>
                </a:pPr>
                <a:r>
                  <a:rPr lang="en-US" sz="2400" dirty="0"/>
                  <a:t>We now describe the </a:t>
                </a:r>
                <a:r>
                  <a:rPr lang="en-US" sz="2400" i="1" u="sng" dirty="0"/>
                  <a:t>online algorithm </a:t>
                </a:r>
                <a:r>
                  <a:rPr lang="en-US" sz="2400" dirty="0"/>
                  <a:t>to recursively compute the filtered </a:t>
                </a:r>
                <a:r>
                  <a:rPr lang="en-US" sz="2400" dirty="0" err="1"/>
                  <a:t>marginals</a:t>
                </a:r>
                <a:r>
                  <a:rPr lang="en-US" sz="2400" dirty="0"/>
                  <a:t>, </a:t>
                </a:r>
                <a14:m>
                  <m:oMath xmlns:m="http://schemas.openxmlformats.org/officeDocument/2006/math">
                    <m:r>
                      <a:rPr lang="en-US" sz="2400" i="1">
                        <a:latin typeface="Cambria Math"/>
                      </a:rPr>
                      <m:t>𝑝</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𝑧</m:t>
                            </m:r>
                          </m:e>
                          <m:sub>
                            <m:r>
                              <a:rPr lang="en-US" sz="2400" i="1">
                                <a:latin typeface="Cambria Math"/>
                              </a:rPr>
                              <m:t>𝑡</m:t>
                            </m:r>
                          </m:sub>
                        </m:sSub>
                        <m:r>
                          <a:rPr lang="en-US" sz="2400" i="1">
                            <a:latin typeface="Cambria Math"/>
                          </a:rPr>
                          <m:t>|</m:t>
                        </m:r>
                        <m:sSub>
                          <m:sSubPr>
                            <m:ctrlPr>
                              <a:rPr lang="en-US" sz="2400" i="1">
                                <a:latin typeface="Cambria Math" panose="02040503050406030204" pitchFamily="18" charset="0"/>
                              </a:rPr>
                            </m:ctrlPr>
                          </m:sSubPr>
                          <m:e>
                            <m:r>
                              <a:rPr lang="en-US" sz="2400" b="1">
                                <a:latin typeface="Cambria Math"/>
                              </a:rPr>
                              <m:t>𝐱</m:t>
                            </m:r>
                          </m:e>
                          <m:sub>
                            <m:r>
                              <a:rPr lang="en-US" sz="2400" i="1">
                                <a:latin typeface="Cambria Math"/>
                              </a:rPr>
                              <m:t>1:</m:t>
                            </m:r>
                            <m:r>
                              <a:rPr lang="en-US" sz="2400" i="1">
                                <a:latin typeface="Cambria Math"/>
                              </a:rPr>
                              <m:t>𝑡</m:t>
                            </m:r>
                          </m:sub>
                        </m:sSub>
                      </m:e>
                    </m:d>
                  </m:oMath>
                </a14:m>
                <a:r>
                  <a:rPr lang="en-US" sz="2400" dirty="0"/>
                  <a:t> in an HMM.</a:t>
                </a:r>
              </a:p>
              <a:p>
                <a:pPr marL="0" indent="0">
                  <a:buNone/>
                </a:pPr>
                <a:r>
                  <a:rPr lang="en-US" sz="2400" dirty="0"/>
                  <a:t>First comes the </a:t>
                </a:r>
                <a:r>
                  <a:rPr lang="en-US" sz="2400" i="1" u="sng" dirty="0"/>
                  <a:t>prediction step</a:t>
                </a:r>
                <a:r>
                  <a:rPr lang="en-US" sz="2400" dirty="0"/>
                  <a:t>, in which we compute the </a:t>
                </a:r>
                <a:r>
                  <a:rPr lang="en-US" sz="2400" b="1" i="1" u="sng" dirty="0"/>
                  <a:t>one-step-ahead predictive density</a:t>
                </a:r>
                <a:r>
                  <a:rPr lang="en-US" sz="2400" dirty="0"/>
                  <a:t> (this acts as the new prior for time </a:t>
                </a:r>
                <a14:m>
                  <m:oMath xmlns:m="http://schemas.openxmlformats.org/officeDocument/2006/math">
                    <m:r>
                      <a:rPr lang="en-US" sz="2400" b="0" i="1" smtClean="0">
                        <a:latin typeface="Cambria Math"/>
                      </a:rPr>
                      <m:t>𝑡</m:t>
                    </m:r>
                  </m:oMath>
                </a14:m>
                <a:r>
                  <a:rPr lang="en-US" sz="2400" dirty="0"/>
                  <a:t>):</a:t>
                </a:r>
              </a:p>
            </p:txBody>
          </p:sp>
        </mc:Choice>
        <mc:Fallback xmlns="">
          <p:sp>
            <p:nvSpPr>
              <p:cNvPr id="6" name="Объект 2"/>
              <p:cNvSpPr>
                <a:spLocks noGrp="1" noRot="1" noChangeAspect="1" noMove="1" noResize="1" noEditPoints="1" noAdjustHandles="1" noChangeArrowheads="1" noChangeShapeType="1" noTextEdit="1"/>
              </p:cNvSpPr>
              <p:nvPr>
                <p:ph idx="1"/>
              </p:nvPr>
            </p:nvSpPr>
            <p:spPr>
              <a:xfrm>
                <a:off x="35496" y="692696"/>
                <a:ext cx="9036496" cy="1728192"/>
              </a:xfrm>
              <a:blipFill rotWithShape="1">
                <a:blip r:embed="rId2"/>
                <a:stretch>
                  <a:fillRect l="-1080" t="-2827" b="-247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 name="Прямоугольник 6"/>
              <p:cNvSpPr/>
              <p:nvPr/>
            </p:nvSpPr>
            <p:spPr>
              <a:xfrm>
                <a:off x="1835696" y="2320776"/>
                <a:ext cx="5985420" cy="764568"/>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𝑝</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𝑧</m:t>
                              </m:r>
                            </m:e>
                            <m:sub>
                              <m:r>
                                <a:rPr lang="en-US" i="1">
                                  <a:latin typeface="Cambria Math"/>
                                </a:rPr>
                                <m:t>𝑡</m:t>
                              </m:r>
                            </m:sub>
                          </m:sSub>
                          <m:r>
                            <a:rPr lang="en-US" b="0" i="1" smtClean="0">
                              <a:latin typeface="Cambria Math"/>
                            </a:rPr>
                            <m:t>=</m:t>
                          </m:r>
                          <m:r>
                            <a:rPr lang="en-US" b="0" i="1" smtClean="0">
                              <a:latin typeface="Cambria Math"/>
                            </a:rPr>
                            <m:t>𝑗</m:t>
                          </m:r>
                          <m:r>
                            <a:rPr lang="en-US" b="0" i="1" smtClean="0">
                              <a:latin typeface="Cambria Math"/>
                            </a:rPr>
                            <m:t>|</m:t>
                          </m:r>
                          <m:sSub>
                            <m:sSubPr>
                              <m:ctrlPr>
                                <a:rPr lang="en-US" i="1">
                                  <a:latin typeface="Cambria Math" panose="02040503050406030204" pitchFamily="18" charset="0"/>
                                </a:rPr>
                              </m:ctrlPr>
                            </m:sSubPr>
                            <m:e>
                              <m:r>
                                <a:rPr lang="en-US" b="1">
                                  <a:latin typeface="Cambria Math"/>
                                </a:rPr>
                                <m:t>𝐱</m:t>
                              </m:r>
                            </m:e>
                            <m:sub>
                              <m:r>
                                <a:rPr lang="en-US" b="0" i="1" smtClean="0">
                                  <a:latin typeface="Cambria Math"/>
                                </a:rPr>
                                <m:t>1:</m:t>
                              </m:r>
                              <m:r>
                                <a:rPr lang="en-US" i="1">
                                  <a:latin typeface="Cambria Math"/>
                                </a:rPr>
                                <m:t>𝑡</m:t>
                              </m:r>
                              <m:r>
                                <a:rPr lang="en-US" b="0" i="1" smtClean="0">
                                  <a:latin typeface="Cambria Math"/>
                                </a:rPr>
                                <m:t>−1</m:t>
                              </m:r>
                            </m:sub>
                          </m:sSub>
                        </m:e>
                      </m:d>
                      <m:r>
                        <a:rPr lang="en-US" i="1">
                          <a:latin typeface="Cambria Math"/>
                        </a:rPr>
                        <m:t>=</m:t>
                      </m:r>
                      <m:nary>
                        <m:naryPr>
                          <m:chr m:val="∑"/>
                          <m:supHide m:val="on"/>
                          <m:ctrlPr>
                            <a:rPr lang="en-US" i="1" smtClean="0">
                              <a:latin typeface="Cambria Math" panose="02040503050406030204" pitchFamily="18" charset="0"/>
                            </a:rPr>
                          </m:ctrlPr>
                        </m:naryPr>
                        <m:sub>
                          <m:r>
                            <m:rPr>
                              <m:brk m:alnAt="7"/>
                            </m:rPr>
                            <a:rPr lang="en-US" b="0" i="1" smtClean="0">
                              <a:latin typeface="Cambria Math"/>
                            </a:rPr>
                            <m:t>𝑖</m:t>
                          </m:r>
                        </m:sub>
                        <m:sup/>
                        <m:e>
                          <m:r>
                            <a:rPr lang="en-US" b="0" i="1" smtClean="0">
                              <a:latin typeface="Cambria Math"/>
                            </a:rPr>
                            <m:t>𝑝</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𝑧</m:t>
                                  </m:r>
                                </m:e>
                                <m:sub>
                                  <m:r>
                                    <a:rPr lang="en-US" i="1">
                                      <a:latin typeface="Cambria Math"/>
                                    </a:rPr>
                                    <m:t>𝑡</m:t>
                                  </m:r>
                                </m:sub>
                              </m:sSub>
                              <m:r>
                                <a:rPr lang="en-US" i="1">
                                  <a:latin typeface="Cambria Math"/>
                                </a:rPr>
                                <m:t>=</m:t>
                              </m:r>
                              <m:r>
                                <a:rPr lang="en-US" i="1">
                                  <a:latin typeface="Cambria Math"/>
                                </a:rPr>
                                <m:t>𝑗</m:t>
                              </m:r>
                              <m:r>
                                <a:rPr lang="en-US" b="0" i="1" smtClean="0">
                                  <a:latin typeface="Cambria Math"/>
                                </a:rPr>
                                <m:t>|</m:t>
                              </m:r>
                              <m:sSub>
                                <m:sSubPr>
                                  <m:ctrlPr>
                                    <a:rPr lang="en-US" i="1">
                                      <a:latin typeface="Cambria Math" panose="02040503050406030204" pitchFamily="18" charset="0"/>
                                    </a:rPr>
                                  </m:ctrlPr>
                                </m:sSubPr>
                                <m:e>
                                  <m:r>
                                    <a:rPr lang="en-US" i="1">
                                      <a:latin typeface="Cambria Math"/>
                                    </a:rPr>
                                    <m:t>𝑧</m:t>
                                  </m:r>
                                </m:e>
                                <m:sub>
                                  <m:r>
                                    <a:rPr lang="en-US" i="1">
                                      <a:latin typeface="Cambria Math"/>
                                    </a:rPr>
                                    <m:t>𝑡</m:t>
                                  </m:r>
                                  <m:r>
                                    <a:rPr lang="en-US" b="0" i="1" smtClean="0">
                                      <a:latin typeface="Cambria Math"/>
                                    </a:rPr>
                                    <m:t>−1</m:t>
                                  </m:r>
                                </m:sub>
                              </m:sSub>
                              <m:r>
                                <a:rPr lang="en-US" i="1">
                                  <a:latin typeface="Cambria Math"/>
                                </a:rPr>
                                <m:t>=</m:t>
                              </m:r>
                              <m:r>
                                <a:rPr lang="en-US" b="0" i="1" smtClean="0">
                                  <a:latin typeface="Cambria Math"/>
                                </a:rPr>
                                <m:t>𝑖</m:t>
                              </m:r>
                            </m:e>
                          </m:d>
                          <m:r>
                            <a:rPr lang="en-US" b="0" i="1" smtClean="0">
                              <a:latin typeface="Cambria Math"/>
                            </a:rPr>
                            <m:t>𝑝</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𝑧</m:t>
                                  </m:r>
                                </m:e>
                                <m:sub>
                                  <m:r>
                                    <a:rPr lang="en-US" i="1">
                                      <a:latin typeface="Cambria Math"/>
                                    </a:rPr>
                                    <m:t>𝑡</m:t>
                                  </m:r>
                                  <m:r>
                                    <a:rPr lang="en-US" b="0" i="1" smtClean="0">
                                      <a:latin typeface="Cambria Math"/>
                                    </a:rPr>
                                    <m:t>−1</m:t>
                                  </m:r>
                                </m:sub>
                              </m:sSub>
                              <m:r>
                                <a:rPr lang="en-US" i="1">
                                  <a:latin typeface="Cambria Math"/>
                                </a:rPr>
                                <m:t>=</m:t>
                              </m:r>
                              <m:r>
                                <a:rPr lang="en-US" b="0" i="1" smtClean="0">
                                  <a:latin typeface="Cambria Math"/>
                                </a:rPr>
                                <m:t>𝑖</m:t>
                              </m:r>
                              <m:r>
                                <a:rPr lang="en-US" i="1">
                                  <a:latin typeface="Cambria Math"/>
                                </a:rPr>
                                <m:t>|</m:t>
                              </m:r>
                              <m:sSub>
                                <m:sSubPr>
                                  <m:ctrlPr>
                                    <a:rPr lang="en-US" i="1">
                                      <a:latin typeface="Cambria Math" panose="02040503050406030204" pitchFamily="18" charset="0"/>
                                    </a:rPr>
                                  </m:ctrlPr>
                                </m:sSubPr>
                                <m:e>
                                  <m:r>
                                    <a:rPr lang="en-US" b="1">
                                      <a:latin typeface="Cambria Math"/>
                                    </a:rPr>
                                    <m:t>𝐱</m:t>
                                  </m:r>
                                </m:e>
                                <m:sub>
                                  <m:r>
                                    <a:rPr lang="en-US" i="1">
                                      <a:latin typeface="Cambria Math"/>
                                    </a:rPr>
                                    <m:t>1:</m:t>
                                  </m:r>
                                  <m:r>
                                    <a:rPr lang="en-US" i="1">
                                      <a:latin typeface="Cambria Math"/>
                                    </a:rPr>
                                    <m:t>𝑡</m:t>
                                  </m:r>
                                  <m:r>
                                    <a:rPr lang="en-US" i="1">
                                      <a:latin typeface="Cambria Math"/>
                                    </a:rPr>
                                    <m:t>−1</m:t>
                                  </m:r>
                                </m:sub>
                              </m:sSub>
                            </m:e>
                          </m:d>
                        </m:e>
                      </m:nary>
                    </m:oMath>
                  </m:oMathPara>
                </a14:m>
                <a:endParaRPr lang="ru-RU" dirty="0"/>
              </a:p>
            </p:txBody>
          </p:sp>
        </mc:Choice>
        <mc:Fallback xmlns="">
          <p:sp>
            <p:nvSpPr>
              <p:cNvPr id="7" name="Прямоугольник 6"/>
              <p:cNvSpPr>
                <a:spLocks noRot="1" noChangeAspect="1" noMove="1" noResize="1" noEditPoints="1" noAdjustHandles="1" noChangeArrowheads="1" noChangeShapeType="1" noTextEdit="1"/>
              </p:cNvSpPr>
              <p:nvPr/>
            </p:nvSpPr>
            <p:spPr>
              <a:xfrm>
                <a:off x="1835696" y="2320776"/>
                <a:ext cx="5985420" cy="764568"/>
              </a:xfrm>
              <a:prstGeom prst="rect">
                <a:avLst/>
              </a:prstGeom>
              <a:blipFill rotWithShape="1">
                <a:blip r:embed="rId3"/>
                <a:stretch>
                  <a:fillRect/>
                </a:stretch>
              </a:blipFill>
              <a:ln w="25400">
                <a:solidFill>
                  <a:srgbClr val="FF0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Объект 2"/>
              <p:cNvSpPr txBox="1">
                <a:spLocks/>
              </p:cNvSpPr>
              <p:nvPr/>
            </p:nvSpPr>
            <p:spPr>
              <a:xfrm>
                <a:off x="107504" y="3105555"/>
                <a:ext cx="9036496" cy="8640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a:t>Next comes the </a:t>
                </a:r>
                <a:r>
                  <a:rPr lang="en-US" sz="2400" i="1" u="sng" dirty="0"/>
                  <a:t>update step</a:t>
                </a:r>
                <a:r>
                  <a:rPr lang="en-US" sz="2400" dirty="0"/>
                  <a:t>, in which we absorb the observed data from time </a:t>
                </a:r>
                <a14:m>
                  <m:oMath xmlns:m="http://schemas.openxmlformats.org/officeDocument/2006/math">
                    <m:r>
                      <a:rPr lang="en-US" sz="2400" b="0" i="1" smtClean="0">
                        <a:latin typeface="Cambria Math"/>
                      </a:rPr>
                      <m:t>𝑡</m:t>
                    </m:r>
                  </m:oMath>
                </a14:m>
                <a:r>
                  <a:rPr lang="en-US" sz="2400" dirty="0"/>
                  <a:t> using Bayes rule:</a:t>
                </a:r>
              </a:p>
            </p:txBody>
          </p:sp>
        </mc:Choice>
        <mc:Fallback xmlns="">
          <p:sp>
            <p:nvSpPr>
              <p:cNvPr id="8" name="Объект 2"/>
              <p:cNvSpPr txBox="1">
                <a:spLocks noRot="1" noChangeAspect="1" noMove="1" noResize="1" noEditPoints="1" noAdjustHandles="1" noChangeArrowheads="1" noChangeShapeType="1" noTextEdit="1"/>
              </p:cNvSpPr>
              <p:nvPr/>
            </p:nvSpPr>
            <p:spPr>
              <a:xfrm>
                <a:off x="107504" y="3105555"/>
                <a:ext cx="9036496" cy="864096"/>
              </a:xfrm>
              <a:prstGeom prst="rect">
                <a:avLst/>
              </a:prstGeom>
              <a:blipFill rotWithShape="1">
                <a:blip r:embed="rId4"/>
                <a:stretch>
                  <a:fillRect l="-1080" t="-5634" b="-11268"/>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 name="Прямоугольник 8"/>
              <p:cNvSpPr/>
              <p:nvPr/>
            </p:nvSpPr>
            <p:spPr>
              <a:xfrm>
                <a:off x="1835696" y="3938564"/>
                <a:ext cx="5714578" cy="724878"/>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𝛼</m:t>
                          </m:r>
                        </m:e>
                        <m:sub>
                          <m:r>
                            <a:rPr lang="en-US" b="0" i="1" smtClean="0">
                              <a:latin typeface="Cambria Math"/>
                            </a:rPr>
                            <m:t>𝑡</m:t>
                          </m:r>
                        </m:sub>
                      </m:sSub>
                      <m:d>
                        <m:dPr>
                          <m:ctrlPr>
                            <a:rPr lang="en-US" i="1" smtClean="0">
                              <a:latin typeface="Cambria Math" panose="02040503050406030204" pitchFamily="18" charset="0"/>
                            </a:rPr>
                          </m:ctrlPr>
                        </m:dPr>
                        <m:e>
                          <m:r>
                            <a:rPr lang="en-US" b="0" i="1" smtClean="0">
                              <a:latin typeface="Cambria Math"/>
                            </a:rPr>
                            <m:t>𝑗</m:t>
                          </m:r>
                        </m:e>
                      </m:d>
                      <m:r>
                        <a:rPr lang="en-US" i="1" smtClean="0">
                          <a:latin typeface="Cambria Math"/>
                          <a:ea typeface="Cambria Math"/>
                        </a:rPr>
                        <m:t>≜</m:t>
                      </m:r>
                      <m:r>
                        <a:rPr lang="en-US" i="1">
                          <a:latin typeface="Cambria Math"/>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𝑧</m:t>
                              </m:r>
                            </m:e>
                            <m:sub>
                              <m:r>
                                <a:rPr lang="en-US" i="1">
                                  <a:latin typeface="Cambria Math"/>
                                </a:rPr>
                                <m:t>𝑡</m:t>
                              </m:r>
                            </m:sub>
                          </m:sSub>
                          <m:r>
                            <a:rPr lang="en-US" i="1">
                              <a:latin typeface="Cambria Math"/>
                            </a:rPr>
                            <m:t>=</m:t>
                          </m:r>
                          <m:r>
                            <a:rPr lang="en-US" i="1">
                              <a:latin typeface="Cambria Math"/>
                            </a:rPr>
                            <m:t>𝑗</m:t>
                          </m:r>
                          <m:r>
                            <a:rPr lang="en-US" i="1">
                              <a:latin typeface="Cambria Math"/>
                            </a:rPr>
                            <m:t>|</m:t>
                          </m:r>
                          <m:sSub>
                            <m:sSubPr>
                              <m:ctrlPr>
                                <a:rPr lang="en-US" i="1">
                                  <a:latin typeface="Cambria Math" panose="02040503050406030204" pitchFamily="18" charset="0"/>
                                </a:rPr>
                              </m:ctrlPr>
                            </m:sSubPr>
                            <m:e>
                              <m:r>
                                <a:rPr lang="en-US" b="1">
                                  <a:latin typeface="Cambria Math"/>
                                </a:rPr>
                                <m:t>𝐱</m:t>
                              </m:r>
                            </m:e>
                            <m:sub>
                              <m:r>
                                <a:rPr lang="en-US" i="1">
                                  <a:latin typeface="Cambria Math"/>
                                </a:rPr>
                                <m:t>1:</m:t>
                              </m:r>
                              <m:r>
                                <a:rPr lang="en-US" i="1">
                                  <a:latin typeface="Cambria Math"/>
                                </a:rPr>
                                <m:t>𝑡</m:t>
                              </m:r>
                            </m:sub>
                          </m:sSub>
                        </m:e>
                      </m:d>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a:rPr>
                                    <m:t>𝐱</m:t>
                                  </m:r>
                                </m:e>
                                <m:sub>
                                  <m:r>
                                    <a:rPr lang="en-US" b="0" i="1" smtClean="0">
                                      <a:latin typeface="Cambria Math"/>
                                    </a:rPr>
                                    <m:t>𝑡</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𝑡</m:t>
                                  </m:r>
                                </m:sub>
                              </m:sSub>
                              <m:r>
                                <a:rPr lang="en-US" b="0" i="1" smtClean="0">
                                  <a:latin typeface="Cambria Math"/>
                                </a:rPr>
                                <m:t>=</m:t>
                              </m:r>
                              <m:r>
                                <a:rPr lang="en-US" b="0" i="1" smtClean="0">
                                  <a:latin typeface="Cambria Math"/>
                                </a:rPr>
                                <m:t>𝑗</m:t>
                              </m:r>
                            </m:e>
                          </m:d>
                          <m:r>
                            <a:rPr lang="en-US" b="0" i="1" smtClean="0">
                              <a:latin typeface="Cambria Math"/>
                            </a:rPr>
                            <m:t>𝑝</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𝑧</m:t>
                                  </m:r>
                                </m:e>
                                <m:sub>
                                  <m:r>
                                    <a:rPr lang="en-US" i="1">
                                      <a:latin typeface="Cambria Math"/>
                                    </a:rPr>
                                    <m:t>𝑡</m:t>
                                  </m:r>
                                </m:sub>
                              </m:sSub>
                              <m:r>
                                <a:rPr lang="en-US" i="1">
                                  <a:latin typeface="Cambria Math"/>
                                </a:rPr>
                                <m:t>=</m:t>
                              </m:r>
                              <m:r>
                                <a:rPr lang="en-US" i="1">
                                  <a:latin typeface="Cambria Math"/>
                                </a:rPr>
                                <m:t>𝑗</m:t>
                              </m:r>
                              <m:r>
                                <a:rPr lang="en-US" b="0" i="1" smtClean="0">
                                  <a:latin typeface="Cambria Math"/>
                                </a:rPr>
                                <m:t>|</m:t>
                              </m:r>
                              <m:sSub>
                                <m:sSubPr>
                                  <m:ctrlPr>
                                    <a:rPr lang="en-US" i="1">
                                      <a:latin typeface="Cambria Math" panose="02040503050406030204" pitchFamily="18" charset="0"/>
                                    </a:rPr>
                                  </m:ctrlPr>
                                </m:sSubPr>
                                <m:e>
                                  <m:r>
                                    <a:rPr lang="en-US" b="1">
                                      <a:latin typeface="Cambria Math"/>
                                    </a:rPr>
                                    <m:t>𝐱</m:t>
                                  </m:r>
                                </m:e>
                                <m:sub>
                                  <m:r>
                                    <a:rPr lang="en-US" i="1">
                                      <a:latin typeface="Cambria Math"/>
                                    </a:rPr>
                                    <m:t>1:</m:t>
                                  </m:r>
                                  <m:r>
                                    <a:rPr lang="en-US" i="1">
                                      <a:latin typeface="Cambria Math"/>
                                    </a:rPr>
                                    <m:t>𝑡</m:t>
                                  </m:r>
                                  <m:r>
                                    <a:rPr lang="en-US" i="1">
                                      <a:latin typeface="Cambria Math"/>
                                    </a:rPr>
                                    <m:t>−1</m:t>
                                  </m:r>
                                </m:sub>
                              </m:sSub>
                            </m:e>
                          </m:d>
                        </m:num>
                        <m:den>
                          <m:nary>
                            <m:naryPr>
                              <m:chr m:val="∑"/>
                              <m:supHide m:val="on"/>
                              <m:ctrlPr>
                                <a:rPr lang="en-US" b="0" i="1" smtClean="0">
                                  <a:latin typeface="Cambria Math" panose="02040503050406030204" pitchFamily="18" charset="0"/>
                                </a:rPr>
                              </m:ctrlPr>
                            </m:naryPr>
                            <m:sub>
                              <m:r>
                                <m:rPr>
                                  <m:brk m:alnAt="7"/>
                                </m:rPr>
                                <a:rPr lang="en-US" b="0" i="1" smtClean="0">
                                  <a:latin typeface="Cambria Math"/>
                                </a:rPr>
                                <m:t>𝑗</m:t>
                              </m:r>
                            </m:sub>
                            <m:sup/>
                            <m:e>
                              <m:r>
                                <a:rPr lang="en-US" i="1">
                                  <a:latin typeface="Cambria Math"/>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a:rPr>
                                        <m:t>𝐱</m:t>
                                      </m:r>
                                    </m:e>
                                    <m:sub>
                                      <m:r>
                                        <a:rPr lang="en-US" i="1">
                                          <a:latin typeface="Cambria Math"/>
                                        </a:rPr>
                                        <m:t>𝑡</m:t>
                                      </m:r>
                                    </m:sub>
                                  </m:sSub>
                                  <m:r>
                                    <a:rPr lang="en-US" i="1">
                                      <a:latin typeface="Cambria Math"/>
                                    </a:rPr>
                                    <m:t>|</m:t>
                                  </m:r>
                                  <m:sSub>
                                    <m:sSubPr>
                                      <m:ctrlPr>
                                        <a:rPr lang="en-US" i="1">
                                          <a:latin typeface="Cambria Math" panose="02040503050406030204" pitchFamily="18" charset="0"/>
                                        </a:rPr>
                                      </m:ctrlPr>
                                    </m:sSubPr>
                                    <m:e>
                                      <m:r>
                                        <a:rPr lang="en-US" i="1">
                                          <a:latin typeface="Cambria Math"/>
                                        </a:rPr>
                                        <m:t>𝑧</m:t>
                                      </m:r>
                                    </m:e>
                                    <m:sub>
                                      <m:r>
                                        <a:rPr lang="en-US" i="1">
                                          <a:latin typeface="Cambria Math"/>
                                        </a:rPr>
                                        <m:t>𝑡</m:t>
                                      </m:r>
                                    </m:sub>
                                  </m:sSub>
                                  <m:r>
                                    <a:rPr lang="en-US" i="1">
                                      <a:latin typeface="Cambria Math"/>
                                    </a:rPr>
                                    <m:t>=</m:t>
                                  </m:r>
                                  <m:r>
                                    <a:rPr lang="en-US" i="1">
                                      <a:latin typeface="Cambria Math"/>
                                    </a:rPr>
                                    <m:t>𝑗</m:t>
                                  </m:r>
                                </m:e>
                              </m:d>
                              <m:r>
                                <a:rPr lang="en-US" b="0" i="1" smtClean="0">
                                  <a:latin typeface="Cambria Math"/>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𝑧</m:t>
                                      </m:r>
                                    </m:e>
                                    <m:sub>
                                      <m:r>
                                        <a:rPr lang="en-US" i="1">
                                          <a:latin typeface="Cambria Math"/>
                                        </a:rPr>
                                        <m:t>𝑡</m:t>
                                      </m:r>
                                    </m:sub>
                                  </m:sSub>
                                  <m:r>
                                    <a:rPr lang="en-US" i="1">
                                      <a:latin typeface="Cambria Math"/>
                                    </a:rPr>
                                    <m:t>=</m:t>
                                  </m:r>
                                  <m:r>
                                    <a:rPr lang="en-US" i="1">
                                      <a:latin typeface="Cambria Math"/>
                                    </a:rPr>
                                    <m:t>𝑗</m:t>
                                  </m:r>
                                  <m:r>
                                    <a:rPr lang="en-US" i="1">
                                      <a:latin typeface="Cambria Math"/>
                                    </a:rPr>
                                    <m:t>|</m:t>
                                  </m:r>
                                  <m:sSub>
                                    <m:sSubPr>
                                      <m:ctrlPr>
                                        <a:rPr lang="en-US" i="1">
                                          <a:latin typeface="Cambria Math" panose="02040503050406030204" pitchFamily="18" charset="0"/>
                                        </a:rPr>
                                      </m:ctrlPr>
                                    </m:sSubPr>
                                    <m:e>
                                      <m:r>
                                        <a:rPr lang="en-US" b="1">
                                          <a:latin typeface="Cambria Math"/>
                                        </a:rPr>
                                        <m:t>𝐱</m:t>
                                      </m:r>
                                    </m:e>
                                    <m:sub>
                                      <m:r>
                                        <a:rPr lang="en-US" i="1">
                                          <a:latin typeface="Cambria Math"/>
                                        </a:rPr>
                                        <m:t>1:</m:t>
                                      </m:r>
                                      <m:r>
                                        <a:rPr lang="en-US" i="1">
                                          <a:latin typeface="Cambria Math"/>
                                        </a:rPr>
                                        <m:t>𝑡</m:t>
                                      </m:r>
                                      <m:r>
                                        <a:rPr lang="en-US" i="1">
                                          <a:latin typeface="Cambria Math"/>
                                        </a:rPr>
                                        <m:t>−1</m:t>
                                      </m:r>
                                    </m:sub>
                                  </m:sSub>
                                </m:e>
                              </m:d>
                            </m:e>
                          </m:nary>
                        </m:den>
                      </m:f>
                    </m:oMath>
                  </m:oMathPara>
                </a14:m>
                <a:endParaRPr lang="ru-RU" dirty="0"/>
              </a:p>
            </p:txBody>
          </p:sp>
        </mc:Choice>
        <mc:Fallback xmlns="">
          <p:sp>
            <p:nvSpPr>
              <p:cNvPr id="9" name="Прямоугольник 8"/>
              <p:cNvSpPr>
                <a:spLocks noRot="1" noChangeAspect="1" noMove="1" noResize="1" noEditPoints="1" noAdjustHandles="1" noChangeArrowheads="1" noChangeShapeType="1" noTextEdit="1"/>
              </p:cNvSpPr>
              <p:nvPr/>
            </p:nvSpPr>
            <p:spPr>
              <a:xfrm>
                <a:off x="1835696" y="3938564"/>
                <a:ext cx="5714578" cy="724878"/>
              </a:xfrm>
              <a:prstGeom prst="rect">
                <a:avLst/>
              </a:prstGeom>
              <a:blipFill rotWithShape="1">
                <a:blip r:embed="rId5"/>
                <a:stretch>
                  <a:fillRect/>
                </a:stretch>
              </a:blipFill>
              <a:ln w="25400">
                <a:solidFill>
                  <a:srgbClr val="FF0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 name="Объект 2"/>
              <p:cNvSpPr txBox="1">
                <a:spLocks/>
              </p:cNvSpPr>
              <p:nvPr/>
            </p:nvSpPr>
            <p:spPr>
              <a:xfrm>
                <a:off x="174737" y="4797152"/>
                <a:ext cx="9036496" cy="15121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This process is known as the </a:t>
                </a:r>
                <a:r>
                  <a:rPr lang="en-US" sz="2400" b="1" i="1" u="sng" dirty="0"/>
                  <a:t>predict-update cycle</a:t>
                </a:r>
                <a:r>
                  <a:rPr lang="en-US" sz="2400" dirty="0"/>
                  <a:t>. The distribution </a:t>
                </a:r>
                <a14:m>
                  <m:oMath xmlns:m="http://schemas.openxmlformats.org/officeDocument/2006/math">
                    <m:r>
                      <a:rPr lang="en-US" sz="2400" i="1">
                        <a:latin typeface="Cambria Math"/>
                      </a:rPr>
                      <m:t>𝑝</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𝑧</m:t>
                            </m:r>
                          </m:e>
                          <m:sub>
                            <m:r>
                              <a:rPr lang="en-US" sz="2400" i="1">
                                <a:latin typeface="Cambria Math"/>
                              </a:rPr>
                              <m:t>𝑡</m:t>
                            </m:r>
                          </m:sub>
                        </m:sSub>
                        <m:r>
                          <a:rPr lang="en-US" sz="2400" i="1">
                            <a:latin typeface="Cambria Math"/>
                          </a:rPr>
                          <m:t>|</m:t>
                        </m:r>
                        <m:sSub>
                          <m:sSubPr>
                            <m:ctrlPr>
                              <a:rPr lang="en-US" sz="2400" i="1">
                                <a:latin typeface="Cambria Math" panose="02040503050406030204" pitchFamily="18" charset="0"/>
                              </a:rPr>
                            </m:ctrlPr>
                          </m:sSubPr>
                          <m:e>
                            <m:r>
                              <a:rPr lang="en-US" sz="2400" b="1">
                                <a:latin typeface="Cambria Math"/>
                              </a:rPr>
                              <m:t>𝐱</m:t>
                            </m:r>
                          </m:e>
                          <m:sub>
                            <m:r>
                              <a:rPr lang="en-US" sz="2400" i="1">
                                <a:latin typeface="Cambria Math"/>
                              </a:rPr>
                              <m:t>1:</m:t>
                            </m:r>
                            <m:r>
                              <a:rPr lang="en-US" sz="2400" i="1">
                                <a:latin typeface="Cambria Math"/>
                              </a:rPr>
                              <m:t>𝑡</m:t>
                            </m:r>
                          </m:sub>
                        </m:sSub>
                      </m:e>
                    </m:d>
                  </m:oMath>
                </a14:m>
                <a:r>
                  <a:rPr lang="en-US" sz="2400" dirty="0"/>
                  <a:t> is called the (filtered) </a:t>
                </a:r>
                <a:r>
                  <a:rPr lang="en-US" sz="2400" b="1" i="1" u="sng" dirty="0"/>
                  <a:t>belief state</a:t>
                </a:r>
                <a:r>
                  <a:rPr lang="en-US" sz="2400" dirty="0"/>
                  <a:t> at time </a:t>
                </a:r>
                <a14:m>
                  <m:oMath xmlns:m="http://schemas.openxmlformats.org/officeDocument/2006/math">
                    <m:r>
                      <a:rPr lang="en-US" sz="2400" b="0" i="1" smtClean="0">
                        <a:latin typeface="Cambria Math"/>
                      </a:rPr>
                      <m:t>𝑡</m:t>
                    </m:r>
                  </m:oMath>
                </a14:m>
                <a:r>
                  <a:rPr lang="en-US" sz="2400" dirty="0"/>
                  <a:t>. </a:t>
                </a:r>
              </a:p>
            </p:txBody>
          </p:sp>
        </mc:Choice>
        <mc:Fallback xmlns="">
          <p:sp>
            <p:nvSpPr>
              <p:cNvPr id="10" name="Объект 2"/>
              <p:cNvSpPr txBox="1">
                <a:spLocks noRot="1" noChangeAspect="1" noMove="1" noResize="1" noEditPoints="1" noAdjustHandles="1" noChangeArrowheads="1" noChangeShapeType="1" noTextEdit="1"/>
              </p:cNvSpPr>
              <p:nvPr/>
            </p:nvSpPr>
            <p:spPr>
              <a:xfrm>
                <a:off x="174737" y="4797152"/>
                <a:ext cx="9036496" cy="1512168"/>
              </a:xfrm>
              <a:prstGeom prst="rect">
                <a:avLst/>
              </a:prstGeom>
              <a:blipFill rotWithShape="1">
                <a:blip r:embed="rId6"/>
                <a:stretch>
                  <a:fillRect l="-1080" t="-3226"/>
                </a:stretch>
              </a:blipFill>
            </p:spPr>
            <p:txBody>
              <a:bodyPr/>
              <a:lstStyle/>
              <a:p>
                <a:r>
                  <a:rPr lang="ru-RU">
                    <a:noFill/>
                  </a:rPr>
                  <a:t> </a:t>
                </a:r>
              </a:p>
            </p:txBody>
          </p:sp>
        </mc:Fallback>
      </mc:AlternateContent>
    </p:spTree>
    <p:extLst>
      <p:ext uri="{BB962C8B-B14F-4D97-AF65-F5344CB8AC3E}">
        <p14:creationId xmlns:p14="http://schemas.microsoft.com/office/powerpoint/2010/main" val="3791541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648072"/>
          </a:xfrm>
        </p:spPr>
        <p:txBody>
          <a:bodyPr>
            <a:noAutofit/>
          </a:bodyPr>
          <a:lstStyle/>
          <a:p>
            <a:r>
              <a:rPr lang="en-US" sz="3600" b="1" dirty="0"/>
              <a:t>The forwards-backwards algorithm (1/2)</a:t>
            </a:r>
            <a:endParaRPr lang="ru-RU" sz="3600" b="1" dirty="0"/>
          </a:p>
        </p:txBody>
      </p:sp>
      <p:sp>
        <p:nvSpPr>
          <p:cNvPr id="4" name="Нижний колонтитул 3"/>
          <p:cNvSpPr>
            <a:spLocks noGrp="1"/>
          </p:cNvSpPr>
          <p:nvPr>
            <p:ph type="ftr" sz="quarter" idx="11"/>
          </p:nvPr>
        </p:nvSpPr>
        <p:spPr/>
        <p:txBody>
          <a:bodyPr/>
          <a:lstStyle/>
          <a:p>
            <a:r>
              <a:rPr lang="en-US"/>
              <a:t>Generative Models for Discrete Data.          Markov Models</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18</a:t>
            </a:fld>
            <a:r>
              <a:rPr lang="en-US" sz="2200" dirty="0">
                <a:solidFill>
                  <a:schemeClr val="tx1"/>
                </a:solidFill>
              </a:rPr>
              <a:t>/24</a:t>
            </a:r>
            <a:endParaRPr lang="ru-RU" sz="2200" dirty="0">
              <a:solidFill>
                <a:schemeClr val="tx1"/>
              </a:solidFill>
            </a:endParaRPr>
          </a:p>
        </p:txBody>
      </p:sp>
      <mc:AlternateContent xmlns:mc="http://schemas.openxmlformats.org/markup-compatibility/2006" xmlns:a14="http://schemas.microsoft.com/office/drawing/2010/main">
        <mc:Choice Requires="a14">
          <p:sp>
            <p:nvSpPr>
              <p:cNvPr id="6" name="Объект 2"/>
              <p:cNvSpPr>
                <a:spLocks noGrp="1"/>
              </p:cNvSpPr>
              <p:nvPr>
                <p:ph idx="1"/>
              </p:nvPr>
            </p:nvSpPr>
            <p:spPr>
              <a:xfrm>
                <a:off x="35496" y="692696"/>
                <a:ext cx="9036496" cy="1728192"/>
              </a:xfrm>
            </p:spPr>
            <p:txBody>
              <a:bodyPr>
                <a:normAutofit/>
              </a:bodyPr>
              <a:lstStyle/>
              <a:p>
                <a:pPr marL="0" indent="0">
                  <a:buNone/>
                </a:pPr>
                <a:r>
                  <a:rPr lang="en-US" sz="2400" dirty="0"/>
                  <a:t>We now discuss how to compute the smoothed </a:t>
                </a:r>
                <a:r>
                  <a:rPr lang="en-US" sz="2400" dirty="0" err="1"/>
                  <a:t>marginals</a:t>
                </a:r>
                <a:r>
                  <a:rPr lang="en-US" sz="2400" dirty="0"/>
                  <a:t>, </a:t>
                </a:r>
                <a14:m>
                  <m:oMath xmlns:m="http://schemas.openxmlformats.org/officeDocument/2006/math">
                    <m:r>
                      <a:rPr lang="en-US" sz="2400" i="1">
                        <a:latin typeface="Cambria Math"/>
                      </a:rPr>
                      <m:t>𝑝</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𝑧</m:t>
                            </m:r>
                          </m:e>
                          <m:sub>
                            <m:r>
                              <a:rPr lang="en-US" sz="2400" i="1">
                                <a:latin typeface="Cambria Math"/>
                              </a:rPr>
                              <m:t>𝑡</m:t>
                            </m:r>
                          </m:sub>
                        </m:sSub>
                        <m:r>
                          <a:rPr lang="en-US" sz="2400" i="1">
                            <a:latin typeface="Cambria Math"/>
                          </a:rPr>
                          <m:t>|</m:t>
                        </m:r>
                        <m:sSub>
                          <m:sSubPr>
                            <m:ctrlPr>
                              <a:rPr lang="en-US" sz="2400" i="1">
                                <a:latin typeface="Cambria Math" panose="02040503050406030204" pitchFamily="18" charset="0"/>
                              </a:rPr>
                            </m:ctrlPr>
                          </m:sSubPr>
                          <m:e>
                            <m:r>
                              <a:rPr lang="en-US" sz="2400" b="1">
                                <a:latin typeface="Cambria Math"/>
                              </a:rPr>
                              <m:t>𝐱</m:t>
                            </m:r>
                          </m:e>
                          <m:sub>
                            <m:r>
                              <a:rPr lang="en-US" sz="2400" i="1">
                                <a:latin typeface="Cambria Math"/>
                              </a:rPr>
                              <m:t>1:</m:t>
                            </m:r>
                            <m:r>
                              <a:rPr lang="en-US" sz="2400" i="1">
                                <a:latin typeface="Cambria Math"/>
                              </a:rPr>
                              <m:t>𝑡</m:t>
                            </m:r>
                          </m:sub>
                        </m:sSub>
                      </m:e>
                    </m:d>
                  </m:oMath>
                </a14:m>
                <a:r>
                  <a:rPr lang="en-US" sz="2400" dirty="0"/>
                  <a:t> using </a:t>
                </a:r>
                <a:r>
                  <a:rPr lang="en-US" sz="2400" i="1" u="sng" dirty="0"/>
                  <a:t>offline inference</a:t>
                </a:r>
                <a:r>
                  <a:rPr lang="en-US" sz="2400" dirty="0"/>
                  <a:t>.</a:t>
                </a:r>
              </a:p>
              <a:p>
                <a:pPr marL="0" indent="0">
                  <a:buNone/>
                </a:pPr>
                <a:r>
                  <a:rPr lang="en-US" sz="2400" dirty="0"/>
                  <a:t>The key decomposition relies on the fact that we can break the chain into two parts, the past and the future, by conditioning on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𝑧</m:t>
                        </m:r>
                      </m:e>
                      <m:sub>
                        <m:r>
                          <a:rPr lang="en-US" sz="2400" i="1">
                            <a:latin typeface="Cambria Math"/>
                          </a:rPr>
                          <m:t>𝑡</m:t>
                        </m:r>
                      </m:sub>
                    </m:sSub>
                  </m:oMath>
                </a14:m>
                <a:r>
                  <a:rPr lang="en-US" sz="2400" dirty="0"/>
                  <a:t>:</a:t>
                </a:r>
              </a:p>
            </p:txBody>
          </p:sp>
        </mc:Choice>
        <mc:Fallback xmlns="">
          <p:sp>
            <p:nvSpPr>
              <p:cNvPr id="6" name="Объект 2"/>
              <p:cNvSpPr>
                <a:spLocks noGrp="1" noRot="1" noChangeAspect="1" noMove="1" noResize="1" noEditPoints="1" noAdjustHandles="1" noChangeArrowheads="1" noChangeShapeType="1" noTextEdit="1"/>
              </p:cNvSpPr>
              <p:nvPr>
                <p:ph idx="1"/>
              </p:nvPr>
            </p:nvSpPr>
            <p:spPr>
              <a:xfrm>
                <a:off x="35496" y="692696"/>
                <a:ext cx="9036496" cy="1728192"/>
              </a:xfrm>
              <a:blipFill rotWithShape="1">
                <a:blip r:embed="rId2"/>
                <a:stretch>
                  <a:fillRect l="-1080" t="-2827" b="-247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 name="Прямоугольник 6"/>
              <p:cNvSpPr/>
              <p:nvPr/>
            </p:nvSpPr>
            <p:spPr>
              <a:xfrm>
                <a:off x="1043608" y="2343859"/>
                <a:ext cx="7097328" cy="369332"/>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𝑝</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𝑧</m:t>
                              </m:r>
                            </m:e>
                            <m:sub>
                              <m:r>
                                <a:rPr lang="en-US" i="1">
                                  <a:latin typeface="Cambria Math"/>
                                </a:rPr>
                                <m:t>𝑡</m:t>
                              </m:r>
                            </m:sub>
                          </m:sSub>
                          <m:r>
                            <a:rPr lang="en-US" b="0" i="1" smtClean="0">
                              <a:latin typeface="Cambria Math"/>
                            </a:rPr>
                            <m:t>=</m:t>
                          </m:r>
                          <m:r>
                            <a:rPr lang="en-US" b="0" i="1" smtClean="0">
                              <a:latin typeface="Cambria Math"/>
                            </a:rPr>
                            <m:t>𝑗</m:t>
                          </m:r>
                          <m:r>
                            <a:rPr lang="en-US" b="0" i="1" smtClean="0">
                              <a:latin typeface="Cambria Math"/>
                            </a:rPr>
                            <m:t>|</m:t>
                          </m:r>
                          <m:sSub>
                            <m:sSubPr>
                              <m:ctrlPr>
                                <a:rPr lang="en-US" i="1">
                                  <a:latin typeface="Cambria Math" panose="02040503050406030204" pitchFamily="18" charset="0"/>
                                </a:rPr>
                              </m:ctrlPr>
                            </m:sSubPr>
                            <m:e>
                              <m:r>
                                <a:rPr lang="en-US" b="1">
                                  <a:latin typeface="Cambria Math"/>
                                </a:rPr>
                                <m:t>𝐱</m:t>
                              </m:r>
                            </m:e>
                            <m:sub>
                              <m:r>
                                <a:rPr lang="en-US" b="0" i="1" smtClean="0">
                                  <a:latin typeface="Cambria Math"/>
                                </a:rPr>
                                <m:t>1:</m:t>
                              </m:r>
                              <m:r>
                                <a:rPr lang="en-US" b="0" i="1" smtClean="0">
                                  <a:latin typeface="Cambria Math"/>
                                </a:rPr>
                                <m:t>𝑇</m:t>
                              </m:r>
                            </m:sub>
                          </m:sSub>
                        </m:e>
                      </m:d>
                      <m:r>
                        <a:rPr lang="en-US" i="1" smtClean="0">
                          <a:latin typeface="Cambria Math"/>
                          <a:ea typeface="Cambria Math"/>
                        </a:rPr>
                        <m:t>∝</m:t>
                      </m:r>
                      <m:r>
                        <a:rPr lang="en-US" b="0" i="1" smtClean="0">
                          <a:latin typeface="Cambria Math"/>
                          <a:ea typeface="Cambria Math"/>
                        </a:rPr>
                        <m:t>𝑝</m:t>
                      </m:r>
                      <m:d>
                        <m:dPr>
                          <m:ctrlPr>
                            <a:rPr lang="en-US" b="0" i="1" smtClean="0">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i="1">
                                  <a:latin typeface="Cambria Math"/>
                                </a:rPr>
                                <m:t>𝑧</m:t>
                              </m:r>
                            </m:e>
                            <m:sub>
                              <m:r>
                                <a:rPr lang="en-US" i="1">
                                  <a:latin typeface="Cambria Math"/>
                                </a:rPr>
                                <m:t>𝑡</m:t>
                              </m:r>
                            </m:sub>
                          </m:sSub>
                          <m:r>
                            <a:rPr lang="en-US" i="1">
                              <a:latin typeface="Cambria Math"/>
                            </a:rPr>
                            <m:t>=</m:t>
                          </m:r>
                          <m:r>
                            <a:rPr lang="en-US" i="1">
                              <a:latin typeface="Cambria Math"/>
                            </a:rPr>
                            <m:t>𝑗</m:t>
                          </m:r>
                          <m:r>
                            <a:rPr lang="en-US" b="0" i="1" smtClean="0">
                              <a:latin typeface="Cambria Math"/>
                            </a:rPr>
                            <m:t>, </m:t>
                          </m:r>
                          <m:sSub>
                            <m:sSubPr>
                              <m:ctrlPr>
                                <a:rPr lang="en-US" b="0" i="1" smtClean="0">
                                  <a:latin typeface="Cambria Math" panose="02040503050406030204" pitchFamily="18" charset="0"/>
                                </a:rPr>
                              </m:ctrlPr>
                            </m:sSubPr>
                            <m:e>
                              <m:r>
                                <a:rPr lang="en-US" b="1" i="0" smtClean="0">
                                  <a:latin typeface="Cambria Math"/>
                                </a:rPr>
                                <m:t>𝐱</m:t>
                              </m:r>
                            </m:e>
                            <m:sub>
                              <m:r>
                                <a:rPr lang="en-US" b="0" i="1" smtClean="0">
                                  <a:latin typeface="Cambria Math"/>
                                </a:rPr>
                                <m:t>𝑡</m:t>
                              </m:r>
                              <m:r>
                                <a:rPr lang="en-US" b="0" i="1" smtClean="0">
                                  <a:latin typeface="Cambria Math"/>
                                </a:rPr>
                                <m:t>+1:</m:t>
                              </m:r>
                              <m:r>
                                <a:rPr lang="en-US" b="0" i="1" smtClean="0">
                                  <a:latin typeface="Cambria Math"/>
                                </a:rPr>
                                <m:t>𝑇</m:t>
                              </m:r>
                            </m:sub>
                          </m:sSub>
                          <m:r>
                            <a:rPr lang="en-US" b="0" i="1" smtClean="0">
                              <a:latin typeface="Cambria Math"/>
                            </a:rPr>
                            <m:t>|</m:t>
                          </m:r>
                          <m:sSub>
                            <m:sSubPr>
                              <m:ctrlPr>
                                <a:rPr lang="en-US" i="1">
                                  <a:latin typeface="Cambria Math" panose="02040503050406030204" pitchFamily="18" charset="0"/>
                                </a:rPr>
                              </m:ctrlPr>
                            </m:sSubPr>
                            <m:e>
                              <m:r>
                                <a:rPr lang="en-US" b="1">
                                  <a:latin typeface="Cambria Math"/>
                                </a:rPr>
                                <m:t>𝐱</m:t>
                              </m:r>
                            </m:e>
                            <m:sub>
                              <m:r>
                                <a:rPr lang="en-US" i="1">
                                  <a:latin typeface="Cambria Math"/>
                                </a:rPr>
                                <m:t>1:</m:t>
                              </m:r>
                              <m:r>
                                <a:rPr lang="en-US" i="1">
                                  <a:latin typeface="Cambria Math"/>
                                </a:rPr>
                                <m:t>𝑡</m:t>
                              </m:r>
                            </m:sub>
                          </m:sSub>
                        </m:e>
                      </m:d>
                      <m:r>
                        <a:rPr lang="en-US" i="1">
                          <a:latin typeface="Cambria Math"/>
                          <a:ea typeface="Cambria Math"/>
                        </a:rPr>
                        <m:t>∝</m:t>
                      </m:r>
                      <m:r>
                        <a:rPr lang="en-US" b="0" i="1" smtClean="0">
                          <a:latin typeface="Cambria Math"/>
                          <a:ea typeface="Cambria Math"/>
                        </a:rPr>
                        <m:t>𝑝</m:t>
                      </m:r>
                      <m:d>
                        <m:dPr>
                          <m:ctrlPr>
                            <a:rPr lang="en-US" b="0" i="1" smtClean="0">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i="1">
                                  <a:latin typeface="Cambria Math"/>
                                </a:rPr>
                                <m:t>𝑧</m:t>
                              </m:r>
                            </m:e>
                            <m:sub>
                              <m:r>
                                <a:rPr lang="en-US" i="1">
                                  <a:latin typeface="Cambria Math"/>
                                </a:rPr>
                                <m:t>𝑡</m:t>
                              </m:r>
                            </m:sub>
                          </m:sSub>
                          <m:r>
                            <a:rPr lang="en-US" i="1">
                              <a:latin typeface="Cambria Math"/>
                            </a:rPr>
                            <m:t>=</m:t>
                          </m:r>
                          <m:r>
                            <a:rPr lang="en-US" i="1">
                              <a:latin typeface="Cambria Math"/>
                            </a:rPr>
                            <m:t>𝑗</m:t>
                          </m:r>
                          <m:r>
                            <a:rPr lang="en-US" b="0" i="1" smtClean="0">
                              <a:latin typeface="Cambria Math"/>
                            </a:rPr>
                            <m:t>|</m:t>
                          </m:r>
                          <m:sSub>
                            <m:sSubPr>
                              <m:ctrlPr>
                                <a:rPr lang="en-US" i="1">
                                  <a:latin typeface="Cambria Math" panose="02040503050406030204" pitchFamily="18" charset="0"/>
                                </a:rPr>
                              </m:ctrlPr>
                            </m:sSubPr>
                            <m:e>
                              <m:r>
                                <a:rPr lang="en-US" b="1">
                                  <a:latin typeface="Cambria Math"/>
                                </a:rPr>
                                <m:t>𝐱</m:t>
                              </m:r>
                            </m:e>
                            <m:sub>
                              <m:r>
                                <a:rPr lang="en-US" i="1">
                                  <a:latin typeface="Cambria Math"/>
                                </a:rPr>
                                <m:t>1:</m:t>
                              </m:r>
                              <m:r>
                                <a:rPr lang="en-US" i="1">
                                  <a:latin typeface="Cambria Math"/>
                                </a:rPr>
                                <m:t>𝑡</m:t>
                              </m:r>
                            </m:sub>
                          </m:sSub>
                        </m:e>
                      </m:d>
                      <m:r>
                        <a:rPr lang="en-US" b="0" i="1" smtClean="0">
                          <a:latin typeface="Cambria Math"/>
                          <a:ea typeface="Cambria Math"/>
                        </a:rPr>
                        <m:t>𝑝</m:t>
                      </m:r>
                      <m:d>
                        <m:dPr>
                          <m:ctrlPr>
                            <a:rPr lang="en-US" b="0" i="1" smtClean="0">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b="1">
                                  <a:latin typeface="Cambria Math"/>
                                </a:rPr>
                                <m:t>𝐱</m:t>
                              </m:r>
                            </m:e>
                            <m:sub>
                              <m:r>
                                <a:rPr lang="en-US" i="1">
                                  <a:latin typeface="Cambria Math"/>
                                </a:rPr>
                                <m:t>𝑡</m:t>
                              </m:r>
                              <m:r>
                                <a:rPr lang="en-US" i="1">
                                  <a:latin typeface="Cambria Math"/>
                                </a:rPr>
                                <m:t>+1:</m:t>
                              </m:r>
                              <m:r>
                                <a:rPr lang="en-US" i="1">
                                  <a:latin typeface="Cambria Math"/>
                                </a:rPr>
                                <m:t>𝑇</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rPr>
                                <m:t>𝑧</m:t>
                              </m:r>
                            </m:e>
                            <m:sub>
                              <m:r>
                                <a:rPr lang="en-US" i="1">
                                  <a:latin typeface="Cambria Math"/>
                                </a:rPr>
                                <m:t>𝑡</m:t>
                              </m:r>
                            </m:sub>
                          </m:sSub>
                          <m:r>
                            <a:rPr lang="en-US" i="1">
                              <a:latin typeface="Cambria Math"/>
                            </a:rPr>
                            <m:t>=</m:t>
                          </m:r>
                          <m:r>
                            <a:rPr lang="en-US" i="1">
                              <a:latin typeface="Cambria Math"/>
                            </a:rPr>
                            <m:t>𝑗</m:t>
                          </m:r>
                        </m:e>
                      </m:d>
                    </m:oMath>
                  </m:oMathPara>
                </a14:m>
                <a:endParaRPr lang="ru-RU" dirty="0"/>
              </a:p>
            </p:txBody>
          </p:sp>
        </mc:Choice>
        <mc:Fallback xmlns="">
          <p:sp>
            <p:nvSpPr>
              <p:cNvPr id="7" name="Прямоугольник 6"/>
              <p:cNvSpPr>
                <a:spLocks noRot="1" noChangeAspect="1" noMove="1" noResize="1" noEditPoints="1" noAdjustHandles="1" noChangeArrowheads="1" noChangeShapeType="1" noTextEdit="1"/>
              </p:cNvSpPr>
              <p:nvPr/>
            </p:nvSpPr>
            <p:spPr>
              <a:xfrm>
                <a:off x="1043608" y="2343859"/>
                <a:ext cx="7097328" cy="369332"/>
              </a:xfrm>
              <a:prstGeom prst="rect">
                <a:avLst/>
              </a:prstGeom>
              <a:blipFill rotWithShape="1">
                <a:blip r:embed="rId3"/>
                <a:stretch>
                  <a:fillRect b="-7692"/>
                </a:stretch>
              </a:blipFill>
              <a:ln w="25400">
                <a:solidFill>
                  <a:srgbClr val="FF0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Объект 2"/>
              <p:cNvSpPr txBox="1">
                <a:spLocks/>
              </p:cNvSpPr>
              <p:nvPr/>
            </p:nvSpPr>
            <p:spPr>
              <a:xfrm>
                <a:off x="179862" y="2713191"/>
                <a:ext cx="9036496" cy="8640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Let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a:ea typeface="Cambria Math"/>
                          </a:rPr>
                          <m:t>𝛼</m:t>
                        </m:r>
                      </m:e>
                      <m:sub>
                        <m:r>
                          <a:rPr lang="en-US" sz="2400" b="0" i="1" smtClean="0">
                            <a:latin typeface="Cambria Math"/>
                          </a:rPr>
                          <m:t>𝑡</m:t>
                        </m:r>
                      </m:sub>
                    </m:sSub>
                    <m:d>
                      <m:dPr>
                        <m:ctrlPr>
                          <a:rPr lang="en-US" sz="2400" i="1" smtClean="0">
                            <a:latin typeface="Cambria Math" panose="02040503050406030204" pitchFamily="18" charset="0"/>
                          </a:rPr>
                        </m:ctrlPr>
                      </m:dPr>
                      <m:e>
                        <m:r>
                          <a:rPr lang="en-US" sz="2400" b="0" i="1" smtClean="0">
                            <a:latin typeface="Cambria Math"/>
                          </a:rPr>
                          <m:t>𝑗</m:t>
                        </m:r>
                      </m:e>
                    </m:d>
                    <m:r>
                      <a:rPr lang="en-US" sz="2400" i="1">
                        <a:latin typeface="Cambria Math"/>
                        <a:ea typeface="Cambria Math"/>
                      </a:rPr>
                      <m:t>≜</m:t>
                    </m:r>
                    <m:r>
                      <a:rPr lang="en-US" sz="2400" i="1">
                        <a:latin typeface="Cambria Math"/>
                        <a:ea typeface="Cambria Math"/>
                      </a:rPr>
                      <m:t>𝑝</m:t>
                    </m:r>
                    <m:d>
                      <m:dPr>
                        <m:ctrlPr>
                          <a:rPr lang="en-US" sz="2400" i="1">
                            <a:latin typeface="Cambria Math" panose="02040503050406030204" pitchFamily="18" charset="0"/>
                            <a:ea typeface="Cambria Math"/>
                          </a:rPr>
                        </m:ctrlPr>
                      </m:dPr>
                      <m:e>
                        <m:sSub>
                          <m:sSubPr>
                            <m:ctrlPr>
                              <a:rPr lang="en-US" sz="2400" i="1">
                                <a:latin typeface="Cambria Math" panose="02040503050406030204" pitchFamily="18" charset="0"/>
                              </a:rPr>
                            </m:ctrlPr>
                          </m:sSubPr>
                          <m:e>
                            <m:r>
                              <a:rPr lang="en-US" sz="2400" i="1">
                                <a:latin typeface="Cambria Math"/>
                              </a:rPr>
                              <m:t>𝑧</m:t>
                            </m:r>
                          </m:e>
                          <m:sub>
                            <m:r>
                              <a:rPr lang="en-US" sz="2400" i="1">
                                <a:latin typeface="Cambria Math"/>
                              </a:rPr>
                              <m:t>𝑡</m:t>
                            </m:r>
                          </m:sub>
                        </m:sSub>
                        <m:r>
                          <a:rPr lang="en-US" sz="2400" i="1">
                            <a:latin typeface="Cambria Math"/>
                          </a:rPr>
                          <m:t>=</m:t>
                        </m:r>
                        <m:r>
                          <a:rPr lang="en-US" sz="2400" i="1">
                            <a:latin typeface="Cambria Math"/>
                          </a:rPr>
                          <m:t>𝑗</m:t>
                        </m:r>
                        <m:r>
                          <a:rPr lang="en-US" sz="2400" i="1">
                            <a:latin typeface="Cambria Math"/>
                          </a:rPr>
                          <m:t>|</m:t>
                        </m:r>
                        <m:sSub>
                          <m:sSubPr>
                            <m:ctrlPr>
                              <a:rPr lang="en-US" sz="2400" i="1">
                                <a:latin typeface="Cambria Math" panose="02040503050406030204" pitchFamily="18" charset="0"/>
                              </a:rPr>
                            </m:ctrlPr>
                          </m:sSubPr>
                          <m:e>
                            <m:r>
                              <a:rPr lang="en-US" sz="2400" b="1">
                                <a:latin typeface="Cambria Math"/>
                              </a:rPr>
                              <m:t>𝐱</m:t>
                            </m:r>
                          </m:e>
                          <m:sub>
                            <m:r>
                              <a:rPr lang="en-US" sz="2400" i="1">
                                <a:latin typeface="Cambria Math"/>
                              </a:rPr>
                              <m:t>1:</m:t>
                            </m:r>
                            <m:r>
                              <a:rPr lang="en-US" sz="2400" i="1">
                                <a:latin typeface="Cambria Math"/>
                              </a:rPr>
                              <m:t>𝑡</m:t>
                            </m:r>
                          </m:sub>
                        </m:sSub>
                      </m:e>
                    </m:d>
                  </m:oMath>
                </a14:m>
                <a:r>
                  <a:rPr lang="en-US" sz="2400" dirty="0"/>
                  <a:t> be the filtered belief state as before. Also, define:</a:t>
                </a:r>
              </a:p>
            </p:txBody>
          </p:sp>
        </mc:Choice>
        <mc:Fallback xmlns="">
          <p:sp>
            <p:nvSpPr>
              <p:cNvPr id="11" name="Объект 2"/>
              <p:cNvSpPr txBox="1">
                <a:spLocks noRot="1" noChangeAspect="1" noMove="1" noResize="1" noEditPoints="1" noAdjustHandles="1" noChangeArrowheads="1" noChangeShapeType="1" noTextEdit="1"/>
              </p:cNvSpPr>
              <p:nvPr/>
            </p:nvSpPr>
            <p:spPr>
              <a:xfrm>
                <a:off x="179862" y="2713191"/>
                <a:ext cx="9036496" cy="864096"/>
              </a:xfrm>
              <a:prstGeom prst="rect">
                <a:avLst/>
              </a:prstGeom>
              <a:blipFill rotWithShape="1">
                <a:blip r:embed="rId4"/>
                <a:stretch>
                  <a:fillRect l="-1080" t="-5634" b="-11268"/>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Прямоугольник 11"/>
              <p:cNvSpPr/>
              <p:nvPr/>
            </p:nvSpPr>
            <p:spPr>
              <a:xfrm>
                <a:off x="3373003" y="3577287"/>
                <a:ext cx="2650213" cy="369332"/>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𝛽</m:t>
                          </m:r>
                        </m:e>
                        <m:sub>
                          <m:r>
                            <a:rPr lang="en-US" i="1">
                              <a:latin typeface="Cambria Math"/>
                            </a:rPr>
                            <m:t>𝑡</m:t>
                          </m:r>
                        </m:sub>
                      </m:sSub>
                      <m:d>
                        <m:dPr>
                          <m:ctrlPr>
                            <a:rPr lang="en-US" i="1">
                              <a:latin typeface="Cambria Math" panose="02040503050406030204" pitchFamily="18" charset="0"/>
                            </a:rPr>
                          </m:ctrlPr>
                        </m:dPr>
                        <m:e>
                          <m:r>
                            <a:rPr lang="en-US" i="1">
                              <a:latin typeface="Cambria Math"/>
                            </a:rPr>
                            <m:t>𝑗</m:t>
                          </m:r>
                        </m:e>
                      </m:d>
                      <m:r>
                        <a:rPr lang="en-US" i="1">
                          <a:latin typeface="Cambria Math"/>
                          <a:ea typeface="Cambria Math"/>
                        </a:rPr>
                        <m:t>≜</m:t>
                      </m:r>
                      <m:r>
                        <a:rPr lang="en-US" b="0" i="1" smtClean="0">
                          <a:latin typeface="Cambria Math"/>
                          <a:ea typeface="Cambria Math"/>
                        </a:rPr>
                        <m:t>𝑝</m:t>
                      </m:r>
                      <m:d>
                        <m:dPr>
                          <m:ctrlPr>
                            <a:rPr lang="en-US" b="0" i="1" smtClean="0">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b="1">
                                  <a:latin typeface="Cambria Math"/>
                                </a:rPr>
                                <m:t>𝐱</m:t>
                              </m:r>
                            </m:e>
                            <m:sub>
                              <m:r>
                                <a:rPr lang="en-US" i="1">
                                  <a:latin typeface="Cambria Math"/>
                                </a:rPr>
                                <m:t>𝑡</m:t>
                              </m:r>
                              <m:r>
                                <a:rPr lang="en-US" i="1">
                                  <a:latin typeface="Cambria Math"/>
                                </a:rPr>
                                <m:t>+1:</m:t>
                              </m:r>
                              <m:r>
                                <a:rPr lang="en-US" i="1">
                                  <a:latin typeface="Cambria Math"/>
                                </a:rPr>
                                <m:t>𝑇</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rPr>
                                <m:t>𝑧</m:t>
                              </m:r>
                            </m:e>
                            <m:sub>
                              <m:r>
                                <a:rPr lang="en-US" i="1">
                                  <a:latin typeface="Cambria Math"/>
                                </a:rPr>
                                <m:t>𝑡</m:t>
                              </m:r>
                            </m:sub>
                          </m:sSub>
                          <m:r>
                            <a:rPr lang="en-US" i="1">
                              <a:latin typeface="Cambria Math"/>
                            </a:rPr>
                            <m:t>=</m:t>
                          </m:r>
                          <m:r>
                            <a:rPr lang="en-US" i="1">
                              <a:latin typeface="Cambria Math"/>
                            </a:rPr>
                            <m:t>𝑗</m:t>
                          </m:r>
                        </m:e>
                      </m:d>
                    </m:oMath>
                  </m:oMathPara>
                </a14:m>
                <a:endParaRPr lang="ru-RU" dirty="0"/>
              </a:p>
            </p:txBody>
          </p:sp>
        </mc:Choice>
        <mc:Fallback xmlns="">
          <p:sp>
            <p:nvSpPr>
              <p:cNvPr id="12" name="Прямоугольник 11"/>
              <p:cNvSpPr>
                <a:spLocks noRot="1" noChangeAspect="1" noMove="1" noResize="1" noEditPoints="1" noAdjustHandles="1" noChangeArrowheads="1" noChangeShapeType="1" noTextEdit="1"/>
              </p:cNvSpPr>
              <p:nvPr/>
            </p:nvSpPr>
            <p:spPr>
              <a:xfrm>
                <a:off x="3373003" y="3577287"/>
                <a:ext cx="2650213" cy="369332"/>
              </a:xfrm>
              <a:prstGeom prst="rect">
                <a:avLst/>
              </a:prstGeom>
              <a:blipFill rotWithShape="1">
                <a:blip r:embed="rId5"/>
                <a:stretch>
                  <a:fillRect b="-9375"/>
                </a:stretch>
              </a:blipFill>
              <a:ln w="25400">
                <a:solidFill>
                  <a:srgbClr val="FF0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3" name="Объект 2"/>
              <p:cNvSpPr txBox="1">
                <a:spLocks/>
              </p:cNvSpPr>
              <p:nvPr/>
            </p:nvSpPr>
            <p:spPr>
              <a:xfrm>
                <a:off x="177285" y="4005064"/>
                <a:ext cx="9036496" cy="12961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as the conditional likelihood of the future evidence given that the hidden state at time </a:t>
                </a:r>
                <a14:m>
                  <m:oMath xmlns:m="http://schemas.openxmlformats.org/officeDocument/2006/math">
                    <m:r>
                      <a:rPr lang="en-US" sz="2400" b="0" i="1" smtClean="0">
                        <a:latin typeface="Cambria Math"/>
                      </a:rPr>
                      <m:t>𝑡</m:t>
                    </m:r>
                  </m:oMath>
                </a14:m>
                <a:r>
                  <a:rPr lang="en-US" sz="2400" dirty="0"/>
                  <a:t> is </a:t>
                </a:r>
                <a14:m>
                  <m:oMath xmlns:m="http://schemas.openxmlformats.org/officeDocument/2006/math">
                    <m:r>
                      <a:rPr lang="en-US" sz="2400" b="0" i="1" smtClean="0">
                        <a:latin typeface="Cambria Math"/>
                      </a:rPr>
                      <m:t>𝑗</m:t>
                    </m:r>
                  </m:oMath>
                </a14:m>
                <a:r>
                  <a:rPr lang="en-US" sz="2400" dirty="0"/>
                  <a:t>. Note that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ea typeface="Cambria Math"/>
                          </a:rPr>
                          <m:t>𝛽</m:t>
                        </m:r>
                      </m:e>
                      <m:sub>
                        <m:r>
                          <a:rPr lang="en-US" sz="2400" i="1">
                            <a:latin typeface="Cambria Math"/>
                          </a:rPr>
                          <m:t>𝑡</m:t>
                        </m:r>
                      </m:sub>
                    </m:sSub>
                    <m:d>
                      <m:dPr>
                        <m:ctrlPr>
                          <a:rPr lang="en-US" sz="2400" i="1">
                            <a:latin typeface="Cambria Math" panose="02040503050406030204" pitchFamily="18" charset="0"/>
                          </a:rPr>
                        </m:ctrlPr>
                      </m:dPr>
                      <m:e>
                        <m:r>
                          <a:rPr lang="en-US" sz="2400" i="1">
                            <a:latin typeface="Cambria Math"/>
                          </a:rPr>
                          <m:t>𝑗</m:t>
                        </m:r>
                      </m:e>
                    </m:d>
                  </m:oMath>
                </a14:m>
                <a:r>
                  <a:rPr lang="en-US" sz="2400" dirty="0"/>
                  <a:t> is not probability distribution over states, since it does not need to satisfy </a:t>
                </a:r>
                <a14:m>
                  <m:oMath xmlns:m="http://schemas.openxmlformats.org/officeDocument/2006/math">
                    <m:nary>
                      <m:naryPr>
                        <m:chr m:val="∑"/>
                        <m:limLoc m:val="subSup"/>
                        <m:supHide m:val="on"/>
                        <m:ctrlPr>
                          <a:rPr lang="en-US" sz="2400" i="1" smtClean="0">
                            <a:latin typeface="Cambria Math" panose="02040503050406030204" pitchFamily="18" charset="0"/>
                          </a:rPr>
                        </m:ctrlPr>
                      </m:naryPr>
                      <m:sub>
                        <m:r>
                          <m:rPr>
                            <m:brk m:alnAt="9"/>
                          </m:rPr>
                          <a:rPr lang="en-US" sz="2400" b="0" i="1" smtClean="0">
                            <a:latin typeface="Cambria Math"/>
                          </a:rPr>
                          <m:t>𝑗</m:t>
                        </m:r>
                      </m:sub>
                      <m:sup/>
                      <m:e>
                        <m:sSub>
                          <m:sSubPr>
                            <m:ctrlPr>
                              <a:rPr lang="en-US" sz="2400" i="1">
                                <a:latin typeface="Cambria Math" panose="02040503050406030204" pitchFamily="18" charset="0"/>
                              </a:rPr>
                            </m:ctrlPr>
                          </m:sSubPr>
                          <m:e>
                            <m:r>
                              <a:rPr lang="en-US" sz="2400" i="1">
                                <a:latin typeface="Cambria Math"/>
                                <a:ea typeface="Cambria Math"/>
                              </a:rPr>
                              <m:t>𝛽</m:t>
                            </m:r>
                          </m:e>
                          <m:sub>
                            <m:r>
                              <a:rPr lang="en-US" sz="2400" i="1">
                                <a:latin typeface="Cambria Math"/>
                              </a:rPr>
                              <m:t>𝑡</m:t>
                            </m:r>
                          </m:sub>
                        </m:sSub>
                        <m:d>
                          <m:dPr>
                            <m:ctrlPr>
                              <a:rPr lang="en-US" sz="2400" i="1">
                                <a:latin typeface="Cambria Math" panose="02040503050406030204" pitchFamily="18" charset="0"/>
                              </a:rPr>
                            </m:ctrlPr>
                          </m:dPr>
                          <m:e>
                            <m:r>
                              <a:rPr lang="en-US" sz="2400" i="1">
                                <a:latin typeface="Cambria Math"/>
                              </a:rPr>
                              <m:t>𝑗</m:t>
                            </m:r>
                          </m:e>
                        </m:d>
                      </m:e>
                    </m:nary>
                    <m:r>
                      <a:rPr lang="en-US" sz="2400" b="0" i="1" smtClean="0">
                        <a:latin typeface="Cambria Math"/>
                      </a:rPr>
                      <m:t>=1</m:t>
                    </m:r>
                  </m:oMath>
                </a14:m>
                <a:r>
                  <a:rPr lang="en-US" sz="2400" dirty="0"/>
                  <a:t>.</a:t>
                </a:r>
              </a:p>
            </p:txBody>
          </p:sp>
        </mc:Choice>
        <mc:Fallback xmlns="">
          <p:sp>
            <p:nvSpPr>
              <p:cNvPr id="13" name="Объект 2"/>
              <p:cNvSpPr txBox="1">
                <a:spLocks noRot="1" noChangeAspect="1" noMove="1" noResize="1" noEditPoints="1" noAdjustHandles="1" noChangeArrowheads="1" noChangeShapeType="1" noTextEdit="1"/>
              </p:cNvSpPr>
              <p:nvPr/>
            </p:nvSpPr>
            <p:spPr>
              <a:xfrm>
                <a:off x="177285" y="4005064"/>
                <a:ext cx="9036496" cy="1296144"/>
              </a:xfrm>
              <a:prstGeom prst="rect">
                <a:avLst/>
              </a:prstGeom>
              <a:blipFill rotWithShape="1">
                <a:blip r:embed="rId6"/>
                <a:stretch>
                  <a:fillRect l="-1012" t="-3756" r="-1619" b="-61972"/>
                </a:stretch>
              </a:blipFill>
            </p:spPr>
            <p:txBody>
              <a:bodyPr/>
              <a:lstStyle/>
              <a:p>
                <a:r>
                  <a:rPr lang="ru-RU">
                    <a:noFill/>
                  </a:rPr>
                  <a:t> </a:t>
                </a:r>
              </a:p>
            </p:txBody>
          </p:sp>
        </mc:Fallback>
      </mc:AlternateContent>
    </p:spTree>
    <p:extLst>
      <p:ext uri="{BB962C8B-B14F-4D97-AF65-F5344CB8AC3E}">
        <p14:creationId xmlns:p14="http://schemas.microsoft.com/office/powerpoint/2010/main" val="4281528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648072"/>
          </a:xfrm>
        </p:spPr>
        <p:txBody>
          <a:bodyPr>
            <a:noAutofit/>
          </a:bodyPr>
          <a:lstStyle/>
          <a:p>
            <a:r>
              <a:rPr lang="en-US" sz="3600" b="1" dirty="0"/>
              <a:t>The forwards-backwards algorithm (2/2)</a:t>
            </a:r>
            <a:endParaRPr lang="ru-RU" sz="3600" b="1" dirty="0"/>
          </a:p>
        </p:txBody>
      </p:sp>
      <p:sp>
        <p:nvSpPr>
          <p:cNvPr id="4" name="Нижний колонтитул 3"/>
          <p:cNvSpPr>
            <a:spLocks noGrp="1"/>
          </p:cNvSpPr>
          <p:nvPr>
            <p:ph type="ftr" sz="quarter" idx="11"/>
          </p:nvPr>
        </p:nvSpPr>
        <p:spPr/>
        <p:txBody>
          <a:bodyPr/>
          <a:lstStyle/>
          <a:p>
            <a:r>
              <a:rPr lang="en-US"/>
              <a:t>Generative Models for Discrete Data.          Markov Models</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19</a:t>
            </a:fld>
            <a:r>
              <a:rPr lang="en-US" sz="2200" dirty="0">
                <a:solidFill>
                  <a:schemeClr val="tx1"/>
                </a:solidFill>
              </a:rPr>
              <a:t>/24</a:t>
            </a:r>
            <a:endParaRPr lang="ru-RU" sz="2200" dirty="0">
              <a:solidFill>
                <a:schemeClr val="tx1"/>
              </a:solidFill>
            </a:endParaRPr>
          </a:p>
        </p:txBody>
      </p:sp>
      <p:sp>
        <p:nvSpPr>
          <p:cNvPr id="6" name="Объект 2"/>
          <p:cNvSpPr>
            <a:spLocks noGrp="1"/>
          </p:cNvSpPr>
          <p:nvPr>
            <p:ph idx="1"/>
          </p:nvPr>
        </p:nvSpPr>
        <p:spPr>
          <a:xfrm>
            <a:off x="35496" y="692696"/>
            <a:ext cx="9036496" cy="504056"/>
          </a:xfrm>
        </p:spPr>
        <p:txBody>
          <a:bodyPr>
            <a:normAutofit/>
          </a:bodyPr>
          <a:lstStyle/>
          <a:p>
            <a:pPr marL="0" indent="0">
              <a:buNone/>
            </a:pPr>
            <a:r>
              <a:rPr lang="en-US" sz="2400" dirty="0"/>
              <a:t>Finally, we define </a:t>
            </a:r>
          </a:p>
        </p:txBody>
      </p:sp>
      <mc:AlternateContent xmlns:mc="http://schemas.openxmlformats.org/markup-compatibility/2006" xmlns:a14="http://schemas.microsoft.com/office/drawing/2010/main">
        <mc:Choice Requires="a14">
          <p:sp>
            <p:nvSpPr>
              <p:cNvPr id="7" name="Прямоугольник 6"/>
              <p:cNvSpPr/>
              <p:nvPr/>
            </p:nvSpPr>
            <p:spPr>
              <a:xfrm>
                <a:off x="2987824" y="1268760"/>
                <a:ext cx="2384499" cy="369332"/>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smtClean="0">
                              <a:latin typeface="Cambria Math"/>
                              <a:ea typeface="Cambria Math"/>
                            </a:rPr>
                            <m:t>𝛾</m:t>
                          </m:r>
                        </m:e>
                        <m:sub>
                          <m:r>
                            <a:rPr lang="en-US" i="1">
                              <a:latin typeface="Cambria Math"/>
                            </a:rPr>
                            <m:t>𝑡</m:t>
                          </m:r>
                        </m:sub>
                      </m:sSub>
                      <m:d>
                        <m:dPr>
                          <m:ctrlPr>
                            <a:rPr lang="en-US" i="1">
                              <a:latin typeface="Cambria Math" panose="02040503050406030204" pitchFamily="18" charset="0"/>
                            </a:rPr>
                          </m:ctrlPr>
                        </m:dPr>
                        <m:e>
                          <m:r>
                            <a:rPr lang="en-US" i="1">
                              <a:latin typeface="Cambria Math"/>
                            </a:rPr>
                            <m:t>𝑗</m:t>
                          </m:r>
                        </m:e>
                      </m:d>
                      <m:r>
                        <a:rPr lang="en-US" i="1">
                          <a:latin typeface="Cambria Math"/>
                          <a:ea typeface="Cambria Math"/>
                        </a:rPr>
                        <m:t>≜</m:t>
                      </m:r>
                      <m:r>
                        <a:rPr lang="en-US" i="1" smtClean="0">
                          <a:latin typeface="Cambria Math"/>
                        </a:rPr>
                        <m:t>𝑝</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𝑧</m:t>
                              </m:r>
                            </m:e>
                            <m:sub>
                              <m:r>
                                <a:rPr lang="en-US" i="1">
                                  <a:latin typeface="Cambria Math"/>
                                </a:rPr>
                                <m:t>𝑡</m:t>
                              </m:r>
                            </m:sub>
                          </m:sSub>
                          <m:r>
                            <a:rPr lang="en-US" b="0" i="1" smtClean="0">
                              <a:latin typeface="Cambria Math"/>
                            </a:rPr>
                            <m:t>=</m:t>
                          </m:r>
                          <m:r>
                            <a:rPr lang="en-US" b="0" i="1" smtClean="0">
                              <a:latin typeface="Cambria Math"/>
                            </a:rPr>
                            <m:t>𝑗</m:t>
                          </m:r>
                          <m:r>
                            <a:rPr lang="en-US" b="0" i="1" smtClean="0">
                              <a:latin typeface="Cambria Math"/>
                            </a:rPr>
                            <m:t>|</m:t>
                          </m:r>
                          <m:sSub>
                            <m:sSubPr>
                              <m:ctrlPr>
                                <a:rPr lang="en-US" i="1">
                                  <a:latin typeface="Cambria Math" panose="02040503050406030204" pitchFamily="18" charset="0"/>
                                </a:rPr>
                              </m:ctrlPr>
                            </m:sSubPr>
                            <m:e>
                              <m:r>
                                <a:rPr lang="en-US" b="1">
                                  <a:latin typeface="Cambria Math"/>
                                </a:rPr>
                                <m:t>𝐱</m:t>
                              </m:r>
                            </m:e>
                            <m:sub>
                              <m:r>
                                <a:rPr lang="en-US" b="0" i="1" smtClean="0">
                                  <a:latin typeface="Cambria Math"/>
                                </a:rPr>
                                <m:t>1:</m:t>
                              </m:r>
                              <m:r>
                                <a:rPr lang="en-US" b="0" i="1" smtClean="0">
                                  <a:latin typeface="Cambria Math"/>
                                </a:rPr>
                                <m:t>𝑇</m:t>
                              </m:r>
                            </m:sub>
                          </m:sSub>
                        </m:e>
                      </m:d>
                    </m:oMath>
                  </m:oMathPara>
                </a14:m>
                <a:endParaRPr lang="ru-RU" dirty="0"/>
              </a:p>
            </p:txBody>
          </p:sp>
        </mc:Choice>
        <mc:Fallback xmlns="">
          <p:sp>
            <p:nvSpPr>
              <p:cNvPr id="7" name="Прямоугольник 6"/>
              <p:cNvSpPr>
                <a:spLocks noRot="1" noChangeAspect="1" noMove="1" noResize="1" noEditPoints="1" noAdjustHandles="1" noChangeArrowheads="1" noChangeShapeType="1" noTextEdit="1"/>
              </p:cNvSpPr>
              <p:nvPr/>
            </p:nvSpPr>
            <p:spPr>
              <a:xfrm>
                <a:off x="2987824" y="1268760"/>
                <a:ext cx="2384499" cy="369332"/>
              </a:xfrm>
              <a:prstGeom prst="rect">
                <a:avLst/>
              </a:prstGeom>
              <a:blipFill rotWithShape="1">
                <a:blip r:embed="rId2"/>
                <a:stretch>
                  <a:fillRect b="-7692"/>
                </a:stretch>
              </a:blipFill>
              <a:ln w="25400">
                <a:solidFill>
                  <a:srgbClr val="FF0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 name="Объект 2"/>
              <p:cNvSpPr txBox="1">
                <a:spLocks/>
              </p:cNvSpPr>
              <p:nvPr/>
            </p:nvSpPr>
            <p:spPr>
              <a:xfrm>
                <a:off x="107504" y="1700808"/>
                <a:ext cx="9036496" cy="180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a:t>as the desired smoothed posterior marginal.</a:t>
                </a:r>
              </a:p>
              <a:p>
                <a:pPr marL="0" indent="0">
                  <a:buNone/>
                </a:pPr>
                <a:r>
                  <a:rPr lang="en-US" sz="2400" dirty="0"/>
                  <a:t>We have already described how to recursively compute the </a:t>
                </a:r>
                <a14:m>
                  <m:oMath xmlns:m="http://schemas.openxmlformats.org/officeDocument/2006/math">
                    <m:r>
                      <a:rPr lang="en-US" sz="2400" i="1" smtClean="0">
                        <a:latin typeface="Cambria Math"/>
                        <a:ea typeface="Cambria Math"/>
                      </a:rPr>
                      <m:t>𝛼</m:t>
                    </m:r>
                  </m:oMath>
                </a14:m>
                <a:r>
                  <a:rPr lang="en-US" sz="2400" dirty="0"/>
                  <a:t>’s in the </a:t>
                </a:r>
                <a:r>
                  <a:rPr lang="en-US" sz="2400" i="1" u="sng" dirty="0"/>
                  <a:t>forwards algorithm</a:t>
                </a:r>
                <a:r>
                  <a:rPr lang="en-US" sz="2400" dirty="0"/>
                  <a:t>. We now describe how to recursively compute the </a:t>
                </a:r>
                <a14:m>
                  <m:oMath xmlns:m="http://schemas.openxmlformats.org/officeDocument/2006/math">
                    <m:r>
                      <a:rPr lang="en-US" sz="2400" i="1" smtClean="0">
                        <a:latin typeface="Cambria Math"/>
                        <a:ea typeface="Cambria Math"/>
                      </a:rPr>
                      <m:t>𝛽</m:t>
                    </m:r>
                  </m:oMath>
                </a14:m>
                <a:r>
                  <a:rPr lang="en-US" sz="2400" dirty="0"/>
                  <a:t>’s. If we have already computed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ea typeface="Cambria Math"/>
                          </a:rPr>
                          <m:t>𝛽</m:t>
                        </m:r>
                      </m:e>
                      <m:sub>
                        <m:r>
                          <a:rPr lang="en-US" sz="2400" i="1">
                            <a:latin typeface="Cambria Math"/>
                          </a:rPr>
                          <m:t>𝑡</m:t>
                        </m:r>
                      </m:sub>
                    </m:sSub>
                  </m:oMath>
                </a14:m>
                <a:r>
                  <a:rPr lang="en-US" sz="2400" dirty="0"/>
                  <a:t>, we can compute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ea typeface="Cambria Math"/>
                          </a:rPr>
                          <m:t>𝛽</m:t>
                        </m:r>
                      </m:e>
                      <m:sub>
                        <m:r>
                          <a:rPr lang="en-US" sz="2400" i="1">
                            <a:latin typeface="Cambria Math"/>
                          </a:rPr>
                          <m:t>𝑡</m:t>
                        </m:r>
                        <m:r>
                          <a:rPr lang="en-US" sz="2400" b="0" i="1" smtClean="0">
                            <a:latin typeface="Cambria Math"/>
                          </a:rPr>
                          <m:t>−1</m:t>
                        </m:r>
                      </m:sub>
                    </m:sSub>
                  </m:oMath>
                </a14:m>
                <a:r>
                  <a:rPr lang="en-US" sz="2400" dirty="0"/>
                  <a:t> as follows:</a:t>
                </a:r>
              </a:p>
            </p:txBody>
          </p:sp>
        </mc:Choice>
        <mc:Fallback xmlns="">
          <p:sp>
            <p:nvSpPr>
              <p:cNvPr id="10" name="Объект 2"/>
              <p:cNvSpPr txBox="1">
                <a:spLocks noRot="1" noChangeAspect="1" noMove="1" noResize="1" noEditPoints="1" noAdjustHandles="1" noChangeArrowheads="1" noChangeShapeType="1" noTextEdit="1"/>
              </p:cNvSpPr>
              <p:nvPr/>
            </p:nvSpPr>
            <p:spPr>
              <a:xfrm>
                <a:off x="107504" y="1700808"/>
                <a:ext cx="9036496" cy="1800200"/>
              </a:xfrm>
              <a:prstGeom prst="rect">
                <a:avLst/>
              </a:prstGeom>
              <a:blipFill rotWithShape="1">
                <a:blip r:embed="rId3"/>
                <a:stretch>
                  <a:fillRect l="-1080" t="-2712"/>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4" name="Прямоугольник 13"/>
              <p:cNvSpPr/>
              <p:nvPr/>
            </p:nvSpPr>
            <p:spPr>
              <a:xfrm>
                <a:off x="3059832" y="3419708"/>
                <a:ext cx="2077492" cy="369332"/>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0">
                              <a:latin typeface="Cambria Math"/>
                              <a:ea typeface="Cambria Math"/>
                            </a:rPr>
                            <m:t>𝛃</m:t>
                          </m:r>
                        </m:e>
                        <m:sub>
                          <m:r>
                            <a:rPr lang="en-US" i="1">
                              <a:latin typeface="Cambria Math"/>
                            </a:rPr>
                            <m:t>𝑡</m:t>
                          </m:r>
                          <m:r>
                            <a:rPr lang="en-US" i="1">
                              <a:latin typeface="Cambria Math"/>
                            </a:rPr>
                            <m:t>−1</m:t>
                          </m:r>
                        </m:sub>
                      </m:sSub>
                      <m:r>
                        <a:rPr lang="en-US" b="0" i="1" smtClean="0">
                          <a:latin typeface="Cambria Math"/>
                        </a:rPr>
                        <m:t>=</m:t>
                      </m:r>
                      <m:r>
                        <a:rPr lang="el-GR" b="1" i="0" smtClean="0">
                          <a:latin typeface="Cambria Math"/>
                          <a:ea typeface="Cambria Math"/>
                        </a:rPr>
                        <m:t>𝚿</m:t>
                      </m:r>
                      <m:d>
                        <m:dPr>
                          <m:ctrlPr>
                            <a:rPr lang="el-GR" b="0" i="1" smtClean="0">
                              <a:latin typeface="Cambria Math" panose="02040503050406030204" pitchFamily="18" charset="0"/>
                              <a:ea typeface="Cambria Math"/>
                            </a:rPr>
                          </m:ctrlPr>
                        </m:dPr>
                        <m:e>
                          <m:sSub>
                            <m:sSubPr>
                              <m:ctrlPr>
                                <a:rPr lang="el-GR" b="0" i="1" smtClean="0">
                                  <a:latin typeface="Cambria Math" panose="02040503050406030204" pitchFamily="18" charset="0"/>
                                  <a:ea typeface="Cambria Math"/>
                                </a:rPr>
                              </m:ctrlPr>
                            </m:sSubPr>
                            <m:e>
                              <m:r>
                                <a:rPr lang="el-GR" b="1" i="0">
                                  <a:latin typeface="Cambria Math"/>
                                  <a:ea typeface="Cambria Math"/>
                                </a:rPr>
                                <m:t>𝛙</m:t>
                              </m:r>
                            </m:e>
                            <m:sub>
                              <m:r>
                                <a:rPr lang="en-US" b="0" i="1" smtClean="0">
                                  <a:latin typeface="Cambria Math"/>
                                  <a:ea typeface="Cambria Math"/>
                                </a:rPr>
                                <m:t>𝑡</m:t>
                              </m:r>
                            </m:sub>
                          </m:sSub>
                          <m:r>
                            <a:rPr lang="el-GR" b="0" i="1" smtClean="0">
                              <a:latin typeface="Cambria Math"/>
                              <a:ea typeface="Cambria Math"/>
                            </a:rPr>
                            <m:t>⨀</m:t>
                          </m:r>
                          <m:sSub>
                            <m:sSubPr>
                              <m:ctrlPr>
                                <a:rPr lang="en-US" i="1">
                                  <a:latin typeface="Cambria Math" panose="02040503050406030204" pitchFamily="18" charset="0"/>
                                </a:rPr>
                              </m:ctrlPr>
                            </m:sSubPr>
                            <m:e>
                              <m:r>
                                <a:rPr lang="en-US" b="1">
                                  <a:latin typeface="Cambria Math"/>
                                  <a:ea typeface="Cambria Math"/>
                                </a:rPr>
                                <m:t>𝛃</m:t>
                              </m:r>
                            </m:e>
                            <m:sub>
                              <m:r>
                                <a:rPr lang="en-US" i="1">
                                  <a:latin typeface="Cambria Math"/>
                                </a:rPr>
                                <m:t>𝑡</m:t>
                              </m:r>
                            </m:sub>
                          </m:sSub>
                        </m:e>
                      </m:d>
                    </m:oMath>
                  </m:oMathPara>
                </a14:m>
                <a:endParaRPr lang="ru-RU" dirty="0"/>
              </a:p>
            </p:txBody>
          </p:sp>
        </mc:Choice>
        <mc:Fallback xmlns="">
          <p:sp>
            <p:nvSpPr>
              <p:cNvPr id="14" name="Прямоугольник 13"/>
              <p:cNvSpPr>
                <a:spLocks noRot="1" noChangeAspect="1" noMove="1" noResize="1" noEditPoints="1" noAdjustHandles="1" noChangeArrowheads="1" noChangeShapeType="1" noTextEdit="1"/>
              </p:cNvSpPr>
              <p:nvPr/>
            </p:nvSpPr>
            <p:spPr>
              <a:xfrm>
                <a:off x="3059832" y="3419708"/>
                <a:ext cx="2077492" cy="369332"/>
              </a:xfrm>
              <a:prstGeom prst="rect">
                <a:avLst/>
              </a:prstGeom>
              <a:blipFill rotWithShape="1">
                <a:blip r:embed="rId4"/>
                <a:stretch>
                  <a:fillRect b="-7692"/>
                </a:stretch>
              </a:blipFill>
              <a:ln w="25400">
                <a:solidFill>
                  <a:srgbClr val="FF0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5" name="Объект 2"/>
              <p:cNvSpPr txBox="1">
                <a:spLocks/>
              </p:cNvSpPr>
              <p:nvPr/>
            </p:nvSpPr>
            <p:spPr>
              <a:xfrm>
                <a:off x="179512" y="3861048"/>
                <a:ext cx="9036496" cy="24482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where </a:t>
                </a:r>
                <a14:m>
                  <m:oMath xmlns:m="http://schemas.openxmlformats.org/officeDocument/2006/math">
                    <m:sSub>
                      <m:sSubPr>
                        <m:ctrlPr>
                          <a:rPr lang="el-GR" sz="2400" i="1">
                            <a:latin typeface="Cambria Math" panose="02040503050406030204" pitchFamily="18" charset="0"/>
                            <a:ea typeface="Cambria Math"/>
                          </a:rPr>
                        </m:ctrlPr>
                      </m:sSubPr>
                      <m:e>
                        <m:r>
                          <a:rPr lang="el-GR" sz="2400" b="1">
                            <a:latin typeface="Cambria Math"/>
                            <a:ea typeface="Cambria Math"/>
                          </a:rPr>
                          <m:t>𝛙</m:t>
                        </m:r>
                      </m:e>
                      <m:sub>
                        <m:r>
                          <a:rPr lang="en-US" sz="2400" i="1">
                            <a:latin typeface="Cambria Math"/>
                            <a:ea typeface="Cambria Math"/>
                          </a:rPr>
                          <m:t>𝑡</m:t>
                        </m:r>
                      </m:sub>
                    </m:sSub>
                    <m:d>
                      <m:dPr>
                        <m:ctrlPr>
                          <a:rPr lang="en-US" sz="2400" i="1" smtClean="0">
                            <a:latin typeface="Cambria Math" panose="02040503050406030204" pitchFamily="18" charset="0"/>
                            <a:ea typeface="Cambria Math"/>
                          </a:rPr>
                        </m:ctrlPr>
                      </m:dPr>
                      <m:e>
                        <m:r>
                          <a:rPr lang="en-US" sz="2400" b="0" i="1" smtClean="0">
                            <a:latin typeface="Cambria Math"/>
                            <a:ea typeface="Cambria Math"/>
                          </a:rPr>
                          <m:t>𝑗</m:t>
                        </m:r>
                      </m:e>
                    </m:d>
                    <m:r>
                      <a:rPr lang="en-US" sz="2400" b="0" i="1" smtClean="0">
                        <a:latin typeface="Cambria Math"/>
                        <a:ea typeface="Cambria Math"/>
                      </a:rPr>
                      <m:t>=</m:t>
                    </m:r>
                    <m:r>
                      <a:rPr lang="en-US" sz="2400" b="0" i="1" smtClean="0">
                        <a:latin typeface="Cambria Math"/>
                        <a:ea typeface="Cambria Math"/>
                      </a:rPr>
                      <m:t>𝑝</m:t>
                    </m:r>
                    <m:d>
                      <m:dPr>
                        <m:ctrlPr>
                          <a:rPr lang="en-US" sz="2400" b="0" i="1" smtClean="0">
                            <a:latin typeface="Cambria Math" panose="02040503050406030204" pitchFamily="18" charset="0"/>
                            <a:ea typeface="Cambria Math"/>
                          </a:rPr>
                        </m:ctrlPr>
                      </m:dPr>
                      <m:e>
                        <m:sSub>
                          <m:sSubPr>
                            <m:ctrlPr>
                              <a:rPr lang="en-US" sz="2400" b="0" i="1" smtClean="0">
                                <a:latin typeface="Cambria Math" panose="02040503050406030204" pitchFamily="18" charset="0"/>
                                <a:ea typeface="Cambria Math"/>
                              </a:rPr>
                            </m:ctrlPr>
                          </m:sSubPr>
                          <m:e>
                            <m:r>
                              <a:rPr lang="en-US" sz="2400" b="1" i="0" smtClean="0">
                                <a:latin typeface="Cambria Math"/>
                                <a:ea typeface="Cambria Math"/>
                              </a:rPr>
                              <m:t>𝐱</m:t>
                            </m:r>
                          </m:e>
                          <m:sub>
                            <m:r>
                              <a:rPr lang="en-US" sz="2400" b="0" i="1" smtClean="0">
                                <a:latin typeface="Cambria Math"/>
                                <a:ea typeface="Cambria Math"/>
                              </a:rPr>
                              <m:t>𝑡</m:t>
                            </m:r>
                          </m:sub>
                        </m:sSub>
                        <m:r>
                          <a:rPr lang="en-US" sz="2400" b="0" i="1" smtClean="0">
                            <a:latin typeface="Cambria Math"/>
                            <a:ea typeface="Cambria Math"/>
                          </a:rPr>
                          <m:t>|</m:t>
                        </m:r>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𝑧</m:t>
                            </m:r>
                          </m:e>
                          <m:sub>
                            <m:r>
                              <a:rPr lang="en-US" sz="2400" b="0" i="1" smtClean="0">
                                <a:latin typeface="Cambria Math"/>
                                <a:ea typeface="Cambria Math"/>
                              </a:rPr>
                              <m:t>𝑡</m:t>
                            </m:r>
                          </m:sub>
                        </m:sSub>
                        <m:r>
                          <a:rPr lang="en-US" sz="2400" b="0" i="1" smtClean="0">
                            <a:latin typeface="Cambria Math"/>
                            <a:ea typeface="Cambria Math"/>
                          </a:rPr>
                          <m:t>=</m:t>
                        </m:r>
                        <m:r>
                          <a:rPr lang="en-US" sz="2400" b="0" i="1" smtClean="0">
                            <a:latin typeface="Cambria Math"/>
                            <a:ea typeface="Cambria Math"/>
                          </a:rPr>
                          <m:t>𝑗</m:t>
                        </m:r>
                      </m:e>
                    </m:d>
                  </m:oMath>
                </a14:m>
                <a:r>
                  <a:rPr lang="en-US" sz="2400" dirty="0"/>
                  <a:t> is the local evidence at time </a:t>
                </a:r>
                <a14:m>
                  <m:oMath xmlns:m="http://schemas.openxmlformats.org/officeDocument/2006/math">
                    <m:r>
                      <a:rPr lang="en-US" sz="2400" b="0" i="1" smtClean="0">
                        <a:latin typeface="Cambria Math"/>
                      </a:rPr>
                      <m:t>𝑡</m:t>
                    </m:r>
                  </m:oMath>
                </a14:m>
                <a:r>
                  <a:rPr lang="en-US" sz="2400" dirty="0"/>
                  <a:t>; </a:t>
                </a:r>
                <a14:m>
                  <m:oMath xmlns:m="http://schemas.openxmlformats.org/officeDocument/2006/math">
                    <m:r>
                      <a:rPr lang="el-GR" sz="2400" b="1">
                        <a:latin typeface="Cambria Math"/>
                        <a:ea typeface="Cambria Math"/>
                      </a:rPr>
                      <m:t>𝚿</m:t>
                    </m:r>
                    <m:d>
                      <m:dPr>
                        <m:ctrlPr>
                          <a:rPr lang="el-GR" sz="2400" i="1" smtClean="0">
                            <a:latin typeface="Cambria Math" panose="02040503050406030204" pitchFamily="18" charset="0"/>
                            <a:ea typeface="Cambria Math"/>
                          </a:rPr>
                        </m:ctrlPr>
                      </m:dPr>
                      <m:e>
                        <m:r>
                          <a:rPr lang="en-US" sz="2400" b="0" i="1" smtClean="0">
                            <a:latin typeface="Cambria Math"/>
                            <a:ea typeface="Cambria Math"/>
                          </a:rPr>
                          <m:t>𝑖</m:t>
                        </m:r>
                        <m:r>
                          <a:rPr lang="en-US" sz="2400" b="0" i="1" smtClean="0">
                            <a:latin typeface="Cambria Math"/>
                            <a:ea typeface="Cambria Math"/>
                          </a:rPr>
                          <m:t>,</m:t>
                        </m:r>
                        <m:r>
                          <a:rPr lang="en-US" sz="2400" b="0" i="1" smtClean="0">
                            <a:latin typeface="Cambria Math"/>
                            <a:ea typeface="Cambria Math"/>
                          </a:rPr>
                          <m:t>𝑗</m:t>
                        </m:r>
                      </m:e>
                    </m:d>
                  </m:oMath>
                </a14:m>
                <a:r>
                  <a:rPr lang="en-US" sz="2400" dirty="0"/>
                  <a:t> is the transition matrix and </a:t>
                </a:r>
                <a14:m>
                  <m:oMath xmlns:m="http://schemas.openxmlformats.org/officeDocument/2006/math">
                    <m:r>
                      <a:rPr lang="el-GR" sz="2400" i="1">
                        <a:latin typeface="Cambria Math"/>
                        <a:ea typeface="Cambria Math"/>
                      </a:rPr>
                      <m:t>⨀</m:t>
                    </m:r>
                  </m:oMath>
                </a14:m>
                <a:r>
                  <a:rPr lang="en-US" sz="2400" dirty="0"/>
                  <a:t> is the </a:t>
                </a:r>
                <a:r>
                  <a:rPr lang="en-US" sz="2400" dirty="0" err="1"/>
                  <a:t>Hadamard</a:t>
                </a:r>
                <a:r>
                  <a:rPr lang="en-US" sz="2400" dirty="0"/>
                  <a:t> product.</a:t>
                </a:r>
              </a:p>
              <a:p>
                <a:pPr marL="0" indent="0">
                  <a:buNone/>
                </a:pPr>
                <a:r>
                  <a:rPr lang="en-US" sz="2400" dirty="0"/>
                  <a:t>Having computed the forwards and backwards messages, we can combine them to compute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ea typeface="Cambria Math"/>
                          </a:rPr>
                          <m:t>𝛾</m:t>
                        </m:r>
                      </m:e>
                      <m:sub>
                        <m:r>
                          <a:rPr lang="en-US" sz="2400" i="1">
                            <a:latin typeface="Cambria Math"/>
                          </a:rPr>
                          <m:t>𝑡</m:t>
                        </m:r>
                      </m:sub>
                    </m:sSub>
                    <m:d>
                      <m:dPr>
                        <m:ctrlPr>
                          <a:rPr lang="en-US" sz="2400" i="1">
                            <a:latin typeface="Cambria Math" panose="02040503050406030204" pitchFamily="18" charset="0"/>
                          </a:rPr>
                        </m:ctrlPr>
                      </m:dPr>
                      <m:e>
                        <m:r>
                          <a:rPr lang="en-US" sz="2400" i="1">
                            <a:latin typeface="Cambria Math"/>
                          </a:rPr>
                          <m:t>𝑗</m:t>
                        </m:r>
                      </m:e>
                    </m:d>
                    <m:r>
                      <a:rPr lang="en-US" sz="2400" i="1" smtClean="0">
                        <a:latin typeface="Cambria Math"/>
                        <a:ea typeface="Cambria Math"/>
                      </a:rPr>
                      <m:t>∝</m:t>
                    </m:r>
                    <m:sSub>
                      <m:sSubPr>
                        <m:ctrlPr>
                          <a:rPr lang="en-US" sz="2400" i="1">
                            <a:latin typeface="Cambria Math" panose="02040503050406030204" pitchFamily="18" charset="0"/>
                          </a:rPr>
                        </m:ctrlPr>
                      </m:sSubPr>
                      <m:e>
                        <m:r>
                          <a:rPr lang="en-US" sz="2400" i="1" smtClean="0">
                            <a:latin typeface="Cambria Math"/>
                            <a:ea typeface="Cambria Math"/>
                          </a:rPr>
                          <m:t>𝛼</m:t>
                        </m:r>
                      </m:e>
                      <m:sub>
                        <m:r>
                          <a:rPr lang="en-US" sz="2400" i="1">
                            <a:latin typeface="Cambria Math"/>
                          </a:rPr>
                          <m:t>𝑡</m:t>
                        </m:r>
                      </m:sub>
                    </m:sSub>
                    <m:d>
                      <m:dPr>
                        <m:ctrlPr>
                          <a:rPr lang="en-US" sz="2400" i="1">
                            <a:latin typeface="Cambria Math" panose="02040503050406030204" pitchFamily="18" charset="0"/>
                          </a:rPr>
                        </m:ctrlPr>
                      </m:dPr>
                      <m:e>
                        <m:r>
                          <a:rPr lang="en-US" sz="2400" i="1">
                            <a:latin typeface="Cambria Math"/>
                          </a:rPr>
                          <m:t>𝑗</m:t>
                        </m:r>
                      </m:e>
                    </m:d>
                    <m:sSub>
                      <m:sSubPr>
                        <m:ctrlPr>
                          <a:rPr lang="en-US" sz="2400" i="1">
                            <a:latin typeface="Cambria Math" panose="02040503050406030204" pitchFamily="18" charset="0"/>
                          </a:rPr>
                        </m:ctrlPr>
                      </m:sSubPr>
                      <m:e>
                        <m:r>
                          <a:rPr lang="en-US" sz="2400" i="1" smtClean="0">
                            <a:latin typeface="Cambria Math"/>
                            <a:ea typeface="Cambria Math"/>
                          </a:rPr>
                          <m:t>𝛽</m:t>
                        </m:r>
                      </m:e>
                      <m:sub>
                        <m:r>
                          <a:rPr lang="en-US" sz="2400" i="1">
                            <a:latin typeface="Cambria Math"/>
                          </a:rPr>
                          <m:t>𝑡</m:t>
                        </m:r>
                      </m:sub>
                    </m:sSub>
                    <m:d>
                      <m:dPr>
                        <m:ctrlPr>
                          <a:rPr lang="en-US" sz="2400" i="1">
                            <a:latin typeface="Cambria Math" panose="02040503050406030204" pitchFamily="18" charset="0"/>
                          </a:rPr>
                        </m:ctrlPr>
                      </m:dPr>
                      <m:e>
                        <m:r>
                          <a:rPr lang="en-US" sz="2400" i="1">
                            <a:latin typeface="Cambria Math"/>
                          </a:rPr>
                          <m:t>𝑗</m:t>
                        </m:r>
                      </m:e>
                    </m:d>
                  </m:oMath>
                </a14:m>
                <a:endParaRPr lang="en-US" sz="2400" dirty="0"/>
              </a:p>
            </p:txBody>
          </p:sp>
        </mc:Choice>
        <mc:Fallback xmlns="">
          <p:sp>
            <p:nvSpPr>
              <p:cNvPr id="15" name="Объект 2"/>
              <p:cNvSpPr txBox="1">
                <a:spLocks noRot="1" noChangeAspect="1" noMove="1" noResize="1" noEditPoints="1" noAdjustHandles="1" noChangeArrowheads="1" noChangeShapeType="1" noTextEdit="1"/>
              </p:cNvSpPr>
              <p:nvPr/>
            </p:nvSpPr>
            <p:spPr>
              <a:xfrm>
                <a:off x="179512" y="3861048"/>
                <a:ext cx="9036496" cy="2448272"/>
              </a:xfrm>
              <a:prstGeom prst="rect">
                <a:avLst/>
              </a:prstGeom>
              <a:blipFill rotWithShape="1">
                <a:blip r:embed="rId5"/>
                <a:stretch>
                  <a:fillRect l="-1011" t="-1990"/>
                </a:stretch>
              </a:blipFill>
            </p:spPr>
            <p:txBody>
              <a:bodyPr/>
              <a:lstStyle/>
              <a:p>
                <a:r>
                  <a:rPr lang="ru-RU">
                    <a:noFill/>
                  </a:rPr>
                  <a:t> </a:t>
                </a:r>
              </a:p>
            </p:txBody>
          </p:sp>
        </mc:Fallback>
      </mc:AlternateContent>
    </p:spTree>
    <p:extLst>
      <p:ext uri="{BB962C8B-B14F-4D97-AF65-F5344CB8AC3E}">
        <p14:creationId xmlns:p14="http://schemas.microsoft.com/office/powerpoint/2010/main" val="94004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Content</a:t>
            </a:r>
            <a:endParaRPr lang="ru-RU" b="1" dirty="0"/>
          </a:p>
        </p:txBody>
      </p:sp>
      <p:sp>
        <p:nvSpPr>
          <p:cNvPr id="3" name="Объект 2"/>
          <p:cNvSpPr>
            <a:spLocks noGrp="1"/>
          </p:cNvSpPr>
          <p:nvPr>
            <p:ph idx="1"/>
          </p:nvPr>
        </p:nvSpPr>
        <p:spPr>
          <a:xfrm>
            <a:off x="457200" y="1124744"/>
            <a:ext cx="8229600" cy="5256584"/>
          </a:xfrm>
        </p:spPr>
        <p:txBody>
          <a:bodyPr/>
          <a:lstStyle/>
          <a:p>
            <a:r>
              <a:rPr lang="en-US" dirty="0"/>
              <a:t>Markov models;</a:t>
            </a:r>
          </a:p>
          <a:p>
            <a:r>
              <a:rPr lang="en-US" dirty="0"/>
              <a:t>Transition matrix;</a:t>
            </a:r>
          </a:p>
          <a:p>
            <a:r>
              <a:rPr lang="en-US" dirty="0"/>
              <a:t>Stationary distribution of a Markov chain:</a:t>
            </a:r>
          </a:p>
          <a:p>
            <a:pPr lvl="1"/>
            <a:r>
              <a:rPr lang="en-US" dirty="0"/>
              <a:t>Computing the stationary distribution;</a:t>
            </a:r>
          </a:p>
          <a:p>
            <a:pPr lvl="1"/>
            <a:r>
              <a:rPr lang="en-US" dirty="0"/>
              <a:t>Conditions of stationary distribution;</a:t>
            </a:r>
          </a:p>
          <a:p>
            <a:pPr lvl="1"/>
            <a:r>
              <a:rPr lang="en-US" dirty="0"/>
              <a:t>Detailed balance</a:t>
            </a:r>
          </a:p>
          <a:p>
            <a:r>
              <a:rPr lang="en-US" dirty="0"/>
              <a:t>Hidden Markov models;</a:t>
            </a:r>
          </a:p>
          <a:p>
            <a:r>
              <a:rPr lang="en-US" dirty="0"/>
              <a:t>Types of inference problems in HMMs;</a:t>
            </a:r>
          </a:p>
          <a:p>
            <a:r>
              <a:rPr lang="en-US" dirty="0"/>
              <a:t>Generalizations of HMMs.</a:t>
            </a:r>
          </a:p>
        </p:txBody>
      </p:sp>
      <p:sp>
        <p:nvSpPr>
          <p:cNvPr id="4" name="Нижний колонтитул 3"/>
          <p:cNvSpPr>
            <a:spLocks noGrp="1"/>
          </p:cNvSpPr>
          <p:nvPr>
            <p:ph type="ftr" sz="quarter" idx="11"/>
          </p:nvPr>
        </p:nvSpPr>
        <p:spPr/>
        <p:txBody>
          <a:bodyPr/>
          <a:lstStyle/>
          <a:p>
            <a:r>
              <a:rPr lang="en-US"/>
              <a:t>Generative Models for Discrete Data.          Markov Models</a:t>
            </a:r>
            <a:endParaRPr lang="ru-RU" dirty="0"/>
          </a:p>
        </p:txBody>
      </p:sp>
      <p:sp>
        <p:nvSpPr>
          <p:cNvPr id="5" name="Номер слайда 4"/>
          <p:cNvSpPr>
            <a:spLocks noGrp="1"/>
          </p:cNvSpPr>
          <p:nvPr>
            <p:ph type="sldNum" sz="quarter" idx="12"/>
          </p:nvPr>
        </p:nvSpPr>
        <p:spPr/>
        <p:txBody>
          <a:bodyPr/>
          <a:lstStyle/>
          <a:p>
            <a:fld id="{65D2B481-9A9E-4D24-A81E-F26CED3C766C}" type="slidenum">
              <a:rPr lang="ru-RU" sz="2200" smtClean="0">
                <a:solidFill>
                  <a:schemeClr val="tx1"/>
                </a:solidFill>
              </a:rPr>
              <a:t>2</a:t>
            </a:fld>
            <a:r>
              <a:rPr lang="en-US" sz="2200" dirty="0">
                <a:solidFill>
                  <a:schemeClr val="tx1"/>
                </a:solidFill>
              </a:rPr>
              <a:t>/24</a:t>
            </a:r>
            <a:endParaRPr lang="ru-RU" sz="2200" dirty="0">
              <a:solidFill>
                <a:schemeClr val="tx1"/>
              </a:solidFill>
            </a:endParaRPr>
          </a:p>
        </p:txBody>
      </p:sp>
    </p:spTree>
    <p:extLst>
      <p:ext uri="{BB962C8B-B14F-4D97-AF65-F5344CB8AC3E}">
        <p14:creationId xmlns:p14="http://schemas.microsoft.com/office/powerpoint/2010/main" val="1373644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648072"/>
          </a:xfrm>
        </p:spPr>
        <p:txBody>
          <a:bodyPr>
            <a:noAutofit/>
          </a:bodyPr>
          <a:lstStyle/>
          <a:p>
            <a:r>
              <a:rPr lang="en-US" sz="3600" b="1" dirty="0"/>
              <a:t>Viterbi algorithm</a:t>
            </a:r>
            <a:endParaRPr lang="ru-RU" sz="3600" b="1" dirty="0"/>
          </a:p>
        </p:txBody>
      </p:sp>
      <p:sp>
        <p:nvSpPr>
          <p:cNvPr id="4" name="Нижний колонтитул 3"/>
          <p:cNvSpPr>
            <a:spLocks noGrp="1"/>
          </p:cNvSpPr>
          <p:nvPr>
            <p:ph type="ftr" sz="quarter" idx="11"/>
          </p:nvPr>
        </p:nvSpPr>
        <p:spPr/>
        <p:txBody>
          <a:bodyPr/>
          <a:lstStyle/>
          <a:p>
            <a:r>
              <a:rPr lang="en-US"/>
              <a:t>Generative Models for Discrete Data.          Markov Models</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20</a:t>
            </a:fld>
            <a:r>
              <a:rPr lang="en-US" sz="2200" dirty="0">
                <a:solidFill>
                  <a:schemeClr val="tx1"/>
                </a:solidFill>
              </a:rPr>
              <a:t>/24</a:t>
            </a:r>
            <a:endParaRPr lang="ru-RU" sz="2200" dirty="0">
              <a:solidFill>
                <a:schemeClr val="tx1"/>
              </a:solidFill>
            </a:endParaRPr>
          </a:p>
        </p:txBody>
      </p:sp>
      <p:sp>
        <p:nvSpPr>
          <p:cNvPr id="6" name="Объект 2"/>
          <p:cNvSpPr>
            <a:spLocks noGrp="1"/>
          </p:cNvSpPr>
          <p:nvPr>
            <p:ph idx="1"/>
          </p:nvPr>
        </p:nvSpPr>
        <p:spPr>
          <a:xfrm>
            <a:off x="35496" y="692696"/>
            <a:ext cx="9036496" cy="1224136"/>
          </a:xfrm>
        </p:spPr>
        <p:txBody>
          <a:bodyPr>
            <a:normAutofit/>
          </a:bodyPr>
          <a:lstStyle/>
          <a:p>
            <a:pPr marL="0" indent="0">
              <a:buNone/>
            </a:pPr>
            <a:r>
              <a:rPr lang="en-US" sz="2400" dirty="0"/>
              <a:t>The Viterbi algorithm can be used to compute the most probable sequence of states in a chain-structured graphical model, i.e. it can compute</a:t>
            </a:r>
          </a:p>
        </p:txBody>
      </p:sp>
      <mc:AlternateContent xmlns:mc="http://schemas.openxmlformats.org/markup-compatibility/2006" xmlns:a14="http://schemas.microsoft.com/office/drawing/2010/main">
        <mc:Choice Requires="a14">
          <p:sp>
            <p:nvSpPr>
              <p:cNvPr id="7" name="Прямоугольник 6"/>
              <p:cNvSpPr/>
              <p:nvPr/>
            </p:nvSpPr>
            <p:spPr>
              <a:xfrm>
                <a:off x="3275856" y="1916832"/>
                <a:ext cx="2697533" cy="536172"/>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ea typeface="Cambria Math"/>
                            </a:rPr>
                          </m:ctrlPr>
                        </m:sSupPr>
                        <m:e>
                          <m:r>
                            <a:rPr lang="en-US" b="1" i="0" smtClean="0">
                              <a:latin typeface="Cambria Math"/>
                              <a:ea typeface="Cambria Math"/>
                            </a:rPr>
                            <m:t>𝐳</m:t>
                          </m:r>
                        </m:e>
                        <m:sup>
                          <m:r>
                            <a:rPr lang="en-US" b="0" i="1" smtClean="0">
                              <a:latin typeface="Cambria Math"/>
                              <a:ea typeface="Cambria Math"/>
                            </a:rPr>
                            <m:t>∗</m:t>
                          </m:r>
                        </m:sup>
                      </m:sSup>
                      <m:r>
                        <a:rPr lang="en-US" b="0" i="1" smtClean="0">
                          <a:latin typeface="Cambria Math"/>
                          <a:ea typeface="Cambria Math"/>
                        </a:rPr>
                        <m:t>=</m:t>
                      </m:r>
                      <m:func>
                        <m:funcPr>
                          <m:ctrlPr>
                            <a:rPr lang="en-US" b="0" i="1" smtClean="0">
                              <a:latin typeface="Cambria Math" panose="02040503050406030204" pitchFamily="18" charset="0"/>
                              <a:ea typeface="Cambria Math"/>
                            </a:rPr>
                          </m:ctrlPr>
                        </m:funcPr>
                        <m:fName>
                          <m:limLow>
                            <m:limLowPr>
                              <m:ctrlPr>
                                <a:rPr lang="en-US" b="0" i="1" smtClean="0">
                                  <a:latin typeface="Cambria Math" panose="02040503050406030204" pitchFamily="18" charset="0"/>
                                  <a:ea typeface="Cambria Math"/>
                                </a:rPr>
                              </m:ctrlPr>
                            </m:limLowPr>
                            <m:e>
                              <m:r>
                                <m:rPr>
                                  <m:sty m:val="p"/>
                                </m:rPr>
                                <a:rPr lang="en-US" b="0" i="0" smtClean="0">
                                  <a:latin typeface="Cambria Math"/>
                                  <a:ea typeface="Cambria Math"/>
                                </a:rPr>
                                <m:t>argmax</m:t>
                              </m:r>
                            </m:e>
                            <m:lim>
                              <m:sSub>
                                <m:sSubPr>
                                  <m:ctrlPr>
                                    <a:rPr lang="en-US" b="0" i="1" smtClean="0">
                                      <a:latin typeface="Cambria Math" panose="02040503050406030204" pitchFamily="18" charset="0"/>
                                      <a:ea typeface="Cambria Math"/>
                                    </a:rPr>
                                  </m:ctrlPr>
                                </m:sSubPr>
                                <m:e>
                                  <m:r>
                                    <a:rPr lang="en-US" b="1" i="0" smtClean="0">
                                      <a:latin typeface="Cambria Math"/>
                                      <a:ea typeface="Cambria Math"/>
                                    </a:rPr>
                                    <m:t>𝐳</m:t>
                                  </m:r>
                                </m:e>
                                <m:sub>
                                  <m:r>
                                    <a:rPr lang="en-US" b="0" i="1" smtClean="0">
                                      <a:latin typeface="Cambria Math"/>
                                      <a:ea typeface="Cambria Math"/>
                                    </a:rPr>
                                    <m:t>1:</m:t>
                                  </m:r>
                                  <m:r>
                                    <a:rPr lang="en-US" b="0" i="1" smtClean="0">
                                      <a:latin typeface="Cambria Math"/>
                                      <a:ea typeface="Cambria Math"/>
                                    </a:rPr>
                                    <m:t>𝑇</m:t>
                                  </m:r>
                                </m:sub>
                              </m:sSub>
                            </m:lim>
                          </m:limLow>
                        </m:fName>
                        <m:e>
                          <m:r>
                            <a:rPr lang="en-US" i="1">
                              <a:latin typeface="Cambria Math"/>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0" smtClean="0">
                                      <a:latin typeface="Cambria Math"/>
                                    </a:rPr>
                                    <m:t>𝐳</m:t>
                                  </m:r>
                                </m:e>
                                <m:sub>
                                  <m:r>
                                    <a:rPr lang="en-US" i="1">
                                      <a:latin typeface="Cambria Math"/>
                                    </a:rPr>
                                    <m:t>1:</m:t>
                                  </m:r>
                                  <m:r>
                                    <a:rPr lang="en-US" i="1">
                                      <a:latin typeface="Cambria Math"/>
                                    </a:rPr>
                                    <m:t>𝑇</m:t>
                                  </m:r>
                                </m:sub>
                              </m:sSub>
                              <m:r>
                                <a:rPr lang="en-US" i="1">
                                  <a:latin typeface="Cambria Math"/>
                                </a:rPr>
                                <m:t>|</m:t>
                              </m:r>
                              <m:sSub>
                                <m:sSubPr>
                                  <m:ctrlPr>
                                    <a:rPr lang="en-US" i="1">
                                      <a:latin typeface="Cambria Math" panose="02040503050406030204" pitchFamily="18" charset="0"/>
                                    </a:rPr>
                                  </m:ctrlPr>
                                </m:sSubPr>
                                <m:e>
                                  <m:r>
                                    <a:rPr lang="en-US" b="1">
                                      <a:latin typeface="Cambria Math"/>
                                    </a:rPr>
                                    <m:t>𝐱</m:t>
                                  </m:r>
                                </m:e>
                                <m:sub>
                                  <m:r>
                                    <a:rPr lang="en-US" i="1">
                                      <a:latin typeface="Cambria Math"/>
                                    </a:rPr>
                                    <m:t>1:</m:t>
                                  </m:r>
                                  <m:r>
                                    <a:rPr lang="en-US" i="1">
                                      <a:latin typeface="Cambria Math"/>
                                    </a:rPr>
                                    <m:t>𝑇</m:t>
                                  </m:r>
                                </m:sub>
                              </m:sSub>
                            </m:e>
                          </m:d>
                        </m:e>
                      </m:func>
                    </m:oMath>
                  </m:oMathPara>
                </a14:m>
                <a:endParaRPr lang="ru-RU" dirty="0"/>
              </a:p>
            </p:txBody>
          </p:sp>
        </mc:Choice>
        <mc:Fallback xmlns="">
          <p:sp>
            <p:nvSpPr>
              <p:cNvPr id="7" name="Прямоугольник 6"/>
              <p:cNvSpPr>
                <a:spLocks noRot="1" noChangeAspect="1" noMove="1" noResize="1" noEditPoints="1" noAdjustHandles="1" noChangeArrowheads="1" noChangeShapeType="1" noTextEdit="1"/>
              </p:cNvSpPr>
              <p:nvPr/>
            </p:nvSpPr>
            <p:spPr>
              <a:xfrm>
                <a:off x="3275856" y="1916832"/>
                <a:ext cx="2697533" cy="536172"/>
              </a:xfrm>
              <a:prstGeom prst="rect">
                <a:avLst/>
              </a:prstGeom>
              <a:blipFill rotWithShape="1">
                <a:blip r:embed="rId2"/>
                <a:stretch>
                  <a:fillRect/>
                </a:stretch>
              </a:blipFill>
              <a:ln w="25400">
                <a:solidFill>
                  <a:srgbClr val="FF0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Объект 2"/>
              <p:cNvSpPr txBox="1">
                <a:spLocks/>
              </p:cNvSpPr>
              <p:nvPr/>
            </p:nvSpPr>
            <p:spPr>
              <a:xfrm>
                <a:off x="72008" y="2458046"/>
                <a:ext cx="9036496" cy="161902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This is equivalent to computing a shortest path through the trellis diagram, where the nodes are possible states at each time step, and the node and edge weights are log probabilities. That is, the weight of a path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𝑧</m:t>
                        </m:r>
                      </m:e>
                      <m:sub>
                        <m:r>
                          <a:rPr lang="en-US" sz="2400" b="0" i="1" smtClean="0">
                            <a:latin typeface="Cambria Math"/>
                          </a:rPr>
                          <m:t>1</m:t>
                        </m:r>
                      </m:sub>
                    </m:sSub>
                    <m:r>
                      <a:rPr lang="en-US" sz="2400" b="0" i="1" smtClean="0">
                        <a:latin typeface="Cambria Math"/>
                      </a:rPr>
                      <m:t>,</m:t>
                    </m:r>
                    <m:sSub>
                      <m:sSubPr>
                        <m:ctrlPr>
                          <a:rPr lang="en-US" sz="2400" i="1">
                            <a:latin typeface="Cambria Math" panose="02040503050406030204" pitchFamily="18" charset="0"/>
                          </a:rPr>
                        </m:ctrlPr>
                      </m:sSubPr>
                      <m:e>
                        <m:r>
                          <a:rPr lang="en-US" sz="2400" i="1">
                            <a:latin typeface="Cambria Math"/>
                          </a:rPr>
                          <m:t>𝑧</m:t>
                        </m:r>
                      </m:e>
                      <m:sub>
                        <m:r>
                          <a:rPr lang="en-US" sz="2400" b="0" i="1" smtClean="0">
                            <a:latin typeface="Cambria Math"/>
                          </a:rPr>
                          <m:t>2</m:t>
                        </m:r>
                      </m:sub>
                    </m:sSub>
                    <m:r>
                      <a:rPr lang="en-US" sz="2400" b="0" i="1" smtClean="0">
                        <a:latin typeface="Cambria Math"/>
                      </a:rPr>
                      <m:t>,</m:t>
                    </m:r>
                    <m:r>
                      <a:rPr lang="en-US" sz="2400" b="0" i="1" smtClean="0">
                        <a:latin typeface="Cambria Math"/>
                        <a:ea typeface="Cambria Math"/>
                      </a:rPr>
                      <m:t>⋯</m:t>
                    </m:r>
                    <m:sSub>
                      <m:sSubPr>
                        <m:ctrlPr>
                          <a:rPr lang="en-US" sz="2400" i="1">
                            <a:latin typeface="Cambria Math" panose="02040503050406030204" pitchFamily="18" charset="0"/>
                          </a:rPr>
                        </m:ctrlPr>
                      </m:sSubPr>
                      <m:e>
                        <m:r>
                          <a:rPr lang="en-US" sz="2400" i="1">
                            <a:latin typeface="Cambria Math"/>
                          </a:rPr>
                          <m:t>𝑧</m:t>
                        </m:r>
                      </m:e>
                      <m:sub>
                        <m:r>
                          <a:rPr lang="en-US" sz="2400" b="0" i="1" smtClean="0">
                            <a:latin typeface="Cambria Math"/>
                          </a:rPr>
                          <m:t>𝑇</m:t>
                        </m:r>
                      </m:sub>
                    </m:sSub>
                  </m:oMath>
                </a14:m>
                <a:r>
                  <a:rPr lang="en-US" sz="2400" dirty="0"/>
                  <a:t> is given by</a:t>
                </a:r>
              </a:p>
            </p:txBody>
          </p:sp>
        </mc:Choice>
        <mc:Fallback xmlns="">
          <p:sp>
            <p:nvSpPr>
              <p:cNvPr id="11" name="Объект 2"/>
              <p:cNvSpPr txBox="1">
                <a:spLocks noRot="1" noChangeAspect="1" noMove="1" noResize="1" noEditPoints="1" noAdjustHandles="1" noChangeArrowheads="1" noChangeShapeType="1" noTextEdit="1"/>
              </p:cNvSpPr>
              <p:nvPr/>
            </p:nvSpPr>
            <p:spPr>
              <a:xfrm>
                <a:off x="72008" y="2458046"/>
                <a:ext cx="9036496" cy="1619026"/>
              </a:xfrm>
              <a:prstGeom prst="rect">
                <a:avLst/>
              </a:prstGeom>
              <a:blipFill rotWithShape="1">
                <a:blip r:embed="rId3"/>
                <a:stretch>
                  <a:fillRect l="-1080" t="-3008" r="-1552" b="-451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Прямоугольник 11"/>
              <p:cNvSpPr/>
              <p:nvPr/>
            </p:nvSpPr>
            <p:spPr>
              <a:xfrm>
                <a:off x="920148" y="4078924"/>
                <a:ext cx="7340215" cy="976614"/>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ea typeface="Cambria Math"/>
                            </a:rPr>
                          </m:ctrlPr>
                        </m:dPr>
                        <m:e>
                          <m:func>
                            <m:funcPr>
                              <m:ctrlPr>
                                <a:rPr lang="en-US" b="0" i="1" smtClean="0">
                                  <a:latin typeface="Cambria Math" panose="02040503050406030204" pitchFamily="18" charset="0"/>
                                  <a:ea typeface="Cambria Math"/>
                                </a:rPr>
                              </m:ctrlPr>
                            </m:funcPr>
                            <m:fName>
                              <m:r>
                                <m:rPr>
                                  <m:sty m:val="p"/>
                                </m:rPr>
                                <a:rPr lang="en-US" b="0" i="0" smtClean="0">
                                  <a:latin typeface="Cambria Math"/>
                                  <a:ea typeface="Cambria Math"/>
                                </a:rPr>
                                <m:t>log</m:t>
                              </m:r>
                            </m:fName>
                            <m:e>
                              <m:d>
                                <m:dPr>
                                  <m:begChr m:val="["/>
                                  <m:endChr m:val="]"/>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𝜋</m:t>
                                      </m:r>
                                    </m:e>
                                    <m:sub>
                                      <m:r>
                                        <a:rPr lang="en-US" b="0" i="1" smtClean="0">
                                          <a:latin typeface="Cambria Math"/>
                                          <a:ea typeface="Cambria Math"/>
                                        </a:rPr>
                                        <m:t>1</m:t>
                                      </m:r>
                                    </m:sub>
                                  </m:sSub>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𝑧</m:t>
                                          </m:r>
                                        </m:e>
                                        <m:sub>
                                          <m:r>
                                            <a:rPr lang="en-US" b="0" i="1" smtClean="0">
                                              <a:latin typeface="Cambria Math"/>
                                              <a:ea typeface="Cambria Math"/>
                                            </a:rPr>
                                            <m:t>1</m:t>
                                          </m:r>
                                        </m:sub>
                                      </m:sSub>
                                    </m:e>
                                  </m:d>
                                </m:e>
                              </m:d>
                              <m:r>
                                <a:rPr lang="en-US" b="0" i="1" smtClean="0">
                                  <a:latin typeface="Cambria Math"/>
                                  <a:ea typeface="Cambria Math"/>
                                </a:rPr>
                                <m:t>+</m:t>
                              </m:r>
                              <m:func>
                                <m:funcPr>
                                  <m:ctrlPr>
                                    <a:rPr lang="en-US" b="0" i="1" smtClean="0">
                                      <a:latin typeface="Cambria Math" panose="02040503050406030204" pitchFamily="18" charset="0"/>
                                      <a:ea typeface="Cambria Math"/>
                                    </a:rPr>
                                  </m:ctrlPr>
                                </m:funcPr>
                                <m:fName>
                                  <m:r>
                                    <m:rPr>
                                      <m:sty m:val="p"/>
                                    </m:rPr>
                                    <a:rPr lang="en-US" b="0" i="0" smtClean="0">
                                      <a:latin typeface="Cambria Math"/>
                                      <a:ea typeface="Cambria Math"/>
                                    </a:rPr>
                                    <m:t>log</m:t>
                                  </m:r>
                                </m:fName>
                                <m:e>
                                  <m:d>
                                    <m:dPr>
                                      <m:begChr m:val="["/>
                                      <m:endChr m:val="]"/>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𝜙</m:t>
                                          </m:r>
                                        </m:e>
                                        <m:sub>
                                          <m:r>
                                            <a:rPr lang="en-US" b="0" i="1" smtClean="0">
                                              <a:latin typeface="Cambria Math"/>
                                              <a:ea typeface="Cambria Math"/>
                                            </a:rPr>
                                            <m:t>1</m:t>
                                          </m:r>
                                        </m:sub>
                                      </m:sSub>
                                      <m:d>
                                        <m:dPr>
                                          <m:ctrlPr>
                                            <a:rPr lang="en-US" b="0" i="1" smtClean="0">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𝑧</m:t>
                                              </m:r>
                                            </m:e>
                                            <m:sub>
                                              <m:r>
                                                <a:rPr lang="en-US" i="1">
                                                  <a:latin typeface="Cambria Math"/>
                                                  <a:ea typeface="Cambria Math"/>
                                                </a:rPr>
                                                <m:t>1</m:t>
                                              </m:r>
                                            </m:sub>
                                          </m:sSub>
                                        </m:e>
                                      </m:d>
                                    </m:e>
                                  </m:d>
                                </m:e>
                              </m:func>
                              <m:r>
                                <a:rPr lang="en-US" b="0" i="1" smtClean="0">
                                  <a:latin typeface="Cambria Math"/>
                                  <a:ea typeface="Cambria Math"/>
                                </a:rPr>
                                <m:t>+</m:t>
                              </m:r>
                              <m:nary>
                                <m:naryPr>
                                  <m:chr m:val="∑"/>
                                  <m:ctrlPr>
                                    <a:rPr lang="en-US" b="0" i="1" smtClean="0">
                                      <a:latin typeface="Cambria Math" panose="02040503050406030204" pitchFamily="18" charset="0"/>
                                      <a:ea typeface="Cambria Math"/>
                                    </a:rPr>
                                  </m:ctrlPr>
                                </m:naryPr>
                                <m:sub>
                                  <m:r>
                                    <m:rPr>
                                      <m:brk m:alnAt="23"/>
                                    </m:rPr>
                                    <a:rPr lang="en-US" b="0" i="1" smtClean="0">
                                      <a:latin typeface="Cambria Math"/>
                                      <a:ea typeface="Cambria Math"/>
                                    </a:rPr>
                                    <m:t>𝑡</m:t>
                                  </m:r>
                                  <m:r>
                                    <a:rPr lang="en-US" b="0" i="1" smtClean="0">
                                      <a:latin typeface="Cambria Math"/>
                                      <a:ea typeface="Cambria Math"/>
                                    </a:rPr>
                                    <m:t>=2</m:t>
                                  </m:r>
                                </m:sub>
                                <m:sup>
                                  <m:r>
                                    <a:rPr lang="en-US" b="0" i="1" smtClean="0">
                                      <a:latin typeface="Cambria Math"/>
                                      <a:ea typeface="Cambria Math"/>
                                    </a:rPr>
                                    <m:t>𝑇</m:t>
                                  </m:r>
                                </m:sup>
                                <m:e>
                                  <m:d>
                                    <m:dPr>
                                      <m:begChr m:val="["/>
                                      <m:endChr m:val="]"/>
                                      <m:ctrlPr>
                                        <a:rPr lang="en-US" b="0" i="1" smtClean="0">
                                          <a:latin typeface="Cambria Math" panose="02040503050406030204" pitchFamily="18" charset="0"/>
                                          <a:ea typeface="Cambria Math"/>
                                        </a:rPr>
                                      </m:ctrlPr>
                                    </m:dPr>
                                    <m:e>
                                      <m:func>
                                        <m:funcPr>
                                          <m:ctrlPr>
                                            <a:rPr lang="en-US" b="0" i="1" smtClean="0">
                                              <a:latin typeface="Cambria Math" panose="02040503050406030204" pitchFamily="18" charset="0"/>
                                              <a:ea typeface="Cambria Math"/>
                                            </a:rPr>
                                          </m:ctrlPr>
                                        </m:funcPr>
                                        <m:fName>
                                          <m:r>
                                            <m:rPr>
                                              <m:sty m:val="p"/>
                                            </m:rPr>
                                            <a:rPr lang="en-US" b="0" i="0" smtClean="0">
                                              <a:latin typeface="Cambria Math"/>
                                              <a:ea typeface="Cambria Math"/>
                                            </a:rPr>
                                            <m:t>log</m:t>
                                          </m:r>
                                        </m:fName>
                                        <m:e>
                                          <m:d>
                                            <m:dPr>
                                              <m:begChr m:val="["/>
                                              <m:endChr m:val="]"/>
                                              <m:ctrlPr>
                                                <a:rPr lang="en-US" b="0" i="1" smtClean="0">
                                                  <a:latin typeface="Cambria Math" panose="02040503050406030204" pitchFamily="18" charset="0"/>
                                                  <a:ea typeface="Cambria Math"/>
                                                </a:rPr>
                                              </m:ctrlPr>
                                            </m:dPr>
                                            <m:e>
                                              <m:r>
                                                <a:rPr lang="en-US" b="0" i="1" smtClean="0">
                                                  <a:latin typeface="Cambria Math"/>
                                                  <a:ea typeface="Cambria Math"/>
                                                </a:rPr>
                                                <m:t>𝜓</m:t>
                                              </m:r>
                                              <m:d>
                                                <m:dPr>
                                                  <m:ctrlPr>
                                                    <a:rPr lang="en-US" b="0" i="1" smtClean="0">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b="0" i="1" smtClean="0">
                                                          <a:latin typeface="Cambria Math"/>
                                                          <a:ea typeface="Cambria Math"/>
                                                        </a:rPr>
                                                        <m:t>𝑧</m:t>
                                                      </m:r>
                                                    </m:e>
                                                    <m:sub>
                                                      <m:r>
                                                        <a:rPr lang="en-US" b="0" i="1" smtClean="0">
                                                          <a:latin typeface="Cambria Math"/>
                                                          <a:ea typeface="Cambria Math"/>
                                                        </a:rPr>
                                                        <m:t>𝑡</m:t>
                                                      </m:r>
                                                      <m:r>
                                                        <a:rPr lang="en-US" b="0" i="1" smtClean="0">
                                                          <a:latin typeface="Cambria Math"/>
                                                          <a:ea typeface="Cambria Math"/>
                                                        </a:rPr>
                                                        <m:t>−1</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𝑧</m:t>
                                                      </m:r>
                                                    </m:e>
                                                    <m:sub>
                                                      <m:r>
                                                        <a:rPr lang="en-US" b="0" i="1" smtClean="0">
                                                          <a:latin typeface="Cambria Math"/>
                                                          <a:ea typeface="Cambria Math"/>
                                                        </a:rPr>
                                                        <m:t>𝑡</m:t>
                                                      </m:r>
                                                    </m:sub>
                                                  </m:sSub>
                                                </m:e>
                                              </m:d>
                                            </m:e>
                                          </m:d>
                                          <m:r>
                                            <a:rPr lang="en-US" b="0" i="1" smtClean="0">
                                              <a:latin typeface="Cambria Math"/>
                                              <a:ea typeface="Cambria Math"/>
                                            </a:rPr>
                                            <m:t>+</m:t>
                                          </m:r>
                                        </m:e>
                                      </m:func>
                                      <m:func>
                                        <m:funcPr>
                                          <m:ctrlPr>
                                            <a:rPr lang="en-US" i="1">
                                              <a:latin typeface="Cambria Math" panose="02040503050406030204" pitchFamily="18" charset="0"/>
                                              <a:ea typeface="Cambria Math"/>
                                            </a:rPr>
                                          </m:ctrlPr>
                                        </m:funcPr>
                                        <m:fName>
                                          <m:r>
                                            <m:rPr>
                                              <m:sty m:val="p"/>
                                            </m:rPr>
                                            <a:rPr lang="en-US">
                                              <a:latin typeface="Cambria Math"/>
                                              <a:ea typeface="Cambria Math"/>
                                            </a:rPr>
                                            <m:t>log</m:t>
                                          </m:r>
                                        </m:fName>
                                        <m:e>
                                          <m:d>
                                            <m:dPr>
                                              <m:begChr m:val="["/>
                                              <m:endChr m:val="]"/>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𝜙</m:t>
                                                  </m:r>
                                                </m:e>
                                                <m:sub>
                                                  <m:r>
                                                    <a:rPr lang="en-US" b="0" i="1" smtClean="0">
                                                      <a:latin typeface="Cambria Math"/>
                                                      <a:ea typeface="Cambria Math"/>
                                                    </a:rPr>
                                                    <m:t>𝑡</m:t>
                                                  </m:r>
                                                </m:sub>
                                              </m:sSub>
                                              <m:d>
                                                <m:dPr>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𝑧</m:t>
                                                      </m:r>
                                                    </m:e>
                                                    <m:sub>
                                                      <m:r>
                                                        <a:rPr lang="en-US" b="0" i="1" smtClean="0">
                                                          <a:latin typeface="Cambria Math"/>
                                                          <a:ea typeface="Cambria Math"/>
                                                        </a:rPr>
                                                        <m:t>𝑡</m:t>
                                                      </m:r>
                                                    </m:sub>
                                                  </m:sSub>
                                                </m:e>
                                              </m:d>
                                            </m:e>
                                          </m:d>
                                        </m:e>
                                      </m:func>
                                    </m:e>
                                  </m:d>
                                </m:e>
                              </m:nary>
                            </m:e>
                          </m:func>
                        </m:e>
                      </m:d>
                      <m:r>
                        <a:rPr lang="en-US" i="1" smtClean="0">
                          <a:latin typeface="Cambria Math"/>
                          <a:ea typeface="Cambria Math"/>
                        </a:rPr>
                        <m:t>→</m:t>
                      </m:r>
                      <m:r>
                        <a:rPr lang="en-US" b="0" i="1" smtClean="0">
                          <a:latin typeface="Cambria Math"/>
                          <a:ea typeface="Cambria Math"/>
                        </a:rPr>
                        <m:t>𝑚𝑖𝑛</m:t>
                      </m:r>
                    </m:oMath>
                  </m:oMathPara>
                </a14:m>
                <a:endParaRPr lang="ru-RU" dirty="0"/>
              </a:p>
            </p:txBody>
          </p:sp>
        </mc:Choice>
        <mc:Fallback xmlns="">
          <p:sp>
            <p:nvSpPr>
              <p:cNvPr id="12" name="Прямоугольник 11"/>
              <p:cNvSpPr>
                <a:spLocks noRot="1" noChangeAspect="1" noMove="1" noResize="1" noEditPoints="1" noAdjustHandles="1" noChangeArrowheads="1" noChangeShapeType="1" noTextEdit="1"/>
              </p:cNvSpPr>
              <p:nvPr/>
            </p:nvSpPr>
            <p:spPr>
              <a:xfrm>
                <a:off x="920148" y="4078924"/>
                <a:ext cx="7340215" cy="976614"/>
              </a:xfrm>
              <a:prstGeom prst="rect">
                <a:avLst/>
              </a:prstGeom>
              <a:blipFill rotWithShape="1">
                <a:blip r:embed="rId4"/>
                <a:stretch>
                  <a:fillRect/>
                </a:stretch>
              </a:blipFill>
              <a:ln w="25400">
                <a:solidFill>
                  <a:srgbClr val="FF0000"/>
                </a:solidFill>
              </a:ln>
            </p:spPr>
            <p:txBody>
              <a:bodyPr/>
              <a:lstStyle/>
              <a:p>
                <a:r>
                  <a:rPr lang="ru-RU">
                    <a:noFill/>
                  </a:rPr>
                  <a:t> </a:t>
                </a:r>
              </a:p>
            </p:txBody>
          </p:sp>
        </mc:Fallback>
      </mc:AlternateContent>
    </p:spTree>
    <p:extLst>
      <p:ext uri="{BB962C8B-B14F-4D97-AF65-F5344CB8AC3E}">
        <p14:creationId xmlns:p14="http://schemas.microsoft.com/office/powerpoint/2010/main" val="3393915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648072"/>
          </a:xfrm>
        </p:spPr>
        <p:txBody>
          <a:bodyPr>
            <a:noAutofit/>
          </a:bodyPr>
          <a:lstStyle/>
          <a:p>
            <a:r>
              <a:rPr lang="en-US" sz="3600" b="1" dirty="0"/>
              <a:t>EM for HMMs (Baum-Welch algorithm, 1/2)</a:t>
            </a:r>
            <a:endParaRPr lang="ru-RU" sz="3600" b="1" dirty="0"/>
          </a:p>
        </p:txBody>
      </p:sp>
      <p:sp>
        <p:nvSpPr>
          <p:cNvPr id="4" name="Нижний колонтитул 3"/>
          <p:cNvSpPr>
            <a:spLocks noGrp="1"/>
          </p:cNvSpPr>
          <p:nvPr>
            <p:ph type="ftr" sz="quarter" idx="11"/>
          </p:nvPr>
        </p:nvSpPr>
        <p:spPr/>
        <p:txBody>
          <a:bodyPr/>
          <a:lstStyle/>
          <a:p>
            <a:r>
              <a:rPr lang="en-US"/>
              <a:t>Generative Models for Discrete Data.          Markov Models</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21</a:t>
            </a:fld>
            <a:r>
              <a:rPr lang="en-US" sz="2200" dirty="0">
                <a:solidFill>
                  <a:schemeClr val="tx1"/>
                </a:solidFill>
              </a:rPr>
              <a:t>/24</a:t>
            </a:r>
            <a:endParaRPr lang="ru-RU" sz="2200" dirty="0">
              <a:solidFill>
                <a:schemeClr val="tx1"/>
              </a:solidFill>
            </a:endParaRPr>
          </a:p>
        </p:txBody>
      </p:sp>
      <mc:AlternateContent xmlns:mc="http://schemas.openxmlformats.org/markup-compatibility/2006" xmlns:a14="http://schemas.microsoft.com/office/drawing/2010/main">
        <mc:Choice Requires="a14">
          <p:sp>
            <p:nvSpPr>
              <p:cNvPr id="6" name="Объект 2"/>
              <p:cNvSpPr>
                <a:spLocks noGrp="1"/>
              </p:cNvSpPr>
              <p:nvPr>
                <p:ph idx="1"/>
              </p:nvPr>
            </p:nvSpPr>
            <p:spPr>
              <a:xfrm>
                <a:off x="35496" y="692696"/>
                <a:ext cx="9036496" cy="2160240"/>
              </a:xfrm>
            </p:spPr>
            <p:txBody>
              <a:bodyPr>
                <a:normAutofit/>
              </a:bodyPr>
              <a:lstStyle/>
              <a:p>
                <a:pPr marL="0" indent="0">
                  <a:buNone/>
                </a:pPr>
                <a:r>
                  <a:rPr lang="en-US" sz="2400" dirty="0"/>
                  <a:t>If the </a:t>
                </a:r>
                <a14:m>
                  <m:oMath xmlns:m="http://schemas.openxmlformats.org/officeDocument/2006/math">
                    <m:sSub>
                      <m:sSubPr>
                        <m:ctrlPr>
                          <a:rPr lang="en-US" sz="2400" i="1" u="sng" smtClean="0">
                            <a:latin typeface="Cambria Math" panose="02040503050406030204" pitchFamily="18" charset="0"/>
                          </a:rPr>
                        </m:ctrlPr>
                      </m:sSubPr>
                      <m:e>
                        <m:r>
                          <a:rPr lang="en-US" sz="2400" b="0" i="1" u="sng" smtClean="0">
                            <a:latin typeface="Cambria Math"/>
                          </a:rPr>
                          <m:t>𝑧</m:t>
                        </m:r>
                      </m:e>
                      <m:sub>
                        <m:r>
                          <a:rPr lang="en-US" sz="2400" b="0" i="1" u="sng" smtClean="0">
                            <a:latin typeface="Cambria Math"/>
                          </a:rPr>
                          <m:t>𝑡</m:t>
                        </m:r>
                      </m:sub>
                    </m:sSub>
                  </m:oMath>
                </a14:m>
                <a:r>
                  <a:rPr lang="en-US" sz="2400" u="sng" dirty="0"/>
                  <a:t> variables are not observed</a:t>
                </a:r>
                <a:r>
                  <a:rPr lang="en-US" sz="2400" dirty="0"/>
                  <a:t>, we are in a situation analogous to fitting a mixture model. The most common approach is to use the EM algorithm to find the MLE or MAP parameters. When applied to HMMs, this is also known as the </a:t>
                </a:r>
                <a:r>
                  <a:rPr lang="en-US" sz="2400" b="1" i="1" u="sng" dirty="0"/>
                  <a:t>Baum-Welch algorithm</a:t>
                </a:r>
                <a:r>
                  <a:rPr lang="en-US" sz="2400" dirty="0"/>
                  <a:t>.</a:t>
                </a:r>
              </a:p>
              <a:p>
                <a:pPr marL="0" indent="0">
                  <a:buNone/>
                </a:pPr>
                <a:r>
                  <a:rPr lang="en-US" sz="2400" i="1" u="sng" dirty="0"/>
                  <a:t>E step</a:t>
                </a:r>
                <a:r>
                  <a:rPr lang="en-US" sz="2400" dirty="0"/>
                  <a:t>. The expected complete data log likelihood is given by</a:t>
                </a:r>
                <a:endParaRPr lang="en-US" sz="2400" i="1" u="sng" dirty="0"/>
              </a:p>
            </p:txBody>
          </p:sp>
        </mc:Choice>
        <mc:Fallback xmlns="">
          <p:sp>
            <p:nvSpPr>
              <p:cNvPr id="6" name="Объект 2"/>
              <p:cNvSpPr>
                <a:spLocks noGrp="1" noRot="1" noChangeAspect="1" noMove="1" noResize="1" noEditPoints="1" noAdjustHandles="1" noChangeArrowheads="1" noChangeShapeType="1" noTextEdit="1"/>
              </p:cNvSpPr>
              <p:nvPr>
                <p:ph idx="1"/>
              </p:nvPr>
            </p:nvSpPr>
            <p:spPr>
              <a:xfrm>
                <a:off x="35496" y="692696"/>
                <a:ext cx="9036496" cy="2160240"/>
              </a:xfrm>
              <a:blipFill rotWithShape="1">
                <a:blip r:embed="rId2"/>
                <a:stretch>
                  <a:fillRect l="-1080" t="-2260" r="-1484"/>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 name="Прямоугольник 6"/>
              <p:cNvSpPr/>
              <p:nvPr/>
            </p:nvSpPr>
            <p:spPr>
              <a:xfrm>
                <a:off x="1259632" y="3043658"/>
                <a:ext cx="6480720" cy="1681486"/>
              </a:xfrm>
              <a:prstGeom prst="rect">
                <a:avLst/>
              </a:prstGeom>
              <a:ln w="254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ea typeface="Cambria Math"/>
                        </a:rPr>
                        <m:t>𝑄</m:t>
                      </m:r>
                      <m:d>
                        <m:dPr>
                          <m:ctrlPr>
                            <a:rPr lang="en-US" b="0" i="1" smtClean="0">
                              <a:latin typeface="Cambria Math" panose="02040503050406030204" pitchFamily="18" charset="0"/>
                              <a:ea typeface="Cambria Math"/>
                            </a:rPr>
                          </m:ctrlPr>
                        </m:dPr>
                        <m:e>
                          <m:r>
                            <a:rPr lang="en-US" b="1" i="0" smtClean="0">
                              <a:latin typeface="Cambria Math"/>
                              <a:ea typeface="Cambria Math"/>
                            </a:rPr>
                            <m:t>𝛉</m:t>
                          </m:r>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1" i="0" smtClean="0">
                                  <a:latin typeface="Cambria Math"/>
                                  <a:ea typeface="Cambria Math"/>
                                </a:rPr>
                                <m:t>𝛉</m:t>
                              </m:r>
                            </m:e>
                            <m:sup>
                              <m:r>
                                <a:rPr lang="en-US" b="0" i="1" smtClean="0">
                                  <a:latin typeface="Cambria Math"/>
                                  <a:ea typeface="Cambria Math"/>
                                </a:rPr>
                                <m:t>𝑜𝑙𝑑</m:t>
                              </m:r>
                            </m:sup>
                          </m:sSup>
                        </m:e>
                      </m:d>
                      <m:r>
                        <a:rPr lang="en-US" b="0" i="1" smtClean="0">
                          <a:latin typeface="Cambria Math"/>
                          <a:ea typeface="Cambria Math"/>
                        </a:rPr>
                        <m:t>=</m:t>
                      </m:r>
                      <m:nary>
                        <m:naryPr>
                          <m:chr m:val="∑"/>
                          <m:ctrlPr>
                            <a:rPr lang="en-US" b="0" i="1" smtClean="0">
                              <a:latin typeface="Cambria Math" panose="02040503050406030204" pitchFamily="18" charset="0"/>
                              <a:ea typeface="Cambria Math"/>
                            </a:rPr>
                          </m:ctrlPr>
                        </m:naryPr>
                        <m:sub>
                          <m:r>
                            <m:rPr>
                              <m:brk m:alnAt="23"/>
                            </m:rPr>
                            <a:rPr lang="en-US" b="0" i="1" smtClean="0">
                              <a:latin typeface="Cambria Math"/>
                              <a:ea typeface="Cambria Math"/>
                            </a:rPr>
                            <m:t>𝑘</m:t>
                          </m:r>
                          <m:r>
                            <a:rPr lang="en-US" b="0" i="1" smtClean="0">
                              <a:latin typeface="Cambria Math"/>
                              <a:ea typeface="Cambria Math"/>
                            </a:rPr>
                            <m:t>=1</m:t>
                          </m:r>
                        </m:sub>
                        <m:sup>
                          <m:r>
                            <a:rPr lang="en-US" b="0" i="1" smtClean="0">
                              <a:latin typeface="Cambria Math"/>
                              <a:ea typeface="Cambria Math"/>
                            </a:rPr>
                            <m:t>𝐾</m:t>
                          </m:r>
                        </m:sup>
                        <m:e>
                          <m:r>
                            <a:rPr lang="en-US" b="0" i="1" smtClean="0">
                              <a:latin typeface="Cambria Math"/>
                              <a:ea typeface="Cambria Math"/>
                            </a:rPr>
                            <m:t>𝔼</m:t>
                          </m:r>
                          <m:d>
                            <m:dPr>
                              <m:begChr m:val="["/>
                              <m:endChr m:val="]"/>
                              <m:ctrlPr>
                                <a:rPr lang="en-US" b="0" i="1" smtClean="0">
                                  <a:latin typeface="Cambria Math" panose="02040503050406030204" pitchFamily="18" charset="0"/>
                                  <a:ea typeface="Cambria Math"/>
                                </a:rPr>
                              </m:ctrlPr>
                            </m:dPr>
                            <m:e>
                              <m:sSup>
                                <m:sSupPr>
                                  <m:ctrlPr>
                                    <a:rPr lang="en-US" b="0" i="1" smtClean="0">
                                      <a:latin typeface="Cambria Math" panose="02040503050406030204" pitchFamily="18" charset="0"/>
                                      <a:ea typeface="Cambria Math"/>
                                    </a:rPr>
                                  </m:ctrlPr>
                                </m:sSup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𝑁</m:t>
                                      </m:r>
                                    </m:e>
                                    <m:sub>
                                      <m:r>
                                        <a:rPr lang="en-US" b="0" i="1" smtClean="0">
                                          <a:latin typeface="Cambria Math"/>
                                          <a:ea typeface="Cambria Math"/>
                                        </a:rPr>
                                        <m:t>𝑘</m:t>
                                      </m:r>
                                    </m:sub>
                                  </m:sSub>
                                </m:e>
                                <m:sup>
                                  <m:r>
                                    <a:rPr lang="en-US" b="0" i="1" smtClean="0">
                                      <a:latin typeface="Cambria Math"/>
                                      <a:ea typeface="Cambria Math"/>
                                    </a:rPr>
                                    <m:t>1</m:t>
                                  </m:r>
                                </m:sup>
                              </m:sSup>
                            </m:e>
                          </m:d>
                          <m:func>
                            <m:funcPr>
                              <m:ctrlPr>
                                <a:rPr lang="en-US" b="0" i="1" smtClean="0">
                                  <a:latin typeface="Cambria Math" panose="02040503050406030204" pitchFamily="18" charset="0"/>
                                  <a:ea typeface="Cambria Math"/>
                                </a:rPr>
                              </m:ctrlPr>
                            </m:funcPr>
                            <m:fName>
                              <m:r>
                                <m:rPr>
                                  <m:sty m:val="p"/>
                                </m:rPr>
                                <a:rPr lang="en-US" b="0" i="0" smtClean="0">
                                  <a:latin typeface="Cambria Math"/>
                                  <a:ea typeface="Cambria Math"/>
                                </a:rPr>
                                <m:t>log</m:t>
                              </m:r>
                            </m:fName>
                            <m:e>
                              <m:d>
                                <m:dPr>
                                  <m:begChr m:val="["/>
                                  <m:endChr m:val="]"/>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𝜋</m:t>
                                      </m:r>
                                    </m:e>
                                    <m:sub>
                                      <m:r>
                                        <a:rPr lang="en-US" b="0" i="1" smtClean="0">
                                          <a:latin typeface="Cambria Math"/>
                                          <a:ea typeface="Cambria Math"/>
                                        </a:rPr>
                                        <m:t>𝑘</m:t>
                                      </m:r>
                                    </m:sub>
                                  </m:sSub>
                                </m:e>
                              </m:d>
                            </m:e>
                          </m:func>
                        </m:e>
                      </m:nary>
                      <m:r>
                        <a:rPr lang="en-US" b="0" i="1" smtClean="0">
                          <a:latin typeface="Cambria Math"/>
                          <a:ea typeface="Cambria Math"/>
                        </a:rPr>
                        <m:t>+</m:t>
                      </m:r>
                      <m:nary>
                        <m:naryPr>
                          <m:chr m:val="∑"/>
                          <m:ctrlPr>
                            <a:rPr lang="en-US" b="0" i="1" smtClean="0">
                              <a:latin typeface="Cambria Math" panose="02040503050406030204" pitchFamily="18" charset="0"/>
                              <a:ea typeface="Cambria Math"/>
                            </a:rPr>
                          </m:ctrlPr>
                        </m:naryPr>
                        <m:sub>
                          <m:r>
                            <m:rPr>
                              <m:brk m:alnAt="23"/>
                            </m:rPr>
                            <a:rPr lang="en-US" b="0" i="1" smtClean="0">
                              <a:latin typeface="Cambria Math"/>
                              <a:ea typeface="Cambria Math"/>
                            </a:rPr>
                            <m:t>𝑗</m:t>
                          </m:r>
                          <m:r>
                            <a:rPr lang="en-US" b="0" i="1" smtClean="0">
                              <a:latin typeface="Cambria Math"/>
                              <a:ea typeface="Cambria Math"/>
                            </a:rPr>
                            <m:t>=1</m:t>
                          </m:r>
                        </m:sub>
                        <m:sup>
                          <m:r>
                            <a:rPr lang="en-US" b="0" i="1" smtClean="0">
                              <a:latin typeface="Cambria Math"/>
                              <a:ea typeface="Cambria Math"/>
                            </a:rPr>
                            <m:t>𝐾</m:t>
                          </m:r>
                        </m:sup>
                        <m:e>
                          <m:nary>
                            <m:naryPr>
                              <m:chr m:val="∑"/>
                              <m:ctrlPr>
                                <a:rPr lang="en-US" b="0" i="1" smtClean="0">
                                  <a:latin typeface="Cambria Math" panose="02040503050406030204" pitchFamily="18" charset="0"/>
                                  <a:ea typeface="Cambria Math"/>
                                </a:rPr>
                              </m:ctrlPr>
                            </m:naryPr>
                            <m:sub>
                              <m:r>
                                <m:rPr>
                                  <m:brk m:alnAt="23"/>
                                </m:rPr>
                                <a:rPr lang="en-US" b="0" i="1" smtClean="0">
                                  <a:latin typeface="Cambria Math"/>
                                  <a:ea typeface="Cambria Math"/>
                                </a:rPr>
                                <m:t>𝑘</m:t>
                              </m:r>
                              <m:r>
                                <a:rPr lang="en-US" b="0" i="1" smtClean="0">
                                  <a:latin typeface="Cambria Math"/>
                                  <a:ea typeface="Cambria Math"/>
                                </a:rPr>
                                <m:t>=1</m:t>
                              </m:r>
                            </m:sub>
                            <m:sup>
                              <m:r>
                                <a:rPr lang="en-US" b="0" i="1" smtClean="0">
                                  <a:latin typeface="Cambria Math"/>
                                  <a:ea typeface="Cambria Math"/>
                                </a:rPr>
                                <m:t>𝐾</m:t>
                              </m:r>
                            </m:sup>
                            <m:e>
                              <m:r>
                                <a:rPr lang="en-US" i="1">
                                  <a:latin typeface="Cambria Math"/>
                                  <a:ea typeface="Cambria Math"/>
                                </a:rPr>
                                <m:t>𝔼</m:t>
                              </m:r>
                              <m:d>
                                <m:dPr>
                                  <m:begChr m:val="["/>
                                  <m:endChr m:val="]"/>
                                  <m:ctrlPr>
                                    <a:rPr lang="en-US" i="1" smtClean="0">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𝑁</m:t>
                                      </m:r>
                                    </m:e>
                                    <m:sub>
                                      <m:r>
                                        <a:rPr lang="en-US" b="0" i="1" smtClean="0">
                                          <a:latin typeface="Cambria Math"/>
                                          <a:ea typeface="Cambria Math"/>
                                        </a:rPr>
                                        <m:t>𝑗</m:t>
                                      </m:r>
                                      <m:r>
                                        <a:rPr lang="en-US" i="1">
                                          <a:latin typeface="Cambria Math"/>
                                          <a:ea typeface="Cambria Math"/>
                                        </a:rPr>
                                        <m:t>𝑘</m:t>
                                      </m:r>
                                    </m:sub>
                                  </m:sSub>
                                </m:e>
                              </m:d>
                              <m:func>
                                <m:funcPr>
                                  <m:ctrlPr>
                                    <a:rPr lang="en-US" b="0" i="1" smtClean="0">
                                      <a:latin typeface="Cambria Math" panose="02040503050406030204" pitchFamily="18" charset="0"/>
                                      <a:ea typeface="Cambria Math"/>
                                    </a:rPr>
                                  </m:ctrlPr>
                                </m:funcPr>
                                <m:fName>
                                  <m:r>
                                    <m:rPr>
                                      <m:sty m:val="p"/>
                                    </m:rPr>
                                    <a:rPr lang="en-US" b="0" i="0" smtClean="0">
                                      <a:latin typeface="Cambria Math"/>
                                      <a:ea typeface="Cambria Math"/>
                                    </a:rPr>
                                    <m:t>log</m:t>
                                  </m:r>
                                </m:fName>
                                <m:e>
                                  <m:d>
                                    <m:dPr>
                                      <m:begChr m:val="["/>
                                      <m:endChr m:val="]"/>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𝐴</m:t>
                                          </m:r>
                                        </m:e>
                                        <m:sub>
                                          <m:r>
                                            <a:rPr lang="en-US" b="0" i="1" smtClean="0">
                                              <a:latin typeface="Cambria Math"/>
                                              <a:ea typeface="Cambria Math"/>
                                            </a:rPr>
                                            <m:t>𝑗𝑘</m:t>
                                          </m:r>
                                        </m:sub>
                                      </m:sSub>
                                    </m:e>
                                  </m:d>
                                </m:e>
                              </m:func>
                            </m:e>
                          </m:nary>
                        </m:e>
                      </m:nary>
                      <m:r>
                        <a:rPr lang="en-US" b="0" i="1" smtClean="0">
                          <a:latin typeface="Cambria Math"/>
                          <a:ea typeface="Cambria Math"/>
                        </a:rPr>
                        <m:t>+</m:t>
                      </m:r>
                    </m:oMath>
                  </m:oMathPara>
                </a14:m>
                <a:endParaRPr lang="en-US" b="0" i="1" dirty="0">
                  <a:latin typeface="Cambria Math"/>
                  <a:ea typeface="Cambria Math"/>
                </a:endParaRPr>
              </a:p>
              <a:p>
                <a:pPr/>
                <a14:m>
                  <m:oMathPara xmlns:m="http://schemas.openxmlformats.org/officeDocument/2006/math">
                    <m:oMathParaPr>
                      <m:jc m:val="centerGroup"/>
                    </m:oMathParaPr>
                    <m:oMath xmlns:m="http://schemas.openxmlformats.org/officeDocument/2006/math">
                      <m:nary>
                        <m:naryPr>
                          <m:chr m:val="∑"/>
                          <m:ctrlPr>
                            <a:rPr lang="en-US" b="0" i="1" smtClean="0">
                              <a:latin typeface="Cambria Math" panose="02040503050406030204" pitchFamily="18" charset="0"/>
                              <a:ea typeface="Cambria Math"/>
                            </a:rPr>
                          </m:ctrlPr>
                        </m:naryPr>
                        <m:sub>
                          <m:r>
                            <m:rPr>
                              <m:brk m:alnAt="23"/>
                            </m:rPr>
                            <a:rPr lang="en-US" b="0" i="1" smtClean="0">
                              <a:latin typeface="Cambria Math"/>
                              <a:ea typeface="Cambria Math"/>
                            </a:rPr>
                            <m:t>𝑖</m:t>
                          </m:r>
                          <m:r>
                            <a:rPr lang="en-US" b="0" i="1" smtClean="0">
                              <a:latin typeface="Cambria Math"/>
                              <a:ea typeface="Cambria Math"/>
                            </a:rPr>
                            <m:t>=1</m:t>
                          </m:r>
                        </m:sub>
                        <m:sup>
                          <m:r>
                            <a:rPr lang="en-US" b="0" i="1" smtClean="0">
                              <a:latin typeface="Cambria Math"/>
                              <a:ea typeface="Cambria Math"/>
                            </a:rPr>
                            <m:t>𝑁</m:t>
                          </m:r>
                        </m:sup>
                        <m:e>
                          <m:nary>
                            <m:naryPr>
                              <m:chr m:val="∑"/>
                              <m:ctrlPr>
                                <a:rPr lang="en-US" b="0" i="1" smtClean="0">
                                  <a:latin typeface="Cambria Math" panose="02040503050406030204" pitchFamily="18" charset="0"/>
                                  <a:ea typeface="Cambria Math"/>
                                </a:rPr>
                              </m:ctrlPr>
                            </m:naryPr>
                            <m:sub>
                              <m:r>
                                <m:rPr>
                                  <m:brk m:alnAt="23"/>
                                </m:rPr>
                                <a:rPr lang="en-US" b="0" i="1" smtClean="0">
                                  <a:latin typeface="Cambria Math"/>
                                  <a:ea typeface="Cambria Math"/>
                                </a:rPr>
                                <m:t>𝑡</m:t>
                              </m:r>
                              <m:r>
                                <a:rPr lang="en-US" b="0" i="1" smtClean="0">
                                  <a:latin typeface="Cambria Math"/>
                                  <a:ea typeface="Cambria Math"/>
                                </a:rPr>
                                <m:t>=1</m:t>
                              </m:r>
                            </m:sub>
                            <m:sup>
                              <m:sSub>
                                <m:sSubPr>
                                  <m:ctrlPr>
                                    <a:rPr lang="en-US" b="0" i="1" smtClean="0">
                                      <a:latin typeface="Cambria Math" panose="02040503050406030204" pitchFamily="18" charset="0"/>
                                      <a:ea typeface="Cambria Math"/>
                                    </a:rPr>
                                  </m:ctrlPr>
                                </m:sSubPr>
                                <m:e>
                                  <m:r>
                                    <a:rPr lang="en-US" b="0" i="1" smtClean="0">
                                      <a:latin typeface="Cambria Math"/>
                                      <a:ea typeface="Cambria Math"/>
                                    </a:rPr>
                                    <m:t>𝑇</m:t>
                                  </m:r>
                                </m:e>
                                <m:sub>
                                  <m:r>
                                    <a:rPr lang="en-US" b="0" i="1" smtClean="0">
                                      <a:latin typeface="Cambria Math"/>
                                      <a:ea typeface="Cambria Math"/>
                                    </a:rPr>
                                    <m:t>𝑖</m:t>
                                  </m:r>
                                </m:sub>
                              </m:sSub>
                            </m:sup>
                            <m:e>
                              <m:nary>
                                <m:naryPr>
                                  <m:chr m:val="∑"/>
                                  <m:ctrlPr>
                                    <a:rPr lang="en-US" b="0" i="1" smtClean="0">
                                      <a:latin typeface="Cambria Math" panose="02040503050406030204" pitchFamily="18" charset="0"/>
                                      <a:ea typeface="Cambria Math"/>
                                    </a:rPr>
                                  </m:ctrlPr>
                                </m:naryPr>
                                <m:sub>
                                  <m:r>
                                    <m:rPr>
                                      <m:brk m:alnAt="23"/>
                                    </m:rPr>
                                    <a:rPr lang="en-US" b="0" i="1" smtClean="0">
                                      <a:latin typeface="Cambria Math"/>
                                      <a:ea typeface="Cambria Math"/>
                                    </a:rPr>
                                    <m:t>𝑘</m:t>
                                  </m:r>
                                  <m:r>
                                    <a:rPr lang="en-US" b="0" i="1" smtClean="0">
                                      <a:latin typeface="Cambria Math"/>
                                      <a:ea typeface="Cambria Math"/>
                                    </a:rPr>
                                    <m:t>=1</m:t>
                                  </m:r>
                                </m:sub>
                                <m:sup>
                                  <m:r>
                                    <a:rPr lang="en-US" b="0" i="1" smtClean="0">
                                      <a:latin typeface="Cambria Math"/>
                                      <a:ea typeface="Cambria Math"/>
                                    </a:rPr>
                                    <m:t>𝐾</m:t>
                                  </m:r>
                                </m:sup>
                                <m:e>
                                  <m:r>
                                    <a:rPr lang="en-US" b="0" i="1" smtClean="0">
                                      <a:latin typeface="Cambria Math"/>
                                      <a:ea typeface="Cambria Math"/>
                                    </a:rPr>
                                    <m:t>𝑝</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𝑧</m:t>
                                          </m:r>
                                        </m:e>
                                        <m:sub>
                                          <m:r>
                                            <a:rPr lang="en-US" b="0" i="1" smtClean="0">
                                              <a:latin typeface="Cambria Math"/>
                                              <a:ea typeface="Cambria Math"/>
                                            </a:rPr>
                                            <m:t>𝑡</m:t>
                                          </m:r>
                                        </m:sub>
                                      </m:sSub>
                                      <m:r>
                                        <a:rPr lang="en-US" b="0" i="1" smtClean="0">
                                          <a:latin typeface="Cambria Math"/>
                                          <a:ea typeface="Cambria Math"/>
                                        </a:rPr>
                                        <m:t>=</m:t>
                                      </m:r>
                                      <m:r>
                                        <a:rPr lang="en-US" b="0" i="1" smtClean="0">
                                          <a:latin typeface="Cambria Math"/>
                                          <a:ea typeface="Cambria Math"/>
                                        </a:rPr>
                                        <m:t>𝑘</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1" i="0" smtClean="0">
                                              <a:latin typeface="Cambria Math"/>
                                              <a:ea typeface="Cambria Math"/>
                                            </a:rPr>
                                            <m:t>𝐱</m:t>
                                          </m:r>
                                        </m:e>
                                        <m:sub>
                                          <m:r>
                                            <a:rPr lang="en-US" b="0" i="1" smtClean="0">
                                              <a:latin typeface="Cambria Math"/>
                                              <a:ea typeface="Cambria Math"/>
                                            </a:rPr>
                                            <m:t>𝑖</m:t>
                                          </m:r>
                                        </m:sub>
                                      </m:sSub>
                                      <m:r>
                                        <a:rPr lang="en-US" b="0" i="1" smtClean="0">
                                          <a:latin typeface="Cambria Math"/>
                                          <a:ea typeface="Cambria Math"/>
                                        </a:rPr>
                                        <m:t>,</m:t>
                                      </m:r>
                                      <m:sSup>
                                        <m:sSupPr>
                                          <m:ctrlPr>
                                            <a:rPr lang="en-US" i="1">
                                              <a:latin typeface="Cambria Math" panose="02040503050406030204" pitchFamily="18" charset="0"/>
                                              <a:ea typeface="Cambria Math"/>
                                            </a:rPr>
                                          </m:ctrlPr>
                                        </m:sSupPr>
                                        <m:e>
                                          <m:r>
                                            <a:rPr lang="en-US" b="1">
                                              <a:latin typeface="Cambria Math"/>
                                              <a:ea typeface="Cambria Math"/>
                                            </a:rPr>
                                            <m:t>𝛉</m:t>
                                          </m:r>
                                        </m:e>
                                        <m:sup>
                                          <m:r>
                                            <a:rPr lang="en-US" i="1">
                                              <a:latin typeface="Cambria Math"/>
                                              <a:ea typeface="Cambria Math"/>
                                            </a:rPr>
                                            <m:t>𝑜𝑙𝑑</m:t>
                                          </m:r>
                                        </m:sup>
                                      </m:sSup>
                                    </m:e>
                                  </m:d>
                                  <m:func>
                                    <m:funcPr>
                                      <m:ctrlPr>
                                        <a:rPr lang="en-US" b="0" i="1" smtClean="0">
                                          <a:latin typeface="Cambria Math" panose="02040503050406030204" pitchFamily="18" charset="0"/>
                                          <a:ea typeface="Cambria Math"/>
                                        </a:rPr>
                                      </m:ctrlPr>
                                    </m:funcPr>
                                    <m:fName>
                                      <m:r>
                                        <m:rPr>
                                          <m:sty m:val="p"/>
                                        </m:rPr>
                                        <a:rPr lang="en-US" b="0" i="0" smtClean="0">
                                          <a:latin typeface="Cambria Math"/>
                                          <a:ea typeface="Cambria Math"/>
                                        </a:rPr>
                                        <m:t>log</m:t>
                                      </m:r>
                                    </m:fName>
                                    <m:e>
                                      <m:d>
                                        <m:dPr>
                                          <m:begChr m:val="["/>
                                          <m:endChr m:val="]"/>
                                          <m:ctrlPr>
                                            <a:rPr lang="en-US" b="0" i="1" smtClean="0">
                                              <a:latin typeface="Cambria Math" panose="02040503050406030204" pitchFamily="18" charset="0"/>
                                              <a:ea typeface="Cambria Math"/>
                                            </a:rPr>
                                          </m:ctrlPr>
                                        </m:dPr>
                                        <m:e>
                                          <m:r>
                                            <a:rPr lang="en-US" b="0" i="1" smtClean="0">
                                              <a:latin typeface="Cambria Math"/>
                                              <a:ea typeface="Cambria Math"/>
                                            </a:rPr>
                                            <m:t>𝑝</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1" i="0" smtClean="0">
                                                      <a:latin typeface="Cambria Math"/>
                                                      <a:ea typeface="Cambria Math"/>
                                                    </a:rPr>
                                                    <m:t>𝐱</m:t>
                                                  </m:r>
                                                </m:e>
                                                <m:sub>
                                                  <m:r>
                                                    <a:rPr lang="en-US" b="0" i="1" smtClean="0">
                                                      <a:latin typeface="Cambria Math"/>
                                                      <a:ea typeface="Cambria Math"/>
                                                    </a:rPr>
                                                    <m:t>𝑖</m:t>
                                                  </m:r>
                                                  <m:r>
                                                    <a:rPr lang="en-US" b="0" i="1" smtClean="0">
                                                      <a:latin typeface="Cambria Math"/>
                                                      <a:ea typeface="Cambria Math"/>
                                                    </a:rPr>
                                                    <m:t>,</m:t>
                                                  </m:r>
                                                  <m:r>
                                                    <a:rPr lang="en-US" b="0" i="1" smtClean="0">
                                                      <a:latin typeface="Cambria Math"/>
                                                      <a:ea typeface="Cambria Math"/>
                                                    </a:rPr>
                                                    <m:t>𝑡</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𝜙</m:t>
                                                  </m:r>
                                                </m:e>
                                                <m:sub>
                                                  <m:r>
                                                    <a:rPr lang="en-US" b="0" i="1" smtClean="0">
                                                      <a:latin typeface="Cambria Math"/>
                                                      <a:ea typeface="Cambria Math"/>
                                                    </a:rPr>
                                                    <m:t>𝑘</m:t>
                                                  </m:r>
                                                </m:sub>
                                              </m:sSub>
                                            </m:e>
                                          </m:d>
                                        </m:e>
                                      </m:d>
                                    </m:e>
                                  </m:func>
                                </m:e>
                              </m:nary>
                            </m:e>
                          </m:nary>
                        </m:e>
                      </m:nary>
                    </m:oMath>
                  </m:oMathPara>
                </a14:m>
                <a:endParaRPr lang="ru-RU" dirty="0"/>
              </a:p>
            </p:txBody>
          </p:sp>
        </mc:Choice>
        <mc:Fallback xmlns="">
          <p:sp>
            <p:nvSpPr>
              <p:cNvPr id="7" name="Прямоугольник 6"/>
              <p:cNvSpPr>
                <a:spLocks noRot="1" noChangeAspect="1" noMove="1" noResize="1" noEditPoints="1" noAdjustHandles="1" noChangeArrowheads="1" noChangeShapeType="1" noTextEdit="1"/>
              </p:cNvSpPr>
              <p:nvPr/>
            </p:nvSpPr>
            <p:spPr>
              <a:xfrm>
                <a:off x="1259632" y="3043658"/>
                <a:ext cx="6480720" cy="1681486"/>
              </a:xfrm>
              <a:prstGeom prst="rect">
                <a:avLst/>
              </a:prstGeom>
              <a:blipFill rotWithShape="1">
                <a:blip r:embed="rId3"/>
                <a:stretch>
                  <a:fillRect/>
                </a:stretch>
              </a:blipFill>
              <a:ln w="25400">
                <a:solidFill>
                  <a:srgbClr val="FF0000"/>
                </a:solidFill>
              </a:ln>
            </p:spPr>
            <p:txBody>
              <a:bodyPr/>
              <a:lstStyle/>
              <a:p>
                <a:r>
                  <a:rPr lang="ru-RU">
                    <a:noFill/>
                  </a:rPr>
                  <a:t> </a:t>
                </a:r>
              </a:p>
            </p:txBody>
          </p:sp>
        </mc:Fallback>
      </mc:AlternateContent>
    </p:spTree>
    <p:extLst>
      <p:ext uri="{BB962C8B-B14F-4D97-AF65-F5344CB8AC3E}">
        <p14:creationId xmlns:p14="http://schemas.microsoft.com/office/powerpoint/2010/main" val="490360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648072"/>
          </a:xfrm>
        </p:spPr>
        <p:txBody>
          <a:bodyPr>
            <a:noAutofit/>
          </a:bodyPr>
          <a:lstStyle/>
          <a:p>
            <a:r>
              <a:rPr lang="en-US" sz="3600" b="1" dirty="0"/>
              <a:t>EM for HMMs (Baum-Welch algorithm, 2/2)</a:t>
            </a:r>
            <a:endParaRPr lang="ru-RU" sz="3600" b="1" dirty="0"/>
          </a:p>
        </p:txBody>
      </p:sp>
      <p:sp>
        <p:nvSpPr>
          <p:cNvPr id="4" name="Нижний колонтитул 3"/>
          <p:cNvSpPr>
            <a:spLocks noGrp="1"/>
          </p:cNvSpPr>
          <p:nvPr>
            <p:ph type="ftr" sz="quarter" idx="11"/>
          </p:nvPr>
        </p:nvSpPr>
        <p:spPr/>
        <p:txBody>
          <a:bodyPr/>
          <a:lstStyle/>
          <a:p>
            <a:r>
              <a:rPr lang="en-US"/>
              <a:t>Generative Models for Discrete Data.          Markov Models</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22</a:t>
            </a:fld>
            <a:r>
              <a:rPr lang="en-US" sz="2200" dirty="0">
                <a:solidFill>
                  <a:schemeClr val="tx1"/>
                </a:solidFill>
              </a:rPr>
              <a:t>/24</a:t>
            </a:r>
            <a:endParaRPr lang="ru-RU" sz="2200" dirty="0">
              <a:solidFill>
                <a:schemeClr val="tx1"/>
              </a:solidFill>
            </a:endParaRPr>
          </a:p>
        </p:txBody>
      </p:sp>
      <mc:AlternateContent xmlns:mc="http://schemas.openxmlformats.org/markup-compatibility/2006" xmlns:a14="http://schemas.microsoft.com/office/drawing/2010/main">
        <mc:Choice Requires="a14">
          <p:sp>
            <p:nvSpPr>
              <p:cNvPr id="6" name="Объект 2"/>
              <p:cNvSpPr>
                <a:spLocks noGrp="1"/>
              </p:cNvSpPr>
              <p:nvPr>
                <p:ph idx="1"/>
              </p:nvPr>
            </p:nvSpPr>
            <p:spPr>
              <a:xfrm>
                <a:off x="72008" y="3429000"/>
                <a:ext cx="9036496" cy="1224136"/>
              </a:xfrm>
            </p:spPr>
            <p:txBody>
              <a:bodyPr>
                <a:normAutofit/>
              </a:bodyPr>
              <a:lstStyle/>
              <a:p>
                <a:pPr marL="0" indent="0">
                  <a:buNone/>
                </a:pPr>
                <a:r>
                  <a:rPr lang="en-US" sz="2400" i="1" u="sng" dirty="0"/>
                  <a:t>M step</a:t>
                </a:r>
                <a:r>
                  <a:rPr lang="en-US" sz="2400" dirty="0"/>
                  <a:t>. According to results, obtained before for mixture models, we have that the M step for </a:t>
                </a:r>
                <a14:m>
                  <m:oMath xmlns:m="http://schemas.openxmlformats.org/officeDocument/2006/math">
                    <m:r>
                      <a:rPr lang="en-US" sz="2400" b="1" i="0" smtClean="0">
                        <a:latin typeface="Cambria Math"/>
                      </a:rPr>
                      <m:t>𝐀</m:t>
                    </m:r>
                  </m:oMath>
                </a14:m>
                <a:r>
                  <a:rPr lang="en-US" sz="2400" i="1" dirty="0"/>
                  <a:t> </a:t>
                </a:r>
                <a:r>
                  <a:rPr lang="en-US" sz="2400" dirty="0"/>
                  <a:t>and</a:t>
                </a:r>
                <a:r>
                  <a:rPr lang="en-US" sz="2400" i="1" dirty="0"/>
                  <a:t> </a:t>
                </a:r>
                <a14:m>
                  <m:oMath xmlns:m="http://schemas.openxmlformats.org/officeDocument/2006/math">
                    <m:r>
                      <a:rPr lang="en-US" sz="2400" b="1" i="0" smtClean="0">
                        <a:latin typeface="Cambria Math"/>
                        <a:ea typeface="Cambria Math"/>
                      </a:rPr>
                      <m:t>𝛑</m:t>
                    </m:r>
                  </m:oMath>
                </a14:m>
                <a:r>
                  <a:rPr lang="en-US" sz="2400" dirty="0"/>
                  <a:t> is to just normalize the expected counts:</a:t>
                </a:r>
              </a:p>
            </p:txBody>
          </p:sp>
        </mc:Choice>
        <mc:Fallback xmlns="">
          <p:sp>
            <p:nvSpPr>
              <p:cNvPr id="6" name="Объект 2"/>
              <p:cNvSpPr>
                <a:spLocks noGrp="1" noRot="1" noChangeAspect="1" noMove="1" noResize="1" noEditPoints="1" noAdjustHandles="1" noChangeArrowheads="1" noChangeShapeType="1" noTextEdit="1"/>
              </p:cNvSpPr>
              <p:nvPr>
                <p:ph idx="1"/>
              </p:nvPr>
            </p:nvSpPr>
            <p:spPr>
              <a:xfrm>
                <a:off x="72008" y="3429000"/>
                <a:ext cx="9036496" cy="1224136"/>
              </a:xfrm>
              <a:blipFill rotWithShape="1">
                <a:blip r:embed="rId2"/>
                <a:stretch>
                  <a:fillRect l="-1080" t="-4000" b="-850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 name="Прямоугольник 8"/>
              <p:cNvSpPr/>
              <p:nvPr/>
            </p:nvSpPr>
            <p:spPr>
              <a:xfrm>
                <a:off x="1944216" y="4731275"/>
                <a:ext cx="1830437" cy="783612"/>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a:rPr>
                          </m:ctrlPr>
                        </m:sSubPr>
                        <m:e>
                          <m:acc>
                            <m:accPr>
                              <m:chr m:val="̂"/>
                              <m:ctrlPr>
                                <a:rPr lang="en-US" b="0" i="1" smtClean="0">
                                  <a:latin typeface="Cambria Math" panose="02040503050406030204" pitchFamily="18" charset="0"/>
                                  <a:ea typeface="Cambria Math"/>
                                </a:rPr>
                              </m:ctrlPr>
                            </m:accPr>
                            <m:e>
                              <m:r>
                                <a:rPr lang="en-US" b="0" i="1" smtClean="0">
                                  <a:latin typeface="Cambria Math"/>
                                  <a:ea typeface="Cambria Math"/>
                                </a:rPr>
                                <m:t>𝐴</m:t>
                              </m:r>
                            </m:e>
                          </m:acc>
                        </m:e>
                        <m:sub>
                          <m:r>
                            <a:rPr lang="en-US" b="0" i="1" smtClean="0">
                              <a:latin typeface="Cambria Math"/>
                              <a:ea typeface="Cambria Math"/>
                            </a:rPr>
                            <m:t>𝑗𝑘</m:t>
                          </m:r>
                        </m:sub>
                      </m:sSub>
                      <m:r>
                        <a:rPr lang="en-US" b="0" i="1" smtClean="0">
                          <a:latin typeface="Cambria Math"/>
                          <a:ea typeface="Cambria Math"/>
                        </a:rPr>
                        <m:t>=</m:t>
                      </m:r>
                      <m:f>
                        <m:fPr>
                          <m:ctrlPr>
                            <a:rPr lang="en-US" b="0" i="1" smtClean="0">
                              <a:latin typeface="Cambria Math" panose="02040503050406030204" pitchFamily="18" charset="0"/>
                              <a:ea typeface="Cambria Math"/>
                            </a:rPr>
                          </m:ctrlPr>
                        </m:fPr>
                        <m:num>
                          <m:r>
                            <a:rPr lang="en-US" i="1">
                              <a:latin typeface="Cambria Math"/>
                              <a:ea typeface="Cambria Math"/>
                            </a:rPr>
                            <m:t>𝔼</m:t>
                          </m:r>
                          <m:d>
                            <m:dPr>
                              <m:begChr m:val="["/>
                              <m:endChr m:val="]"/>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𝑁</m:t>
                                  </m:r>
                                </m:e>
                                <m:sub>
                                  <m:r>
                                    <a:rPr lang="en-US" i="1">
                                      <a:latin typeface="Cambria Math"/>
                                      <a:ea typeface="Cambria Math"/>
                                    </a:rPr>
                                    <m:t>𝑗𝑘</m:t>
                                  </m:r>
                                </m:sub>
                              </m:sSub>
                            </m:e>
                          </m:d>
                        </m:num>
                        <m:den>
                          <m:nary>
                            <m:naryPr>
                              <m:chr m:val="∑"/>
                              <m:supHide m:val="on"/>
                              <m:ctrlPr>
                                <a:rPr lang="en-US" b="0" i="1" smtClean="0">
                                  <a:latin typeface="Cambria Math" panose="02040503050406030204" pitchFamily="18" charset="0"/>
                                  <a:ea typeface="Cambria Math"/>
                                </a:rPr>
                              </m:ctrlPr>
                            </m:naryPr>
                            <m:sub>
                              <m:acc>
                                <m:accPr>
                                  <m:chr m:val="́"/>
                                  <m:ctrlPr>
                                    <a:rPr lang="en-US" b="0" i="1" smtClean="0">
                                      <a:latin typeface="Cambria Math" panose="02040503050406030204" pitchFamily="18" charset="0"/>
                                      <a:ea typeface="Cambria Math"/>
                                    </a:rPr>
                                  </m:ctrlPr>
                                </m:accPr>
                                <m:e>
                                  <m:r>
                                    <a:rPr lang="en-US" b="0" i="1" smtClean="0">
                                      <a:latin typeface="Cambria Math"/>
                                      <a:ea typeface="Cambria Math"/>
                                    </a:rPr>
                                    <m:t>𝑘</m:t>
                                  </m:r>
                                </m:e>
                              </m:acc>
                            </m:sub>
                            <m:sup/>
                            <m:e>
                              <m:r>
                                <a:rPr lang="en-US" i="1">
                                  <a:latin typeface="Cambria Math"/>
                                  <a:ea typeface="Cambria Math"/>
                                </a:rPr>
                                <m:t>𝔼</m:t>
                              </m:r>
                              <m:d>
                                <m:dPr>
                                  <m:begChr m:val="["/>
                                  <m:endChr m:val="]"/>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𝑁</m:t>
                                      </m:r>
                                    </m:e>
                                    <m:sub>
                                      <m:r>
                                        <a:rPr lang="en-US" i="1">
                                          <a:latin typeface="Cambria Math"/>
                                          <a:ea typeface="Cambria Math"/>
                                        </a:rPr>
                                        <m:t>𝑗</m:t>
                                      </m:r>
                                      <m:acc>
                                        <m:accPr>
                                          <m:chr m:val="́"/>
                                          <m:ctrlPr>
                                            <a:rPr lang="en-US" i="1">
                                              <a:latin typeface="Cambria Math" panose="02040503050406030204" pitchFamily="18" charset="0"/>
                                              <a:ea typeface="Cambria Math"/>
                                            </a:rPr>
                                          </m:ctrlPr>
                                        </m:accPr>
                                        <m:e>
                                          <m:r>
                                            <a:rPr lang="en-US" i="1">
                                              <a:latin typeface="Cambria Math"/>
                                              <a:ea typeface="Cambria Math"/>
                                            </a:rPr>
                                            <m:t>𝑘</m:t>
                                          </m:r>
                                        </m:e>
                                      </m:acc>
                                    </m:sub>
                                  </m:sSub>
                                </m:e>
                              </m:d>
                            </m:e>
                          </m:nary>
                        </m:den>
                      </m:f>
                    </m:oMath>
                  </m:oMathPara>
                </a14:m>
                <a:endParaRPr lang="ru-RU" dirty="0"/>
              </a:p>
            </p:txBody>
          </p:sp>
        </mc:Choice>
        <mc:Fallback xmlns="">
          <p:sp>
            <p:nvSpPr>
              <p:cNvPr id="9" name="Прямоугольник 8"/>
              <p:cNvSpPr>
                <a:spLocks noRot="1" noChangeAspect="1" noMove="1" noResize="1" noEditPoints="1" noAdjustHandles="1" noChangeArrowheads="1" noChangeShapeType="1" noTextEdit="1"/>
              </p:cNvSpPr>
              <p:nvPr/>
            </p:nvSpPr>
            <p:spPr>
              <a:xfrm>
                <a:off x="1944216" y="4731275"/>
                <a:ext cx="1830437" cy="783612"/>
              </a:xfrm>
              <a:prstGeom prst="rect">
                <a:avLst/>
              </a:prstGeom>
              <a:blipFill rotWithShape="1">
                <a:blip r:embed="rId3"/>
                <a:stretch>
                  <a:fillRect/>
                </a:stretch>
              </a:blipFill>
              <a:ln w="25400">
                <a:solidFill>
                  <a:srgbClr val="FF0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Прямоугольник 10"/>
              <p:cNvSpPr/>
              <p:nvPr/>
            </p:nvSpPr>
            <p:spPr>
              <a:xfrm>
                <a:off x="5112568" y="4790714"/>
                <a:ext cx="1472646" cy="664734"/>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a:rPr>
                          </m:ctrlPr>
                        </m:sSubPr>
                        <m:e>
                          <m:acc>
                            <m:accPr>
                              <m:chr m:val="̂"/>
                              <m:ctrlPr>
                                <a:rPr lang="en-US" b="0" i="1" smtClean="0">
                                  <a:latin typeface="Cambria Math" panose="02040503050406030204" pitchFamily="18" charset="0"/>
                                  <a:ea typeface="Cambria Math"/>
                                </a:rPr>
                              </m:ctrlPr>
                            </m:accPr>
                            <m:e>
                              <m:r>
                                <a:rPr lang="en-US" b="0" i="1" smtClean="0">
                                  <a:latin typeface="Cambria Math"/>
                                  <a:ea typeface="Cambria Math"/>
                                </a:rPr>
                                <m:t>𝜋</m:t>
                              </m:r>
                            </m:e>
                          </m:acc>
                        </m:e>
                        <m:sub>
                          <m:r>
                            <a:rPr lang="en-US" b="0" i="1" smtClean="0">
                              <a:latin typeface="Cambria Math"/>
                              <a:ea typeface="Cambria Math"/>
                            </a:rPr>
                            <m:t>𝑘</m:t>
                          </m:r>
                        </m:sub>
                      </m:sSub>
                      <m:r>
                        <a:rPr lang="en-US" b="0" i="1" smtClean="0">
                          <a:latin typeface="Cambria Math"/>
                          <a:ea typeface="Cambria Math"/>
                        </a:rPr>
                        <m:t>=</m:t>
                      </m:r>
                      <m:f>
                        <m:fPr>
                          <m:ctrlPr>
                            <a:rPr lang="en-US" b="0" i="1" smtClean="0">
                              <a:latin typeface="Cambria Math" panose="02040503050406030204" pitchFamily="18" charset="0"/>
                              <a:ea typeface="Cambria Math"/>
                            </a:rPr>
                          </m:ctrlPr>
                        </m:fPr>
                        <m:num>
                          <m:r>
                            <a:rPr lang="en-US" i="1">
                              <a:latin typeface="Cambria Math"/>
                              <a:ea typeface="Cambria Math"/>
                            </a:rPr>
                            <m:t>𝔼</m:t>
                          </m:r>
                          <m:d>
                            <m:dPr>
                              <m:begChr m:val="["/>
                              <m:endChr m:val="]"/>
                              <m:ctrlPr>
                                <a:rPr lang="en-US" i="1">
                                  <a:latin typeface="Cambria Math" panose="02040503050406030204" pitchFamily="18" charset="0"/>
                                  <a:ea typeface="Cambria Math"/>
                                </a:rPr>
                              </m:ctrlPr>
                            </m:dPr>
                            <m:e>
                              <m:sSup>
                                <m:sSupPr>
                                  <m:ctrlPr>
                                    <a:rPr lang="en-US" i="1">
                                      <a:latin typeface="Cambria Math" panose="02040503050406030204" pitchFamily="18" charset="0"/>
                                      <a:ea typeface="Cambria Math"/>
                                    </a:rPr>
                                  </m:ctrlPr>
                                </m:sSupPr>
                                <m:e>
                                  <m:sSub>
                                    <m:sSubPr>
                                      <m:ctrlPr>
                                        <a:rPr lang="en-US" i="1">
                                          <a:latin typeface="Cambria Math" panose="02040503050406030204" pitchFamily="18" charset="0"/>
                                          <a:ea typeface="Cambria Math"/>
                                        </a:rPr>
                                      </m:ctrlPr>
                                    </m:sSubPr>
                                    <m:e>
                                      <m:r>
                                        <a:rPr lang="en-US" i="1">
                                          <a:latin typeface="Cambria Math"/>
                                          <a:ea typeface="Cambria Math"/>
                                        </a:rPr>
                                        <m:t>𝑁</m:t>
                                      </m:r>
                                    </m:e>
                                    <m:sub>
                                      <m:r>
                                        <a:rPr lang="en-US" i="1">
                                          <a:latin typeface="Cambria Math"/>
                                          <a:ea typeface="Cambria Math"/>
                                        </a:rPr>
                                        <m:t>𝑘</m:t>
                                      </m:r>
                                    </m:sub>
                                  </m:sSub>
                                </m:e>
                                <m:sup>
                                  <m:r>
                                    <a:rPr lang="en-US" i="1">
                                      <a:latin typeface="Cambria Math"/>
                                      <a:ea typeface="Cambria Math"/>
                                    </a:rPr>
                                    <m:t>1</m:t>
                                  </m:r>
                                </m:sup>
                              </m:sSup>
                            </m:e>
                          </m:d>
                        </m:num>
                        <m:den>
                          <m:r>
                            <a:rPr lang="en-US" b="0" i="1" smtClean="0">
                              <a:latin typeface="Cambria Math"/>
                              <a:ea typeface="Cambria Math"/>
                            </a:rPr>
                            <m:t>𝑁</m:t>
                          </m:r>
                        </m:den>
                      </m:f>
                    </m:oMath>
                  </m:oMathPara>
                </a14:m>
                <a:endParaRPr lang="ru-RU" dirty="0"/>
              </a:p>
            </p:txBody>
          </p:sp>
        </mc:Choice>
        <mc:Fallback xmlns="">
          <p:sp>
            <p:nvSpPr>
              <p:cNvPr id="11" name="Прямоугольник 10"/>
              <p:cNvSpPr>
                <a:spLocks noRot="1" noChangeAspect="1" noMove="1" noResize="1" noEditPoints="1" noAdjustHandles="1" noChangeArrowheads="1" noChangeShapeType="1" noTextEdit="1"/>
              </p:cNvSpPr>
              <p:nvPr/>
            </p:nvSpPr>
            <p:spPr>
              <a:xfrm>
                <a:off x="5112568" y="4790714"/>
                <a:ext cx="1472646" cy="664734"/>
              </a:xfrm>
              <a:prstGeom prst="rect">
                <a:avLst/>
              </a:prstGeom>
              <a:blipFill rotWithShape="1">
                <a:blip r:embed="rId4"/>
                <a:stretch>
                  <a:fillRect/>
                </a:stretch>
              </a:blipFill>
              <a:ln w="25400">
                <a:solidFill>
                  <a:srgbClr val="FF0000"/>
                </a:solidFill>
              </a:ln>
            </p:spPr>
            <p:txBody>
              <a:bodyPr/>
              <a:lstStyle/>
              <a:p>
                <a:r>
                  <a:rPr lang="ru-RU">
                    <a:noFill/>
                  </a:rPr>
                  <a:t> </a:t>
                </a:r>
              </a:p>
            </p:txBody>
          </p:sp>
        </mc:Fallback>
      </mc:AlternateContent>
      <p:sp>
        <p:nvSpPr>
          <p:cNvPr id="12" name="Объект 2"/>
          <p:cNvSpPr txBox="1">
            <a:spLocks/>
          </p:cNvSpPr>
          <p:nvPr/>
        </p:nvSpPr>
        <p:spPr>
          <a:xfrm>
            <a:off x="35496" y="692696"/>
            <a:ext cx="9036496" cy="5760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i="1" u="sng" dirty="0"/>
              <a:t>E step (continuation)</a:t>
            </a:r>
            <a:r>
              <a:rPr lang="en-US" sz="2400" dirty="0"/>
              <a:t>. </a:t>
            </a:r>
            <a:endParaRPr lang="en-US" sz="2400" i="1" u="sng" dirty="0"/>
          </a:p>
        </p:txBody>
      </p:sp>
      <mc:AlternateContent xmlns:mc="http://schemas.openxmlformats.org/markup-compatibility/2006" xmlns:a14="http://schemas.microsoft.com/office/drawing/2010/main">
        <mc:Choice Requires="a14">
          <p:sp>
            <p:nvSpPr>
              <p:cNvPr id="14" name="Прямоугольник 13"/>
              <p:cNvSpPr/>
              <p:nvPr/>
            </p:nvSpPr>
            <p:spPr>
              <a:xfrm>
                <a:off x="251520" y="1370796"/>
                <a:ext cx="3393044" cy="871264"/>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𝔼</m:t>
                      </m:r>
                      <m:d>
                        <m:dPr>
                          <m:begChr m:val="["/>
                          <m:endChr m:val="]"/>
                          <m:ctrlPr>
                            <a:rPr lang="en-US" i="1">
                              <a:latin typeface="Cambria Math" panose="02040503050406030204" pitchFamily="18" charset="0"/>
                              <a:ea typeface="Cambria Math"/>
                            </a:rPr>
                          </m:ctrlPr>
                        </m:dPr>
                        <m:e>
                          <m:sSup>
                            <m:sSupPr>
                              <m:ctrlPr>
                                <a:rPr lang="en-US" i="1">
                                  <a:latin typeface="Cambria Math" panose="02040503050406030204" pitchFamily="18" charset="0"/>
                                  <a:ea typeface="Cambria Math"/>
                                </a:rPr>
                              </m:ctrlPr>
                            </m:sSupPr>
                            <m:e>
                              <m:sSub>
                                <m:sSubPr>
                                  <m:ctrlPr>
                                    <a:rPr lang="en-US" i="1">
                                      <a:latin typeface="Cambria Math" panose="02040503050406030204" pitchFamily="18" charset="0"/>
                                      <a:ea typeface="Cambria Math"/>
                                    </a:rPr>
                                  </m:ctrlPr>
                                </m:sSubPr>
                                <m:e>
                                  <m:r>
                                    <a:rPr lang="en-US" i="1">
                                      <a:latin typeface="Cambria Math"/>
                                      <a:ea typeface="Cambria Math"/>
                                    </a:rPr>
                                    <m:t>𝑁</m:t>
                                  </m:r>
                                </m:e>
                                <m:sub>
                                  <m:r>
                                    <a:rPr lang="en-US" i="1">
                                      <a:latin typeface="Cambria Math"/>
                                      <a:ea typeface="Cambria Math"/>
                                    </a:rPr>
                                    <m:t>𝑘</m:t>
                                  </m:r>
                                </m:sub>
                              </m:sSub>
                            </m:e>
                            <m:sup>
                              <m:r>
                                <a:rPr lang="en-US" i="1">
                                  <a:latin typeface="Cambria Math"/>
                                  <a:ea typeface="Cambria Math"/>
                                </a:rPr>
                                <m:t>1</m:t>
                              </m:r>
                            </m:sup>
                          </m:sSup>
                        </m:e>
                      </m:d>
                      <m:r>
                        <a:rPr lang="en-US" b="0" i="1" smtClean="0">
                          <a:latin typeface="Cambria Math"/>
                          <a:ea typeface="Cambria Math"/>
                        </a:rPr>
                        <m:t>=</m:t>
                      </m:r>
                      <m:nary>
                        <m:naryPr>
                          <m:chr m:val="∑"/>
                          <m:ctrlPr>
                            <a:rPr lang="en-US" b="0" i="1" smtClean="0">
                              <a:latin typeface="Cambria Math" panose="02040503050406030204" pitchFamily="18" charset="0"/>
                              <a:ea typeface="Cambria Math"/>
                            </a:rPr>
                          </m:ctrlPr>
                        </m:naryPr>
                        <m:sub>
                          <m:r>
                            <m:rPr>
                              <m:brk m:alnAt="23"/>
                            </m:rPr>
                            <a:rPr lang="en-US" b="0" i="1" smtClean="0">
                              <a:latin typeface="Cambria Math"/>
                              <a:ea typeface="Cambria Math"/>
                            </a:rPr>
                            <m:t>𝑖</m:t>
                          </m:r>
                          <m:r>
                            <a:rPr lang="en-US" b="0" i="1" smtClean="0">
                              <a:latin typeface="Cambria Math"/>
                              <a:ea typeface="Cambria Math"/>
                            </a:rPr>
                            <m:t>=1</m:t>
                          </m:r>
                        </m:sub>
                        <m:sup>
                          <m:r>
                            <a:rPr lang="en-US" b="0" i="1" smtClean="0">
                              <a:latin typeface="Cambria Math"/>
                              <a:ea typeface="Cambria Math"/>
                            </a:rPr>
                            <m:t>𝑁</m:t>
                          </m:r>
                        </m:sup>
                        <m:e>
                          <m:r>
                            <a:rPr lang="en-US" b="0" i="1" smtClean="0">
                              <a:latin typeface="Cambria Math"/>
                              <a:ea typeface="Cambria Math"/>
                            </a:rPr>
                            <m:t>𝑝</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𝑧</m:t>
                                  </m:r>
                                </m:e>
                                <m:sub>
                                  <m:r>
                                    <a:rPr lang="en-US" b="0" i="1" smtClean="0">
                                      <a:latin typeface="Cambria Math"/>
                                      <a:ea typeface="Cambria Math"/>
                                    </a:rPr>
                                    <m:t>𝑖</m:t>
                                  </m:r>
                                  <m:r>
                                    <a:rPr lang="en-US" b="0" i="1" smtClean="0">
                                      <a:latin typeface="Cambria Math"/>
                                      <a:ea typeface="Cambria Math"/>
                                    </a:rPr>
                                    <m:t>1</m:t>
                                  </m:r>
                                </m:sub>
                              </m:sSub>
                              <m:r>
                                <a:rPr lang="en-US" b="0" i="1" smtClean="0">
                                  <a:latin typeface="Cambria Math"/>
                                  <a:ea typeface="Cambria Math"/>
                                </a:rPr>
                                <m:t>=</m:t>
                              </m:r>
                              <m:r>
                                <a:rPr lang="en-US" b="0" i="1" smtClean="0">
                                  <a:latin typeface="Cambria Math"/>
                                  <a:ea typeface="Cambria Math"/>
                                </a:rPr>
                                <m:t>𝑘</m:t>
                              </m:r>
                              <m:r>
                                <a:rPr lang="en-US" b="0" i="1" smtClean="0">
                                  <a:latin typeface="Cambria Math"/>
                                  <a:ea typeface="Cambria Math"/>
                                </a:rPr>
                                <m:t>|</m:t>
                              </m:r>
                              <m:sSub>
                                <m:sSubPr>
                                  <m:ctrlPr>
                                    <a:rPr lang="en-US" i="1">
                                      <a:latin typeface="Cambria Math" panose="02040503050406030204" pitchFamily="18" charset="0"/>
                                      <a:ea typeface="Cambria Math"/>
                                    </a:rPr>
                                  </m:ctrlPr>
                                </m:sSubPr>
                                <m:e>
                                  <m:r>
                                    <a:rPr lang="en-US" b="1">
                                      <a:latin typeface="Cambria Math"/>
                                      <a:ea typeface="Cambria Math"/>
                                    </a:rPr>
                                    <m:t>𝐱</m:t>
                                  </m:r>
                                </m:e>
                                <m:sub>
                                  <m:r>
                                    <a:rPr lang="en-US" i="1">
                                      <a:latin typeface="Cambria Math"/>
                                      <a:ea typeface="Cambria Math"/>
                                    </a:rPr>
                                    <m:t>𝑖</m:t>
                                  </m:r>
                                </m:sub>
                              </m:sSub>
                              <m:r>
                                <a:rPr lang="en-US" i="1">
                                  <a:latin typeface="Cambria Math"/>
                                  <a:ea typeface="Cambria Math"/>
                                </a:rPr>
                                <m:t>,</m:t>
                              </m:r>
                              <m:sSup>
                                <m:sSupPr>
                                  <m:ctrlPr>
                                    <a:rPr lang="en-US" i="1">
                                      <a:latin typeface="Cambria Math" panose="02040503050406030204" pitchFamily="18" charset="0"/>
                                      <a:ea typeface="Cambria Math"/>
                                    </a:rPr>
                                  </m:ctrlPr>
                                </m:sSupPr>
                                <m:e>
                                  <m:r>
                                    <a:rPr lang="en-US" b="1">
                                      <a:latin typeface="Cambria Math"/>
                                      <a:ea typeface="Cambria Math"/>
                                    </a:rPr>
                                    <m:t>𝛉</m:t>
                                  </m:r>
                                </m:e>
                                <m:sup>
                                  <m:r>
                                    <a:rPr lang="en-US" i="1">
                                      <a:latin typeface="Cambria Math"/>
                                      <a:ea typeface="Cambria Math"/>
                                    </a:rPr>
                                    <m:t>𝑜𝑙𝑑</m:t>
                                  </m:r>
                                </m:sup>
                              </m:sSup>
                            </m:e>
                          </m:d>
                        </m:e>
                      </m:nary>
                    </m:oMath>
                  </m:oMathPara>
                </a14:m>
                <a:endParaRPr lang="ru-RU" dirty="0"/>
              </a:p>
            </p:txBody>
          </p:sp>
        </mc:Choice>
        <mc:Fallback xmlns="">
          <p:sp>
            <p:nvSpPr>
              <p:cNvPr id="14" name="Прямоугольник 13"/>
              <p:cNvSpPr>
                <a:spLocks noRot="1" noChangeAspect="1" noMove="1" noResize="1" noEditPoints="1" noAdjustHandles="1" noChangeArrowheads="1" noChangeShapeType="1" noTextEdit="1"/>
              </p:cNvSpPr>
              <p:nvPr/>
            </p:nvSpPr>
            <p:spPr>
              <a:xfrm>
                <a:off x="251520" y="1370796"/>
                <a:ext cx="3393044" cy="871264"/>
              </a:xfrm>
              <a:prstGeom prst="rect">
                <a:avLst/>
              </a:prstGeom>
              <a:blipFill rotWithShape="1">
                <a:blip r:embed="rId5"/>
                <a:stretch>
                  <a:fillRect/>
                </a:stretch>
              </a:blipFill>
              <a:ln w="25400">
                <a:solidFill>
                  <a:srgbClr val="FF0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5" name="Прямоугольник 14"/>
              <p:cNvSpPr/>
              <p:nvPr/>
            </p:nvSpPr>
            <p:spPr>
              <a:xfrm>
                <a:off x="2219914" y="2341712"/>
                <a:ext cx="4704172" cy="871264"/>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𝔼</m:t>
                      </m:r>
                      <m:d>
                        <m:dPr>
                          <m:begChr m:val="["/>
                          <m:endChr m:val="]"/>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𝑁</m:t>
                              </m:r>
                            </m:e>
                            <m:sub>
                              <m:r>
                                <a:rPr lang="en-US" i="1">
                                  <a:latin typeface="Cambria Math"/>
                                  <a:ea typeface="Cambria Math"/>
                                </a:rPr>
                                <m:t>𝑗𝑘</m:t>
                              </m:r>
                            </m:sub>
                          </m:sSub>
                        </m:e>
                      </m:d>
                      <m:r>
                        <a:rPr lang="en-US" b="0" i="1" smtClean="0">
                          <a:latin typeface="Cambria Math"/>
                          <a:ea typeface="Cambria Math"/>
                        </a:rPr>
                        <m:t>=</m:t>
                      </m:r>
                      <m:nary>
                        <m:naryPr>
                          <m:chr m:val="∑"/>
                          <m:ctrlPr>
                            <a:rPr lang="en-US" b="0" i="1" smtClean="0">
                              <a:latin typeface="Cambria Math" panose="02040503050406030204" pitchFamily="18" charset="0"/>
                              <a:ea typeface="Cambria Math"/>
                            </a:rPr>
                          </m:ctrlPr>
                        </m:naryPr>
                        <m:sub>
                          <m:r>
                            <m:rPr>
                              <m:brk m:alnAt="23"/>
                            </m:rPr>
                            <a:rPr lang="en-US" b="0" i="1" smtClean="0">
                              <a:latin typeface="Cambria Math"/>
                              <a:ea typeface="Cambria Math"/>
                            </a:rPr>
                            <m:t>𝑖</m:t>
                          </m:r>
                          <m:r>
                            <a:rPr lang="en-US" b="0" i="1" smtClean="0">
                              <a:latin typeface="Cambria Math"/>
                              <a:ea typeface="Cambria Math"/>
                            </a:rPr>
                            <m:t>=1</m:t>
                          </m:r>
                        </m:sub>
                        <m:sup>
                          <m:r>
                            <a:rPr lang="en-US" b="0" i="1" smtClean="0">
                              <a:latin typeface="Cambria Math"/>
                              <a:ea typeface="Cambria Math"/>
                            </a:rPr>
                            <m:t>𝑁</m:t>
                          </m:r>
                        </m:sup>
                        <m:e>
                          <m:nary>
                            <m:naryPr>
                              <m:chr m:val="∑"/>
                              <m:ctrlPr>
                                <a:rPr lang="en-US" b="0" i="1" smtClean="0">
                                  <a:latin typeface="Cambria Math" panose="02040503050406030204" pitchFamily="18" charset="0"/>
                                  <a:ea typeface="Cambria Math"/>
                                </a:rPr>
                              </m:ctrlPr>
                            </m:naryPr>
                            <m:sub>
                              <m:r>
                                <m:rPr>
                                  <m:brk m:alnAt="23"/>
                                </m:rPr>
                                <a:rPr lang="en-US" b="0" i="1" smtClean="0">
                                  <a:latin typeface="Cambria Math"/>
                                  <a:ea typeface="Cambria Math"/>
                                </a:rPr>
                                <m:t>𝑡</m:t>
                              </m:r>
                              <m:r>
                                <a:rPr lang="en-US" b="0" i="1" smtClean="0">
                                  <a:latin typeface="Cambria Math"/>
                                  <a:ea typeface="Cambria Math"/>
                                </a:rPr>
                                <m:t>=2</m:t>
                              </m:r>
                            </m:sub>
                            <m:sup>
                              <m:sSub>
                                <m:sSubPr>
                                  <m:ctrlPr>
                                    <a:rPr lang="en-US" b="0" i="1" smtClean="0">
                                      <a:latin typeface="Cambria Math" panose="02040503050406030204" pitchFamily="18" charset="0"/>
                                      <a:ea typeface="Cambria Math"/>
                                    </a:rPr>
                                  </m:ctrlPr>
                                </m:sSubPr>
                                <m:e>
                                  <m:r>
                                    <a:rPr lang="en-US" b="0" i="1" smtClean="0">
                                      <a:latin typeface="Cambria Math"/>
                                      <a:ea typeface="Cambria Math"/>
                                    </a:rPr>
                                    <m:t>𝑇</m:t>
                                  </m:r>
                                </m:e>
                                <m:sub>
                                  <m:r>
                                    <a:rPr lang="en-US" b="0" i="1" smtClean="0">
                                      <a:latin typeface="Cambria Math"/>
                                      <a:ea typeface="Cambria Math"/>
                                    </a:rPr>
                                    <m:t>𝑖</m:t>
                                  </m:r>
                                </m:sub>
                              </m:sSub>
                            </m:sup>
                            <m:e>
                              <m:r>
                                <a:rPr lang="en-US" b="0" i="1" smtClean="0">
                                  <a:latin typeface="Cambria Math"/>
                                  <a:ea typeface="Cambria Math"/>
                                </a:rPr>
                                <m:t>𝑝</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𝑧</m:t>
                                      </m:r>
                                    </m:e>
                                    <m:sub>
                                      <m:r>
                                        <a:rPr lang="en-US" b="0" i="1" smtClean="0">
                                          <a:latin typeface="Cambria Math"/>
                                          <a:ea typeface="Cambria Math"/>
                                        </a:rPr>
                                        <m:t>𝑖</m:t>
                                      </m:r>
                                      <m:r>
                                        <a:rPr lang="en-US" b="0" i="1" smtClean="0">
                                          <a:latin typeface="Cambria Math"/>
                                          <a:ea typeface="Cambria Math"/>
                                        </a:rPr>
                                        <m:t>,</m:t>
                                      </m:r>
                                      <m:r>
                                        <a:rPr lang="en-US" b="0" i="1" smtClean="0">
                                          <a:latin typeface="Cambria Math"/>
                                          <a:ea typeface="Cambria Math"/>
                                        </a:rPr>
                                        <m:t>𝑡</m:t>
                                      </m:r>
                                      <m:r>
                                        <a:rPr lang="en-US" b="0" i="1" smtClean="0">
                                          <a:latin typeface="Cambria Math"/>
                                          <a:ea typeface="Cambria Math"/>
                                        </a:rPr>
                                        <m:t>−1</m:t>
                                      </m:r>
                                    </m:sub>
                                  </m:sSub>
                                  <m:r>
                                    <a:rPr lang="en-US" b="0" i="1" smtClean="0">
                                      <a:latin typeface="Cambria Math"/>
                                      <a:ea typeface="Cambria Math"/>
                                    </a:rPr>
                                    <m:t>=</m:t>
                                  </m:r>
                                  <m:r>
                                    <a:rPr lang="en-US" b="0" i="1" smtClean="0">
                                      <a:latin typeface="Cambria Math"/>
                                      <a:ea typeface="Cambria Math"/>
                                    </a:rPr>
                                    <m:t>𝑗</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𝑧</m:t>
                                      </m:r>
                                    </m:e>
                                    <m:sub>
                                      <m:r>
                                        <a:rPr lang="en-US" b="0" i="1" smtClean="0">
                                          <a:latin typeface="Cambria Math"/>
                                          <a:ea typeface="Cambria Math"/>
                                        </a:rPr>
                                        <m:t>𝑖</m:t>
                                      </m:r>
                                      <m:r>
                                        <a:rPr lang="en-US" b="0" i="1" smtClean="0">
                                          <a:latin typeface="Cambria Math"/>
                                          <a:ea typeface="Cambria Math"/>
                                        </a:rPr>
                                        <m:t>,</m:t>
                                      </m:r>
                                      <m:r>
                                        <a:rPr lang="en-US" b="0" i="1" smtClean="0">
                                          <a:latin typeface="Cambria Math"/>
                                          <a:ea typeface="Cambria Math"/>
                                        </a:rPr>
                                        <m:t>𝑡</m:t>
                                      </m:r>
                                    </m:sub>
                                  </m:sSub>
                                  <m:r>
                                    <a:rPr lang="en-US" b="0" i="1" smtClean="0">
                                      <a:latin typeface="Cambria Math"/>
                                      <a:ea typeface="Cambria Math"/>
                                    </a:rPr>
                                    <m:t>=</m:t>
                                  </m:r>
                                  <m:r>
                                    <a:rPr lang="en-US" b="0" i="1" smtClean="0">
                                      <a:latin typeface="Cambria Math"/>
                                      <a:ea typeface="Cambria Math"/>
                                    </a:rPr>
                                    <m:t>𝑘</m:t>
                                  </m:r>
                                  <m:r>
                                    <a:rPr lang="en-US" b="0" i="1" smtClean="0">
                                      <a:latin typeface="Cambria Math"/>
                                      <a:ea typeface="Cambria Math"/>
                                    </a:rPr>
                                    <m:t>|</m:t>
                                  </m:r>
                                  <m:sSub>
                                    <m:sSubPr>
                                      <m:ctrlPr>
                                        <a:rPr lang="en-US" i="1">
                                          <a:latin typeface="Cambria Math" panose="02040503050406030204" pitchFamily="18" charset="0"/>
                                          <a:ea typeface="Cambria Math"/>
                                        </a:rPr>
                                      </m:ctrlPr>
                                    </m:sSubPr>
                                    <m:e>
                                      <m:r>
                                        <a:rPr lang="en-US" b="1">
                                          <a:latin typeface="Cambria Math"/>
                                          <a:ea typeface="Cambria Math"/>
                                        </a:rPr>
                                        <m:t>𝐱</m:t>
                                      </m:r>
                                    </m:e>
                                    <m:sub>
                                      <m:r>
                                        <a:rPr lang="en-US" i="1">
                                          <a:latin typeface="Cambria Math"/>
                                          <a:ea typeface="Cambria Math"/>
                                        </a:rPr>
                                        <m:t>𝑖</m:t>
                                      </m:r>
                                    </m:sub>
                                  </m:sSub>
                                  <m:r>
                                    <a:rPr lang="en-US" i="1">
                                      <a:latin typeface="Cambria Math"/>
                                      <a:ea typeface="Cambria Math"/>
                                    </a:rPr>
                                    <m:t>,</m:t>
                                  </m:r>
                                  <m:sSup>
                                    <m:sSupPr>
                                      <m:ctrlPr>
                                        <a:rPr lang="en-US" i="1">
                                          <a:latin typeface="Cambria Math" panose="02040503050406030204" pitchFamily="18" charset="0"/>
                                          <a:ea typeface="Cambria Math"/>
                                        </a:rPr>
                                      </m:ctrlPr>
                                    </m:sSupPr>
                                    <m:e>
                                      <m:r>
                                        <a:rPr lang="en-US" b="1">
                                          <a:latin typeface="Cambria Math"/>
                                          <a:ea typeface="Cambria Math"/>
                                        </a:rPr>
                                        <m:t>𝛉</m:t>
                                      </m:r>
                                    </m:e>
                                    <m:sup>
                                      <m:r>
                                        <a:rPr lang="en-US" i="1">
                                          <a:latin typeface="Cambria Math"/>
                                          <a:ea typeface="Cambria Math"/>
                                        </a:rPr>
                                        <m:t>𝑜𝑙𝑑</m:t>
                                      </m:r>
                                    </m:sup>
                                  </m:sSup>
                                </m:e>
                              </m:d>
                            </m:e>
                          </m:nary>
                        </m:e>
                      </m:nary>
                    </m:oMath>
                  </m:oMathPara>
                </a14:m>
                <a:endParaRPr lang="ru-RU" dirty="0"/>
              </a:p>
            </p:txBody>
          </p:sp>
        </mc:Choice>
        <mc:Fallback xmlns="">
          <p:sp>
            <p:nvSpPr>
              <p:cNvPr id="15" name="Прямоугольник 14"/>
              <p:cNvSpPr>
                <a:spLocks noRot="1" noChangeAspect="1" noMove="1" noResize="1" noEditPoints="1" noAdjustHandles="1" noChangeArrowheads="1" noChangeShapeType="1" noTextEdit="1"/>
              </p:cNvSpPr>
              <p:nvPr/>
            </p:nvSpPr>
            <p:spPr>
              <a:xfrm>
                <a:off x="2219914" y="2341712"/>
                <a:ext cx="4704172" cy="871264"/>
              </a:xfrm>
              <a:prstGeom prst="rect">
                <a:avLst/>
              </a:prstGeom>
              <a:blipFill rotWithShape="1">
                <a:blip r:embed="rId6"/>
                <a:stretch>
                  <a:fillRect/>
                </a:stretch>
              </a:blipFill>
              <a:ln w="25400">
                <a:solidFill>
                  <a:srgbClr val="FF0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6" name="Прямоугольник 15"/>
              <p:cNvSpPr/>
              <p:nvPr/>
            </p:nvSpPr>
            <p:spPr>
              <a:xfrm>
                <a:off x="5220072" y="1370796"/>
                <a:ext cx="3566810" cy="871264"/>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𝔼</m:t>
                      </m:r>
                      <m:d>
                        <m:dPr>
                          <m:begChr m:val="["/>
                          <m:endChr m:val="]"/>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𝑁</m:t>
                              </m:r>
                            </m:e>
                            <m:sub>
                              <m:r>
                                <a:rPr lang="en-US" i="1">
                                  <a:latin typeface="Cambria Math"/>
                                  <a:ea typeface="Cambria Math"/>
                                </a:rPr>
                                <m:t>𝑗</m:t>
                              </m:r>
                            </m:sub>
                          </m:sSub>
                        </m:e>
                      </m:d>
                      <m:r>
                        <a:rPr lang="en-US" b="0" i="1" smtClean="0">
                          <a:latin typeface="Cambria Math"/>
                          <a:ea typeface="Cambria Math"/>
                        </a:rPr>
                        <m:t>=</m:t>
                      </m:r>
                      <m:nary>
                        <m:naryPr>
                          <m:chr m:val="∑"/>
                          <m:ctrlPr>
                            <a:rPr lang="en-US" i="1">
                              <a:latin typeface="Cambria Math" panose="02040503050406030204" pitchFamily="18" charset="0"/>
                              <a:ea typeface="Cambria Math"/>
                            </a:rPr>
                          </m:ctrlPr>
                        </m:naryPr>
                        <m:sub>
                          <m:r>
                            <m:rPr>
                              <m:brk m:alnAt="23"/>
                            </m:rPr>
                            <a:rPr lang="en-US" i="1">
                              <a:latin typeface="Cambria Math"/>
                              <a:ea typeface="Cambria Math"/>
                            </a:rPr>
                            <m:t>𝑖</m:t>
                          </m:r>
                          <m:r>
                            <a:rPr lang="en-US" i="1">
                              <a:latin typeface="Cambria Math"/>
                              <a:ea typeface="Cambria Math"/>
                            </a:rPr>
                            <m:t>=1</m:t>
                          </m:r>
                        </m:sub>
                        <m:sup>
                          <m:r>
                            <a:rPr lang="en-US" i="1">
                              <a:latin typeface="Cambria Math"/>
                              <a:ea typeface="Cambria Math"/>
                            </a:rPr>
                            <m:t>𝑁</m:t>
                          </m:r>
                        </m:sup>
                        <m:e>
                          <m:nary>
                            <m:naryPr>
                              <m:chr m:val="∑"/>
                              <m:ctrlPr>
                                <a:rPr lang="en-US" i="1">
                                  <a:latin typeface="Cambria Math" panose="02040503050406030204" pitchFamily="18" charset="0"/>
                                  <a:ea typeface="Cambria Math"/>
                                </a:rPr>
                              </m:ctrlPr>
                            </m:naryPr>
                            <m:sub>
                              <m:r>
                                <m:rPr>
                                  <m:brk m:alnAt="23"/>
                                </m:rPr>
                                <a:rPr lang="en-US" i="1">
                                  <a:latin typeface="Cambria Math"/>
                                  <a:ea typeface="Cambria Math"/>
                                </a:rPr>
                                <m:t>𝑡</m:t>
                              </m:r>
                              <m:r>
                                <a:rPr lang="en-US" i="1">
                                  <a:latin typeface="Cambria Math"/>
                                  <a:ea typeface="Cambria Math"/>
                                </a:rPr>
                                <m:t>=2</m:t>
                              </m:r>
                            </m:sub>
                            <m:sup>
                              <m:sSub>
                                <m:sSubPr>
                                  <m:ctrlPr>
                                    <a:rPr lang="en-US" i="1">
                                      <a:latin typeface="Cambria Math" panose="02040503050406030204" pitchFamily="18" charset="0"/>
                                      <a:ea typeface="Cambria Math"/>
                                    </a:rPr>
                                  </m:ctrlPr>
                                </m:sSubPr>
                                <m:e>
                                  <m:r>
                                    <a:rPr lang="en-US" i="1">
                                      <a:latin typeface="Cambria Math"/>
                                      <a:ea typeface="Cambria Math"/>
                                    </a:rPr>
                                    <m:t>𝑇</m:t>
                                  </m:r>
                                </m:e>
                                <m:sub>
                                  <m:r>
                                    <a:rPr lang="en-US" i="1">
                                      <a:latin typeface="Cambria Math"/>
                                      <a:ea typeface="Cambria Math"/>
                                    </a:rPr>
                                    <m:t>𝑖</m:t>
                                  </m:r>
                                </m:sub>
                              </m:sSub>
                            </m:sup>
                            <m:e>
                              <m:r>
                                <a:rPr lang="en-US" i="1">
                                  <a:latin typeface="Cambria Math"/>
                                  <a:ea typeface="Cambria Math"/>
                                </a:rPr>
                                <m:t>𝑝</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𝑧</m:t>
                                      </m:r>
                                    </m:e>
                                    <m:sub>
                                      <m:r>
                                        <a:rPr lang="en-US" i="1">
                                          <a:latin typeface="Cambria Math"/>
                                          <a:ea typeface="Cambria Math"/>
                                        </a:rPr>
                                        <m:t>𝑖</m:t>
                                      </m:r>
                                      <m:r>
                                        <a:rPr lang="en-US" i="1">
                                          <a:latin typeface="Cambria Math"/>
                                          <a:ea typeface="Cambria Math"/>
                                        </a:rPr>
                                        <m:t>,</m:t>
                                      </m:r>
                                      <m:r>
                                        <a:rPr lang="en-US" i="1">
                                          <a:latin typeface="Cambria Math"/>
                                          <a:ea typeface="Cambria Math"/>
                                        </a:rPr>
                                        <m:t>𝑡</m:t>
                                      </m:r>
                                    </m:sub>
                                  </m:sSub>
                                  <m:r>
                                    <a:rPr lang="en-US" i="1">
                                      <a:latin typeface="Cambria Math"/>
                                      <a:ea typeface="Cambria Math"/>
                                    </a:rPr>
                                    <m:t>=</m:t>
                                  </m:r>
                                  <m:r>
                                    <a:rPr lang="en-US" b="0" i="1" smtClean="0">
                                      <a:latin typeface="Cambria Math"/>
                                      <a:ea typeface="Cambria Math"/>
                                    </a:rPr>
                                    <m:t>𝑗</m:t>
                                  </m:r>
                                  <m:r>
                                    <a:rPr lang="en-US" i="1">
                                      <a:latin typeface="Cambria Math"/>
                                      <a:ea typeface="Cambria Math"/>
                                    </a:rPr>
                                    <m:t>|</m:t>
                                  </m:r>
                                  <m:sSub>
                                    <m:sSubPr>
                                      <m:ctrlPr>
                                        <a:rPr lang="en-US" i="1">
                                          <a:latin typeface="Cambria Math" panose="02040503050406030204" pitchFamily="18" charset="0"/>
                                          <a:ea typeface="Cambria Math"/>
                                        </a:rPr>
                                      </m:ctrlPr>
                                    </m:sSubPr>
                                    <m:e>
                                      <m:r>
                                        <a:rPr lang="en-US" b="1">
                                          <a:latin typeface="Cambria Math"/>
                                          <a:ea typeface="Cambria Math"/>
                                        </a:rPr>
                                        <m:t>𝐱</m:t>
                                      </m:r>
                                    </m:e>
                                    <m:sub>
                                      <m:r>
                                        <a:rPr lang="en-US" i="1">
                                          <a:latin typeface="Cambria Math"/>
                                          <a:ea typeface="Cambria Math"/>
                                        </a:rPr>
                                        <m:t>𝑖</m:t>
                                      </m:r>
                                    </m:sub>
                                  </m:sSub>
                                  <m:r>
                                    <a:rPr lang="en-US" i="1">
                                      <a:latin typeface="Cambria Math"/>
                                      <a:ea typeface="Cambria Math"/>
                                    </a:rPr>
                                    <m:t>,</m:t>
                                  </m:r>
                                  <m:sSup>
                                    <m:sSupPr>
                                      <m:ctrlPr>
                                        <a:rPr lang="en-US" i="1">
                                          <a:latin typeface="Cambria Math" panose="02040503050406030204" pitchFamily="18" charset="0"/>
                                          <a:ea typeface="Cambria Math"/>
                                        </a:rPr>
                                      </m:ctrlPr>
                                    </m:sSupPr>
                                    <m:e>
                                      <m:r>
                                        <a:rPr lang="en-US" b="1">
                                          <a:latin typeface="Cambria Math"/>
                                          <a:ea typeface="Cambria Math"/>
                                        </a:rPr>
                                        <m:t>𝛉</m:t>
                                      </m:r>
                                    </m:e>
                                    <m:sup>
                                      <m:r>
                                        <a:rPr lang="en-US" i="1">
                                          <a:latin typeface="Cambria Math"/>
                                          <a:ea typeface="Cambria Math"/>
                                        </a:rPr>
                                        <m:t>𝑜𝑙𝑑</m:t>
                                      </m:r>
                                    </m:sup>
                                  </m:sSup>
                                </m:e>
                              </m:d>
                            </m:e>
                          </m:nary>
                        </m:e>
                      </m:nary>
                    </m:oMath>
                  </m:oMathPara>
                </a14:m>
                <a:endParaRPr lang="ru-RU" dirty="0"/>
              </a:p>
            </p:txBody>
          </p:sp>
        </mc:Choice>
        <mc:Fallback xmlns="">
          <p:sp>
            <p:nvSpPr>
              <p:cNvPr id="16" name="Прямоугольник 15"/>
              <p:cNvSpPr>
                <a:spLocks noRot="1" noChangeAspect="1" noMove="1" noResize="1" noEditPoints="1" noAdjustHandles="1" noChangeArrowheads="1" noChangeShapeType="1" noTextEdit="1"/>
              </p:cNvSpPr>
              <p:nvPr/>
            </p:nvSpPr>
            <p:spPr>
              <a:xfrm>
                <a:off x="5220072" y="1370796"/>
                <a:ext cx="3566810" cy="871264"/>
              </a:xfrm>
              <a:prstGeom prst="rect">
                <a:avLst/>
              </a:prstGeom>
              <a:blipFill rotWithShape="1">
                <a:blip r:embed="rId7"/>
                <a:stretch>
                  <a:fillRect/>
                </a:stretch>
              </a:blipFill>
              <a:ln w="25400">
                <a:solidFill>
                  <a:srgbClr val="FF0000"/>
                </a:solidFill>
              </a:ln>
            </p:spPr>
            <p:txBody>
              <a:bodyPr/>
              <a:lstStyle/>
              <a:p>
                <a:r>
                  <a:rPr lang="ru-RU">
                    <a:noFill/>
                  </a:rPr>
                  <a:t> </a:t>
                </a:r>
              </a:p>
            </p:txBody>
          </p:sp>
        </mc:Fallback>
      </mc:AlternateContent>
    </p:spTree>
    <p:extLst>
      <p:ext uri="{BB962C8B-B14F-4D97-AF65-F5344CB8AC3E}">
        <p14:creationId xmlns:p14="http://schemas.microsoft.com/office/powerpoint/2010/main" val="945409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648072"/>
          </a:xfrm>
        </p:spPr>
        <p:txBody>
          <a:bodyPr>
            <a:noAutofit/>
          </a:bodyPr>
          <a:lstStyle/>
          <a:p>
            <a:r>
              <a:rPr lang="en-US" sz="3600" b="1" dirty="0"/>
              <a:t>Generalizations of HMMs</a:t>
            </a:r>
            <a:endParaRPr lang="ru-RU" sz="3600" b="1" dirty="0"/>
          </a:p>
        </p:txBody>
      </p:sp>
      <p:sp>
        <p:nvSpPr>
          <p:cNvPr id="4" name="Нижний колонтитул 3"/>
          <p:cNvSpPr>
            <a:spLocks noGrp="1"/>
          </p:cNvSpPr>
          <p:nvPr>
            <p:ph type="ftr" sz="quarter" idx="11"/>
          </p:nvPr>
        </p:nvSpPr>
        <p:spPr/>
        <p:txBody>
          <a:bodyPr/>
          <a:lstStyle/>
          <a:p>
            <a:r>
              <a:rPr lang="en-US"/>
              <a:t>Generative Models for Discrete Data.          Markov Models</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23</a:t>
            </a:fld>
            <a:r>
              <a:rPr lang="en-US" sz="2200" dirty="0">
                <a:solidFill>
                  <a:schemeClr val="tx1"/>
                </a:solidFill>
              </a:rPr>
              <a:t>/24</a:t>
            </a:r>
            <a:endParaRPr lang="ru-RU" sz="2200" dirty="0">
              <a:solidFill>
                <a:schemeClr val="tx1"/>
              </a:solidFill>
            </a:endParaRPr>
          </a:p>
        </p:txBody>
      </p:sp>
      <p:sp>
        <p:nvSpPr>
          <p:cNvPr id="6" name="Объект 2"/>
          <p:cNvSpPr>
            <a:spLocks noGrp="1"/>
          </p:cNvSpPr>
          <p:nvPr>
            <p:ph idx="1"/>
          </p:nvPr>
        </p:nvSpPr>
        <p:spPr>
          <a:xfrm>
            <a:off x="179512" y="692696"/>
            <a:ext cx="8856984" cy="5040560"/>
          </a:xfrm>
        </p:spPr>
        <p:txBody>
          <a:bodyPr>
            <a:normAutofit/>
          </a:bodyPr>
          <a:lstStyle/>
          <a:p>
            <a:r>
              <a:rPr lang="en-US" sz="2400" dirty="0"/>
              <a:t>Variable duration (semi-Markov) HMMs;</a:t>
            </a:r>
          </a:p>
          <a:p>
            <a:r>
              <a:rPr lang="en-US" sz="2400" dirty="0"/>
              <a:t>Hierarchical HMMs;</a:t>
            </a:r>
          </a:p>
          <a:p>
            <a:r>
              <a:rPr lang="en-US" sz="2400" dirty="0"/>
              <a:t>Input-output HMMs;</a:t>
            </a:r>
          </a:p>
          <a:p>
            <a:r>
              <a:rPr lang="en-US" sz="2400" dirty="0"/>
              <a:t>Auto-regressive and buried HMMs;</a:t>
            </a:r>
          </a:p>
          <a:p>
            <a:r>
              <a:rPr lang="en-US" sz="2400" dirty="0"/>
              <a:t>Factorial HMMs;</a:t>
            </a:r>
          </a:p>
          <a:p>
            <a:r>
              <a:rPr lang="en-US" sz="2400" dirty="0"/>
              <a:t>Coupled HMM and the influence model;</a:t>
            </a:r>
          </a:p>
          <a:p>
            <a:r>
              <a:rPr lang="en-US" sz="2400" dirty="0"/>
              <a:t>Dynamic Bayesian networks (DBNs).</a:t>
            </a:r>
          </a:p>
        </p:txBody>
      </p:sp>
    </p:spTree>
    <p:extLst>
      <p:ext uri="{BB962C8B-B14F-4D97-AF65-F5344CB8AC3E}">
        <p14:creationId xmlns:p14="http://schemas.microsoft.com/office/powerpoint/2010/main" val="2453559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ижний колонтитул 3"/>
          <p:cNvSpPr>
            <a:spLocks noGrp="1"/>
          </p:cNvSpPr>
          <p:nvPr>
            <p:ph type="ftr" sz="quarter" idx="11"/>
          </p:nvPr>
        </p:nvSpPr>
        <p:spPr/>
        <p:txBody>
          <a:bodyPr/>
          <a:lstStyle/>
          <a:p>
            <a:r>
              <a:rPr lang="en-US"/>
              <a:t>Generative Models for Discrete Data.          Markov Models</a:t>
            </a:r>
            <a:endParaRPr lang="ru-RU" dirty="0"/>
          </a:p>
        </p:txBody>
      </p:sp>
      <p:sp>
        <p:nvSpPr>
          <p:cNvPr id="8" name="Заголовок 1"/>
          <p:cNvSpPr>
            <a:spLocks noGrp="1"/>
          </p:cNvSpPr>
          <p:nvPr>
            <p:ph type="title"/>
          </p:nvPr>
        </p:nvSpPr>
        <p:spPr>
          <a:xfrm>
            <a:off x="36512" y="-13394"/>
            <a:ext cx="9144000" cy="706090"/>
          </a:xfrm>
        </p:spPr>
        <p:txBody>
          <a:bodyPr>
            <a:noAutofit/>
          </a:bodyPr>
          <a:lstStyle/>
          <a:p>
            <a:r>
              <a:rPr lang="en-US" sz="3600" b="1" dirty="0"/>
              <a:t>Conclusion</a:t>
            </a:r>
            <a:endParaRPr lang="ru-RU" sz="3600" b="1" dirty="0"/>
          </a:p>
        </p:txBody>
      </p:sp>
      <p:sp>
        <p:nvSpPr>
          <p:cNvPr id="6" name="Объект 2"/>
          <p:cNvSpPr>
            <a:spLocks noGrp="1"/>
          </p:cNvSpPr>
          <p:nvPr>
            <p:ph idx="1"/>
          </p:nvPr>
        </p:nvSpPr>
        <p:spPr>
          <a:xfrm>
            <a:off x="251520" y="764704"/>
            <a:ext cx="8712968" cy="5361459"/>
          </a:xfrm>
        </p:spPr>
        <p:txBody>
          <a:bodyPr>
            <a:normAutofit/>
          </a:bodyPr>
          <a:lstStyle/>
          <a:p>
            <a:r>
              <a:rPr lang="en-US" dirty="0"/>
              <a:t>Definition of Markov and Hidden Markov models was presented;</a:t>
            </a:r>
          </a:p>
          <a:p>
            <a:r>
              <a:rPr lang="en-US" dirty="0"/>
              <a:t>Methods for Markov model parameters estimation were considered;</a:t>
            </a:r>
          </a:p>
          <a:p>
            <a:r>
              <a:rPr lang="en-US" dirty="0"/>
              <a:t>Conditions for revealing the stationary distribution of a Markov chain were shown;</a:t>
            </a:r>
          </a:p>
          <a:p>
            <a:r>
              <a:rPr lang="en-US" dirty="0"/>
              <a:t>Generalizations of HMMs were considered.</a:t>
            </a:r>
          </a:p>
        </p:txBody>
      </p:sp>
      <p:sp>
        <p:nvSpPr>
          <p:cNvPr id="2" name="Номер слайда 1"/>
          <p:cNvSpPr>
            <a:spLocks noGrp="1"/>
          </p:cNvSpPr>
          <p:nvPr>
            <p:ph type="sldNum" sz="quarter" idx="12"/>
          </p:nvPr>
        </p:nvSpPr>
        <p:spPr/>
        <p:txBody>
          <a:bodyPr/>
          <a:lstStyle/>
          <a:p>
            <a:fld id="{65D2B481-9A9E-4D24-A81E-F26CED3C766C}" type="slidenum">
              <a:rPr lang="ru-RU" sz="2200" smtClean="0">
                <a:solidFill>
                  <a:schemeClr val="tx1"/>
                </a:solidFill>
              </a:rPr>
              <a:t>24</a:t>
            </a:fld>
            <a:r>
              <a:rPr lang="en-US" sz="2200" dirty="0">
                <a:solidFill>
                  <a:schemeClr val="tx1"/>
                </a:solidFill>
              </a:rPr>
              <a:t>/24</a:t>
            </a:r>
            <a:endParaRPr lang="ru-RU" sz="2200" dirty="0">
              <a:solidFill>
                <a:schemeClr val="tx1"/>
              </a:solidFill>
            </a:endParaRPr>
          </a:p>
        </p:txBody>
      </p:sp>
    </p:spTree>
    <p:extLst>
      <p:ext uri="{BB962C8B-B14F-4D97-AF65-F5344CB8AC3E}">
        <p14:creationId xmlns:p14="http://schemas.microsoft.com/office/powerpoint/2010/main" val="1706398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706090"/>
          </a:xfrm>
        </p:spPr>
        <p:txBody>
          <a:bodyPr>
            <a:noAutofit/>
          </a:bodyPr>
          <a:lstStyle/>
          <a:p>
            <a:r>
              <a:rPr lang="en-US" sz="3600" b="1" dirty="0"/>
              <a:t>Markov models</a:t>
            </a:r>
            <a:endParaRPr lang="ru-RU" sz="3600" b="1" dirty="0"/>
          </a:p>
        </p:txBody>
      </p:sp>
      <p:sp>
        <p:nvSpPr>
          <p:cNvPr id="4" name="Нижний колонтитул 3"/>
          <p:cNvSpPr>
            <a:spLocks noGrp="1"/>
          </p:cNvSpPr>
          <p:nvPr>
            <p:ph type="ftr" sz="quarter" idx="11"/>
          </p:nvPr>
        </p:nvSpPr>
        <p:spPr/>
        <p:txBody>
          <a:bodyPr/>
          <a:lstStyle/>
          <a:p>
            <a:r>
              <a:rPr lang="en-US"/>
              <a:t>Generative Models for Discrete Data.          Markov Models</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3</a:t>
            </a:fld>
            <a:r>
              <a:rPr lang="en-US" sz="2200" dirty="0">
                <a:solidFill>
                  <a:schemeClr val="tx1"/>
                </a:solidFill>
              </a:rPr>
              <a:t>/24</a:t>
            </a:r>
            <a:endParaRPr lang="ru-RU" sz="2200" dirty="0">
              <a:solidFill>
                <a:schemeClr val="tx1"/>
              </a:solidFill>
            </a:endParaRPr>
          </a:p>
        </p:txBody>
      </p:sp>
      <mc:AlternateContent xmlns:mc="http://schemas.openxmlformats.org/markup-compatibility/2006" xmlns:a14="http://schemas.microsoft.com/office/drawing/2010/main">
        <mc:Choice Requires="a14">
          <p:sp>
            <p:nvSpPr>
              <p:cNvPr id="6" name="Объект 2"/>
              <p:cNvSpPr>
                <a:spLocks noGrp="1"/>
              </p:cNvSpPr>
              <p:nvPr>
                <p:ph idx="1"/>
              </p:nvPr>
            </p:nvSpPr>
            <p:spPr>
              <a:xfrm>
                <a:off x="179512" y="692696"/>
                <a:ext cx="8856984" cy="1584176"/>
              </a:xfrm>
            </p:spPr>
            <p:txBody>
              <a:bodyPr>
                <a:normAutofit/>
              </a:bodyPr>
              <a:lstStyle/>
              <a:p>
                <a:pPr marL="0" indent="0">
                  <a:buNone/>
                </a:pPr>
                <a:r>
                  <a:rPr lang="en-US" sz="2400" dirty="0"/>
                  <a:t>The </a:t>
                </a:r>
                <a:r>
                  <a:rPr lang="en-US" sz="2400" i="1" u="sng" dirty="0"/>
                  <a:t>basic idea</a:t>
                </a:r>
                <a:r>
                  <a:rPr lang="en-US" sz="2400" dirty="0"/>
                  <a:t> behind a </a:t>
                </a:r>
                <a:r>
                  <a:rPr lang="en-US" sz="2400" b="1" i="1" u="sng" dirty="0"/>
                  <a:t>Markov chain</a:t>
                </a:r>
                <a:r>
                  <a:rPr lang="en-US" sz="2400" dirty="0"/>
                  <a:t> is to assume that </a:t>
                </a:r>
                <a14:m>
                  <m:oMath xmlns:m="http://schemas.openxmlformats.org/officeDocument/2006/math">
                    <m:sSub>
                      <m:sSubPr>
                        <m:ctrlPr>
                          <a:rPr lang="en-US" sz="2400" i="1" u="sng" smtClean="0">
                            <a:latin typeface="Cambria Math" panose="02040503050406030204" pitchFamily="18" charset="0"/>
                          </a:rPr>
                        </m:ctrlPr>
                      </m:sSubPr>
                      <m:e>
                        <m:r>
                          <a:rPr lang="en-US" sz="2400" b="0" i="1" u="sng" smtClean="0">
                            <a:latin typeface="Cambria Math"/>
                          </a:rPr>
                          <m:t>𝑋</m:t>
                        </m:r>
                      </m:e>
                      <m:sub>
                        <m:r>
                          <a:rPr lang="en-US" sz="2400" b="0" i="1" u="sng" smtClean="0">
                            <a:latin typeface="Cambria Math"/>
                          </a:rPr>
                          <m:t>𝑡</m:t>
                        </m:r>
                      </m:sub>
                    </m:sSub>
                  </m:oMath>
                </a14:m>
                <a:r>
                  <a:rPr lang="en-US" sz="2400" u="sng" dirty="0"/>
                  <a:t> captures all relevant information for predicting the future</a:t>
                </a:r>
                <a:r>
                  <a:rPr lang="en-US" sz="2400" dirty="0"/>
                  <a:t>, e.g. we assume it is a sufficient statistics. If we assume discrete time steps, we can write the joint distribution as follows</a:t>
                </a:r>
              </a:p>
            </p:txBody>
          </p:sp>
        </mc:Choice>
        <mc:Fallback xmlns="">
          <p:sp>
            <p:nvSpPr>
              <p:cNvPr id="6" name="Объект 2"/>
              <p:cNvSpPr>
                <a:spLocks noGrp="1" noRot="1" noChangeAspect="1" noMove="1" noResize="1" noEditPoints="1" noAdjustHandles="1" noChangeArrowheads="1" noChangeShapeType="1" noTextEdit="1"/>
              </p:cNvSpPr>
              <p:nvPr>
                <p:ph idx="1"/>
              </p:nvPr>
            </p:nvSpPr>
            <p:spPr>
              <a:xfrm>
                <a:off x="179512" y="692696"/>
                <a:ext cx="8856984" cy="1584176"/>
              </a:xfrm>
              <a:blipFill rotWithShape="1">
                <a:blip r:embed="rId2"/>
                <a:stretch>
                  <a:fillRect l="-1032" t="-3077" b="-692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 name="Прямоугольник 6"/>
              <p:cNvSpPr/>
              <p:nvPr/>
            </p:nvSpPr>
            <p:spPr>
              <a:xfrm>
                <a:off x="1691680" y="2276872"/>
                <a:ext cx="6188233" cy="871201"/>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ea typeface="Cambria Math"/>
                        </a:rPr>
                        <m:t>𝑝</m:t>
                      </m:r>
                      <m:d>
                        <m:dPr>
                          <m:ctrlPr>
                            <a:rPr lang="en-US" b="0" i="1" smtClean="0">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i="1">
                                  <a:latin typeface="Cambria Math"/>
                                </a:rPr>
                                <m:t>𝑋</m:t>
                              </m:r>
                            </m:e>
                            <m:sub>
                              <m:r>
                                <a:rPr lang="en-US" b="0" i="1" smtClean="0">
                                  <a:latin typeface="Cambria Math"/>
                                </a:rPr>
                                <m:t>1:</m:t>
                              </m:r>
                              <m:r>
                                <a:rPr lang="en-US" b="0" i="1" smtClean="0">
                                  <a:latin typeface="Cambria Math"/>
                                </a:rPr>
                                <m:t>𝑇</m:t>
                              </m:r>
                            </m:sub>
                          </m:sSub>
                        </m:e>
                      </m:d>
                      <m:r>
                        <a:rPr lang="en-US" b="0" i="1" smtClean="0">
                          <a:latin typeface="Cambria Math"/>
                          <a:ea typeface="Cambria Math"/>
                          <a:cs typeface="Calibri" panose="020F0502020204030204" pitchFamily="34" charset="0"/>
                        </a:rPr>
                        <m:t>=</m:t>
                      </m:r>
                      <m:r>
                        <a:rPr lang="en-US" b="0" i="1" smtClean="0">
                          <a:latin typeface="Cambria Math"/>
                          <a:ea typeface="Cambria Math"/>
                          <a:cs typeface="Calibri" panose="020F0502020204030204" pitchFamily="34" charset="0"/>
                        </a:rPr>
                        <m:t>𝑝</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𝑋</m:t>
                              </m:r>
                            </m:e>
                            <m:sub>
                              <m:r>
                                <a:rPr lang="en-US" b="0" i="1" smtClean="0">
                                  <a:latin typeface="Cambria Math"/>
                                  <a:ea typeface="Cambria Math"/>
                                </a:rPr>
                                <m:t>1</m:t>
                              </m:r>
                            </m:sub>
                          </m:sSub>
                        </m:e>
                      </m:d>
                      <m:r>
                        <a:rPr lang="en-US" b="0" i="1" smtClean="0">
                          <a:latin typeface="Cambria Math"/>
                          <a:ea typeface="Cambria Math"/>
                        </a:rPr>
                        <m:t>𝑝</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𝑋</m:t>
                              </m:r>
                            </m:e>
                            <m:sub>
                              <m:r>
                                <a:rPr lang="en-US" b="0" i="1" smtClean="0">
                                  <a:latin typeface="Cambria Math"/>
                                  <a:ea typeface="Cambria Math"/>
                                </a:rPr>
                                <m:t>2</m:t>
                              </m:r>
                            </m:sub>
                          </m:sSub>
                          <m:r>
                            <a:rPr lang="en-US" b="0" i="1" smtClean="0">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𝑋</m:t>
                              </m:r>
                            </m:e>
                            <m:sub>
                              <m:r>
                                <a:rPr lang="en-US" i="1">
                                  <a:latin typeface="Cambria Math"/>
                                  <a:ea typeface="Cambria Math"/>
                                </a:rPr>
                                <m:t>1</m:t>
                              </m:r>
                            </m:sub>
                          </m:sSub>
                        </m:e>
                      </m:d>
                      <m:r>
                        <a:rPr lang="en-US" i="1">
                          <a:latin typeface="Cambria Math"/>
                          <a:ea typeface="Cambria Math"/>
                        </a:rPr>
                        <m:t>𝑝</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𝑋</m:t>
                              </m:r>
                            </m:e>
                            <m:sub>
                              <m:r>
                                <a:rPr lang="en-US" b="0" i="1" smtClean="0">
                                  <a:latin typeface="Cambria Math"/>
                                  <a:ea typeface="Cambria Math"/>
                                </a:rPr>
                                <m:t>3</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𝑋</m:t>
                              </m:r>
                            </m:e>
                            <m:sub>
                              <m:r>
                                <a:rPr lang="en-US" b="0" i="1" smtClean="0">
                                  <a:latin typeface="Cambria Math"/>
                                  <a:ea typeface="Cambria Math"/>
                                </a:rPr>
                                <m:t>2</m:t>
                              </m:r>
                            </m:sub>
                          </m:sSub>
                        </m:e>
                      </m:d>
                      <m:r>
                        <a:rPr lang="en-US" i="1" smtClean="0">
                          <a:latin typeface="Cambria Math"/>
                          <a:ea typeface="Cambria Math"/>
                        </a:rPr>
                        <m:t>⋯</m:t>
                      </m:r>
                      <m:r>
                        <a:rPr lang="en-US" b="0" i="1" smtClean="0">
                          <a:latin typeface="Cambria Math"/>
                          <a:ea typeface="Cambria Math"/>
                        </a:rPr>
                        <m:t>=</m:t>
                      </m:r>
                      <m:r>
                        <a:rPr lang="en-US" i="1">
                          <a:latin typeface="Cambria Math"/>
                          <a:ea typeface="Cambria Math"/>
                          <a:cs typeface="Calibri" panose="020F0502020204030204" pitchFamily="34" charset="0"/>
                        </a:rPr>
                        <m:t>𝑝</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𝑋</m:t>
                              </m:r>
                            </m:e>
                            <m:sub>
                              <m:r>
                                <a:rPr lang="en-US" i="1">
                                  <a:latin typeface="Cambria Math"/>
                                  <a:ea typeface="Cambria Math"/>
                                </a:rPr>
                                <m:t>1</m:t>
                              </m:r>
                            </m:sub>
                          </m:sSub>
                        </m:e>
                      </m:d>
                      <m:nary>
                        <m:naryPr>
                          <m:chr m:val="∏"/>
                          <m:ctrlPr>
                            <a:rPr lang="en-US" i="1" smtClean="0">
                              <a:latin typeface="Cambria Math" panose="02040503050406030204" pitchFamily="18" charset="0"/>
                              <a:ea typeface="Cambria Math"/>
                            </a:rPr>
                          </m:ctrlPr>
                        </m:naryPr>
                        <m:sub>
                          <m:r>
                            <m:rPr>
                              <m:brk m:alnAt="23"/>
                            </m:rPr>
                            <a:rPr lang="en-US" b="0" i="1" smtClean="0">
                              <a:latin typeface="Cambria Math"/>
                              <a:ea typeface="Cambria Math"/>
                            </a:rPr>
                            <m:t>𝑡</m:t>
                          </m:r>
                          <m:r>
                            <a:rPr lang="en-US" b="0" i="1" smtClean="0">
                              <a:latin typeface="Cambria Math"/>
                              <a:ea typeface="Cambria Math"/>
                            </a:rPr>
                            <m:t>=2</m:t>
                          </m:r>
                        </m:sub>
                        <m:sup>
                          <m:r>
                            <a:rPr lang="en-US" b="0" i="1" smtClean="0">
                              <a:latin typeface="Cambria Math"/>
                              <a:ea typeface="Cambria Math"/>
                            </a:rPr>
                            <m:t>𝑇</m:t>
                          </m:r>
                        </m:sup>
                        <m:e>
                          <m:r>
                            <a:rPr lang="en-US" i="1">
                              <a:latin typeface="Cambria Math"/>
                              <a:ea typeface="Cambria Math"/>
                            </a:rPr>
                            <m:t>𝑝</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𝑋</m:t>
                                  </m:r>
                                </m:e>
                                <m:sub>
                                  <m:r>
                                    <a:rPr lang="en-US" b="0" i="1" smtClean="0">
                                      <a:latin typeface="Cambria Math"/>
                                      <a:ea typeface="Cambria Math"/>
                                    </a:rPr>
                                    <m:t>𝑡</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𝑋</m:t>
                                  </m:r>
                                </m:e>
                                <m:sub>
                                  <m:r>
                                    <a:rPr lang="en-US" b="0" i="1" smtClean="0">
                                      <a:latin typeface="Cambria Math"/>
                                      <a:ea typeface="Cambria Math"/>
                                    </a:rPr>
                                    <m:t>𝑡</m:t>
                                  </m:r>
                                  <m:r>
                                    <a:rPr lang="en-US" b="0" i="1" smtClean="0">
                                      <a:latin typeface="Cambria Math"/>
                                      <a:ea typeface="Cambria Math"/>
                                    </a:rPr>
                                    <m:t>−1</m:t>
                                  </m:r>
                                </m:sub>
                              </m:sSub>
                            </m:e>
                          </m:d>
                        </m:e>
                      </m:nary>
                    </m:oMath>
                  </m:oMathPara>
                </a14:m>
                <a:endParaRPr lang="ru-RU" dirty="0"/>
              </a:p>
            </p:txBody>
          </p:sp>
        </mc:Choice>
        <mc:Fallback xmlns="">
          <p:sp>
            <p:nvSpPr>
              <p:cNvPr id="7" name="Прямоугольник 6"/>
              <p:cNvSpPr>
                <a:spLocks noRot="1" noChangeAspect="1" noMove="1" noResize="1" noEditPoints="1" noAdjustHandles="1" noChangeArrowheads="1" noChangeShapeType="1" noTextEdit="1"/>
              </p:cNvSpPr>
              <p:nvPr/>
            </p:nvSpPr>
            <p:spPr>
              <a:xfrm>
                <a:off x="1691680" y="2276872"/>
                <a:ext cx="6188233" cy="871201"/>
              </a:xfrm>
              <a:prstGeom prst="rect">
                <a:avLst/>
              </a:prstGeom>
              <a:blipFill rotWithShape="1">
                <a:blip r:embed="rId3"/>
                <a:stretch>
                  <a:fillRect/>
                </a:stretch>
              </a:blipFill>
              <a:ln w="25400">
                <a:solidFill>
                  <a:srgbClr val="FF0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Объект 2"/>
              <p:cNvSpPr txBox="1">
                <a:spLocks/>
              </p:cNvSpPr>
              <p:nvPr/>
            </p:nvSpPr>
            <p:spPr>
              <a:xfrm>
                <a:off x="272028" y="3212976"/>
                <a:ext cx="8856984" cy="30243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If we assume the transition function </a:t>
                </a:r>
                <a14:m>
                  <m:oMath xmlns:m="http://schemas.openxmlformats.org/officeDocument/2006/math">
                    <m:r>
                      <a:rPr lang="en-US" sz="2400" i="1">
                        <a:latin typeface="Cambria Math"/>
                        <a:ea typeface="Cambria Math"/>
                      </a:rPr>
                      <m:t>𝑝</m:t>
                    </m:r>
                    <m:d>
                      <m:dPr>
                        <m:ctrlPr>
                          <a:rPr lang="en-US" sz="2400" i="1">
                            <a:latin typeface="Cambria Math" panose="02040503050406030204" pitchFamily="18" charset="0"/>
                            <a:ea typeface="Cambria Math"/>
                          </a:rPr>
                        </m:ctrlPr>
                      </m:dPr>
                      <m:e>
                        <m:sSub>
                          <m:sSubPr>
                            <m:ctrlPr>
                              <a:rPr lang="en-US" sz="2400" i="1">
                                <a:latin typeface="Cambria Math" panose="02040503050406030204" pitchFamily="18" charset="0"/>
                                <a:ea typeface="Cambria Math"/>
                              </a:rPr>
                            </m:ctrlPr>
                          </m:sSubPr>
                          <m:e>
                            <m:r>
                              <a:rPr lang="en-US" sz="2400" i="1">
                                <a:latin typeface="Cambria Math"/>
                                <a:ea typeface="Cambria Math"/>
                              </a:rPr>
                              <m:t>𝑋</m:t>
                            </m:r>
                          </m:e>
                          <m:sub>
                            <m:r>
                              <a:rPr lang="en-US" sz="2400" i="1">
                                <a:latin typeface="Cambria Math"/>
                                <a:ea typeface="Cambria Math"/>
                              </a:rPr>
                              <m:t>𝑡</m:t>
                            </m:r>
                          </m:sub>
                        </m:sSub>
                        <m:r>
                          <a:rPr lang="en-US" sz="2400" i="1">
                            <a:latin typeface="Cambria Math"/>
                            <a:ea typeface="Cambria Math"/>
                          </a:rPr>
                          <m:t>|</m:t>
                        </m:r>
                        <m:sSub>
                          <m:sSubPr>
                            <m:ctrlPr>
                              <a:rPr lang="en-US" sz="2400" i="1">
                                <a:latin typeface="Cambria Math" panose="02040503050406030204" pitchFamily="18" charset="0"/>
                                <a:ea typeface="Cambria Math"/>
                              </a:rPr>
                            </m:ctrlPr>
                          </m:sSubPr>
                          <m:e>
                            <m:r>
                              <a:rPr lang="en-US" sz="2400" i="1">
                                <a:latin typeface="Cambria Math"/>
                                <a:ea typeface="Cambria Math"/>
                              </a:rPr>
                              <m:t>𝑋</m:t>
                            </m:r>
                          </m:e>
                          <m:sub>
                            <m:r>
                              <a:rPr lang="en-US" sz="2400" i="1">
                                <a:latin typeface="Cambria Math"/>
                                <a:ea typeface="Cambria Math"/>
                              </a:rPr>
                              <m:t>𝑡</m:t>
                            </m:r>
                            <m:r>
                              <a:rPr lang="en-US" sz="2400" i="1">
                                <a:latin typeface="Cambria Math"/>
                                <a:ea typeface="Cambria Math"/>
                              </a:rPr>
                              <m:t>−1</m:t>
                            </m:r>
                          </m:sub>
                        </m:sSub>
                      </m:e>
                    </m:d>
                  </m:oMath>
                </a14:m>
                <a:r>
                  <a:rPr lang="en-US" sz="2400" dirty="0"/>
                  <a:t> is independent on time, the chain is called </a:t>
                </a:r>
                <a:r>
                  <a:rPr lang="en-US" sz="2400" b="1" i="1" u="sng" dirty="0"/>
                  <a:t>homogeneous</a:t>
                </a:r>
                <a:r>
                  <a:rPr lang="en-US" sz="2400" dirty="0"/>
                  <a:t>, </a:t>
                </a:r>
                <a:r>
                  <a:rPr lang="en-US" sz="2400" b="1" i="1" u="sng" dirty="0"/>
                  <a:t>stationary</a:t>
                </a:r>
                <a:r>
                  <a:rPr lang="en-US" sz="2400" dirty="0"/>
                  <a:t> or </a:t>
                </a:r>
                <a:r>
                  <a:rPr lang="en-US" sz="2400" b="1" i="1" u="sng" dirty="0"/>
                  <a:t>time-invariant</a:t>
                </a:r>
                <a:r>
                  <a:rPr lang="en-US" sz="2400" dirty="0"/>
                  <a:t>.</a:t>
                </a:r>
              </a:p>
              <a:p>
                <a:pPr marL="0" indent="0">
                  <a:buNone/>
                </a:pPr>
                <a:endParaRPr lang="en-US" sz="2400" dirty="0"/>
              </a:p>
              <a:p>
                <a:pPr marL="0" indent="0">
                  <a:buNone/>
                </a:pPr>
                <a:r>
                  <a:rPr lang="en-US" sz="2400" dirty="0"/>
                  <a:t>If we assume that observed variables are discrete, so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𝑋</m:t>
                        </m:r>
                      </m:e>
                      <m:sub>
                        <m:r>
                          <a:rPr lang="en-US" sz="2400" b="0" i="1" smtClean="0">
                            <a:latin typeface="Cambria Math"/>
                          </a:rPr>
                          <m:t>𝑡</m:t>
                        </m:r>
                      </m:sub>
                    </m:sSub>
                    <m:r>
                      <a:rPr lang="en-US" sz="2400" i="1" smtClean="0">
                        <a:latin typeface="Cambria Math"/>
                        <a:ea typeface="Cambria Math"/>
                      </a:rPr>
                      <m:t>∈</m:t>
                    </m:r>
                    <m:d>
                      <m:dPr>
                        <m:begChr m:val="{"/>
                        <m:endChr m:val="}"/>
                        <m:ctrlPr>
                          <a:rPr lang="en-US" sz="2400" i="1" smtClean="0">
                            <a:latin typeface="Cambria Math" panose="02040503050406030204" pitchFamily="18" charset="0"/>
                            <a:ea typeface="Cambria Math"/>
                          </a:rPr>
                        </m:ctrlPr>
                      </m:dPr>
                      <m:e>
                        <m:r>
                          <a:rPr lang="en-US" sz="2400" b="0" i="1" smtClean="0">
                            <a:latin typeface="Cambria Math"/>
                            <a:ea typeface="Cambria Math"/>
                          </a:rPr>
                          <m:t>1,2,⋯</m:t>
                        </m:r>
                        <m:r>
                          <a:rPr lang="en-US" sz="2400" b="0" i="1" smtClean="0">
                            <a:latin typeface="Cambria Math"/>
                            <a:ea typeface="Cambria Math"/>
                          </a:rPr>
                          <m:t>𝐾</m:t>
                        </m:r>
                      </m:e>
                    </m:d>
                  </m:oMath>
                </a14:m>
                <a:r>
                  <a:rPr lang="en-US" sz="2400" dirty="0"/>
                  <a:t>, this is called a </a:t>
                </a:r>
                <a:r>
                  <a:rPr lang="en-US" sz="2400" b="1" i="1" u="sng" dirty="0"/>
                  <a:t>discrete-state</a:t>
                </a:r>
                <a:r>
                  <a:rPr lang="en-US" sz="2400" dirty="0"/>
                  <a:t> or </a:t>
                </a:r>
                <a:r>
                  <a:rPr lang="en-US" sz="2400" b="1" i="1" u="sng" dirty="0"/>
                  <a:t>finite-state Markov chain</a:t>
                </a:r>
                <a:r>
                  <a:rPr lang="en-US" sz="2400" dirty="0"/>
                  <a:t>.</a:t>
                </a:r>
              </a:p>
            </p:txBody>
          </p:sp>
        </mc:Choice>
        <mc:Fallback xmlns="">
          <p:sp>
            <p:nvSpPr>
              <p:cNvPr id="8" name="Объект 2"/>
              <p:cNvSpPr txBox="1">
                <a:spLocks noRot="1" noChangeAspect="1" noMove="1" noResize="1" noEditPoints="1" noAdjustHandles="1" noChangeArrowheads="1" noChangeShapeType="1" noTextEdit="1"/>
              </p:cNvSpPr>
              <p:nvPr/>
            </p:nvSpPr>
            <p:spPr>
              <a:xfrm>
                <a:off x="272028" y="3212976"/>
                <a:ext cx="8856984" cy="3024336"/>
              </a:xfrm>
              <a:prstGeom prst="rect">
                <a:avLst/>
              </a:prstGeom>
              <a:blipFill rotWithShape="1">
                <a:blip r:embed="rId4"/>
                <a:stretch>
                  <a:fillRect l="-1101" t="-1613" r="-964"/>
                </a:stretch>
              </a:blipFill>
            </p:spPr>
            <p:txBody>
              <a:bodyPr/>
              <a:lstStyle/>
              <a:p>
                <a:r>
                  <a:rPr lang="ru-RU">
                    <a:noFill/>
                  </a:rPr>
                  <a:t> </a:t>
                </a:r>
              </a:p>
            </p:txBody>
          </p:sp>
        </mc:Fallback>
      </mc:AlternateContent>
    </p:spTree>
    <p:extLst>
      <p:ext uri="{BB962C8B-B14F-4D97-AF65-F5344CB8AC3E}">
        <p14:creationId xmlns:p14="http://schemas.microsoft.com/office/powerpoint/2010/main" val="1499342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09115"/>
            <a:ext cx="9144000" cy="2028197"/>
          </a:xfrm>
          <a:prstGeom prst="rect">
            <a:avLst/>
          </a:prstGeom>
        </p:spPr>
      </p:pic>
      <p:sp>
        <p:nvSpPr>
          <p:cNvPr id="2" name="Заголовок 1"/>
          <p:cNvSpPr>
            <a:spLocks noGrp="1"/>
          </p:cNvSpPr>
          <p:nvPr>
            <p:ph type="title"/>
          </p:nvPr>
        </p:nvSpPr>
        <p:spPr>
          <a:xfrm>
            <a:off x="0" y="44624"/>
            <a:ext cx="9144000" cy="706090"/>
          </a:xfrm>
        </p:spPr>
        <p:txBody>
          <a:bodyPr>
            <a:noAutofit/>
          </a:bodyPr>
          <a:lstStyle/>
          <a:p>
            <a:r>
              <a:rPr lang="en-US" sz="3600" b="1" dirty="0"/>
              <a:t>Transition matrix (1/2)</a:t>
            </a:r>
            <a:endParaRPr lang="ru-RU" sz="3600" b="1" dirty="0"/>
          </a:p>
        </p:txBody>
      </p:sp>
      <p:sp>
        <p:nvSpPr>
          <p:cNvPr id="4" name="Нижний колонтитул 3"/>
          <p:cNvSpPr>
            <a:spLocks noGrp="1"/>
          </p:cNvSpPr>
          <p:nvPr>
            <p:ph type="ftr" sz="quarter" idx="11"/>
          </p:nvPr>
        </p:nvSpPr>
        <p:spPr/>
        <p:txBody>
          <a:bodyPr/>
          <a:lstStyle/>
          <a:p>
            <a:r>
              <a:rPr lang="en-US"/>
              <a:t>Generative Models for Discrete Data.          Markov Models</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4</a:t>
            </a:fld>
            <a:r>
              <a:rPr lang="en-US" sz="2200" dirty="0">
                <a:solidFill>
                  <a:schemeClr val="tx1"/>
                </a:solidFill>
              </a:rPr>
              <a:t>/24</a:t>
            </a:r>
            <a:endParaRPr lang="ru-RU" sz="2200" dirty="0">
              <a:solidFill>
                <a:schemeClr val="tx1"/>
              </a:solidFill>
            </a:endParaRPr>
          </a:p>
        </p:txBody>
      </p:sp>
      <mc:AlternateContent xmlns:mc="http://schemas.openxmlformats.org/markup-compatibility/2006" xmlns:a14="http://schemas.microsoft.com/office/drawing/2010/main">
        <mc:Choice Requires="a14">
          <p:sp>
            <p:nvSpPr>
              <p:cNvPr id="6" name="Объект 2"/>
              <p:cNvSpPr>
                <a:spLocks noGrp="1"/>
              </p:cNvSpPr>
              <p:nvPr>
                <p:ph idx="1"/>
              </p:nvPr>
            </p:nvSpPr>
            <p:spPr>
              <a:xfrm>
                <a:off x="179512" y="692696"/>
                <a:ext cx="8856984" cy="2520280"/>
              </a:xfrm>
            </p:spPr>
            <p:txBody>
              <a:bodyPr>
                <a:normAutofit/>
              </a:bodyPr>
              <a:lstStyle/>
              <a:p>
                <a:pPr marL="0" indent="0">
                  <a:buNone/>
                </a:pPr>
                <a:r>
                  <a:rPr lang="en-US" sz="2400" dirty="0"/>
                  <a:t>When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𝑋</m:t>
                        </m:r>
                      </m:e>
                      <m:sub>
                        <m:r>
                          <a:rPr lang="en-US" sz="2400" i="1">
                            <a:latin typeface="Cambria Math"/>
                          </a:rPr>
                          <m:t>𝑡</m:t>
                        </m:r>
                      </m:sub>
                    </m:sSub>
                  </m:oMath>
                </a14:m>
                <a:r>
                  <a:rPr lang="en-US" sz="2400" dirty="0"/>
                  <a:t> is discrete , so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𝑋</m:t>
                        </m:r>
                      </m:e>
                      <m:sub>
                        <m:r>
                          <a:rPr lang="en-US" sz="2400" i="1">
                            <a:latin typeface="Cambria Math"/>
                          </a:rPr>
                          <m:t>𝑡</m:t>
                        </m:r>
                      </m:sub>
                    </m:sSub>
                    <m:r>
                      <a:rPr lang="en-US" sz="2400" i="1">
                        <a:latin typeface="Cambria Math"/>
                        <a:ea typeface="Cambria Math"/>
                      </a:rPr>
                      <m:t>∈</m:t>
                    </m:r>
                    <m:d>
                      <m:dPr>
                        <m:begChr m:val="{"/>
                        <m:endChr m:val="}"/>
                        <m:ctrlPr>
                          <a:rPr lang="en-US" sz="2400" i="1">
                            <a:latin typeface="Cambria Math" panose="02040503050406030204" pitchFamily="18" charset="0"/>
                            <a:ea typeface="Cambria Math"/>
                          </a:rPr>
                        </m:ctrlPr>
                      </m:dPr>
                      <m:e>
                        <m:r>
                          <a:rPr lang="en-US" sz="2400" i="1">
                            <a:latin typeface="Cambria Math"/>
                            <a:ea typeface="Cambria Math"/>
                          </a:rPr>
                          <m:t>1,2,⋯</m:t>
                        </m:r>
                        <m:r>
                          <a:rPr lang="en-US" sz="2400" i="1">
                            <a:latin typeface="Cambria Math"/>
                            <a:ea typeface="Cambria Math"/>
                          </a:rPr>
                          <m:t>𝐾</m:t>
                        </m:r>
                      </m:e>
                    </m:d>
                  </m:oMath>
                </a14:m>
                <a:r>
                  <a:rPr lang="en-US" sz="2400" dirty="0"/>
                  <a:t>, the conditional distribution </a:t>
                </a:r>
                <a14:m>
                  <m:oMath xmlns:m="http://schemas.openxmlformats.org/officeDocument/2006/math">
                    <m:r>
                      <a:rPr lang="en-US" sz="2400" i="1">
                        <a:latin typeface="Cambria Math"/>
                        <a:ea typeface="Cambria Math"/>
                      </a:rPr>
                      <m:t>𝑝</m:t>
                    </m:r>
                    <m:d>
                      <m:dPr>
                        <m:ctrlPr>
                          <a:rPr lang="en-US" sz="2400" i="1">
                            <a:latin typeface="Cambria Math" panose="02040503050406030204" pitchFamily="18" charset="0"/>
                            <a:ea typeface="Cambria Math"/>
                          </a:rPr>
                        </m:ctrlPr>
                      </m:dPr>
                      <m:e>
                        <m:sSub>
                          <m:sSubPr>
                            <m:ctrlPr>
                              <a:rPr lang="en-US" sz="2400" i="1">
                                <a:latin typeface="Cambria Math" panose="02040503050406030204" pitchFamily="18" charset="0"/>
                                <a:ea typeface="Cambria Math"/>
                              </a:rPr>
                            </m:ctrlPr>
                          </m:sSubPr>
                          <m:e>
                            <m:r>
                              <a:rPr lang="en-US" sz="2400" i="1">
                                <a:latin typeface="Cambria Math"/>
                                <a:ea typeface="Cambria Math"/>
                              </a:rPr>
                              <m:t>𝑋</m:t>
                            </m:r>
                          </m:e>
                          <m:sub>
                            <m:r>
                              <a:rPr lang="en-US" sz="2400" i="1">
                                <a:latin typeface="Cambria Math"/>
                                <a:ea typeface="Cambria Math"/>
                              </a:rPr>
                              <m:t>𝑡</m:t>
                            </m:r>
                          </m:sub>
                        </m:sSub>
                        <m:r>
                          <a:rPr lang="en-US" sz="2400" i="1">
                            <a:latin typeface="Cambria Math"/>
                            <a:ea typeface="Cambria Math"/>
                          </a:rPr>
                          <m:t>|</m:t>
                        </m:r>
                        <m:sSub>
                          <m:sSubPr>
                            <m:ctrlPr>
                              <a:rPr lang="en-US" sz="2400" i="1">
                                <a:latin typeface="Cambria Math" panose="02040503050406030204" pitchFamily="18" charset="0"/>
                                <a:ea typeface="Cambria Math"/>
                              </a:rPr>
                            </m:ctrlPr>
                          </m:sSubPr>
                          <m:e>
                            <m:r>
                              <a:rPr lang="en-US" sz="2400" i="1">
                                <a:latin typeface="Cambria Math"/>
                                <a:ea typeface="Cambria Math"/>
                              </a:rPr>
                              <m:t>𝑋</m:t>
                            </m:r>
                          </m:e>
                          <m:sub>
                            <m:r>
                              <a:rPr lang="en-US" sz="2400" i="1">
                                <a:latin typeface="Cambria Math"/>
                                <a:ea typeface="Cambria Math"/>
                              </a:rPr>
                              <m:t>𝑡</m:t>
                            </m:r>
                            <m:r>
                              <a:rPr lang="en-US" sz="2400" i="1">
                                <a:latin typeface="Cambria Math"/>
                                <a:ea typeface="Cambria Math"/>
                              </a:rPr>
                              <m:t>−1</m:t>
                            </m:r>
                          </m:sub>
                        </m:sSub>
                      </m:e>
                    </m:d>
                  </m:oMath>
                </a14:m>
                <a:r>
                  <a:rPr lang="en-US" sz="2400" dirty="0"/>
                  <a:t> can be written as a </a:t>
                </a:r>
                <a14:m>
                  <m:oMath xmlns:m="http://schemas.openxmlformats.org/officeDocument/2006/math">
                    <m:r>
                      <a:rPr lang="en-US" sz="2400" b="0" i="1" smtClean="0">
                        <a:latin typeface="Cambria Math"/>
                      </a:rPr>
                      <m:t>𝐾</m:t>
                    </m:r>
                    <m:r>
                      <a:rPr lang="en-US" sz="2400" b="0" i="1" smtClean="0">
                        <a:latin typeface="Cambria Math"/>
                        <a:ea typeface="Cambria Math"/>
                      </a:rPr>
                      <m:t>×</m:t>
                    </m:r>
                    <m:r>
                      <a:rPr lang="en-US" sz="2400" b="0" i="1" smtClean="0">
                        <a:latin typeface="Cambria Math"/>
                        <a:ea typeface="Cambria Math"/>
                      </a:rPr>
                      <m:t>𝐾</m:t>
                    </m:r>
                  </m:oMath>
                </a14:m>
                <a:r>
                  <a:rPr lang="en-US" sz="2400" dirty="0"/>
                  <a:t> </a:t>
                </a:r>
                <a:r>
                  <a:rPr lang="en-US" sz="2400" b="1" i="1" u="sng" dirty="0"/>
                  <a:t>transition matrix</a:t>
                </a:r>
                <a:r>
                  <a:rPr lang="en-US" sz="2400" dirty="0"/>
                  <a:t> </a:t>
                </a:r>
                <a14:m>
                  <m:oMath xmlns:m="http://schemas.openxmlformats.org/officeDocument/2006/math">
                    <m:r>
                      <a:rPr lang="en-US" sz="2400" b="1" i="0" smtClean="0">
                        <a:latin typeface="Cambria Math"/>
                      </a:rPr>
                      <m:t>𝐀</m:t>
                    </m:r>
                  </m:oMath>
                </a14:m>
                <a:r>
                  <a:rPr lang="en-US" sz="2400" dirty="0"/>
                  <a:t>, where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𝐴</m:t>
                        </m:r>
                      </m:e>
                      <m:sub>
                        <m:r>
                          <a:rPr lang="en-US" sz="2400" i="1">
                            <a:latin typeface="Cambria Math"/>
                          </a:rPr>
                          <m:t>𝑖𝑗</m:t>
                        </m:r>
                      </m:sub>
                    </m:sSub>
                    <m:r>
                      <a:rPr lang="en-US" sz="2400" i="1">
                        <a:latin typeface="Cambria Math"/>
                      </a:rPr>
                      <m:t>=</m:t>
                    </m:r>
                    <m:r>
                      <a:rPr lang="en-US" sz="2400" i="1">
                        <a:latin typeface="Cambria Math"/>
                        <a:ea typeface="Cambria Math"/>
                      </a:rPr>
                      <m:t>𝑝</m:t>
                    </m:r>
                    <m:d>
                      <m:dPr>
                        <m:ctrlPr>
                          <a:rPr lang="en-US" sz="2400" i="1">
                            <a:latin typeface="Cambria Math" panose="02040503050406030204" pitchFamily="18" charset="0"/>
                            <a:ea typeface="Cambria Math"/>
                          </a:rPr>
                        </m:ctrlPr>
                      </m:dPr>
                      <m:e>
                        <m:sSub>
                          <m:sSubPr>
                            <m:ctrlPr>
                              <a:rPr lang="en-US" sz="2400" i="1">
                                <a:latin typeface="Cambria Math" panose="02040503050406030204" pitchFamily="18" charset="0"/>
                                <a:ea typeface="Cambria Math"/>
                              </a:rPr>
                            </m:ctrlPr>
                          </m:sSubPr>
                          <m:e>
                            <m:r>
                              <a:rPr lang="en-US" sz="2400" i="1">
                                <a:latin typeface="Cambria Math"/>
                                <a:ea typeface="Cambria Math"/>
                              </a:rPr>
                              <m:t>𝑋</m:t>
                            </m:r>
                          </m:e>
                          <m:sub>
                            <m:r>
                              <a:rPr lang="en-US" sz="2400" i="1">
                                <a:latin typeface="Cambria Math"/>
                                <a:ea typeface="Cambria Math"/>
                              </a:rPr>
                              <m:t>𝑡</m:t>
                            </m:r>
                          </m:sub>
                        </m:sSub>
                        <m:r>
                          <a:rPr lang="en-US" sz="2400" i="1">
                            <a:latin typeface="Cambria Math"/>
                            <a:ea typeface="Cambria Math"/>
                          </a:rPr>
                          <m:t>=</m:t>
                        </m:r>
                        <m:r>
                          <a:rPr lang="en-US" sz="2400" b="0" i="1" smtClean="0">
                            <a:latin typeface="Cambria Math"/>
                            <a:ea typeface="Cambria Math"/>
                          </a:rPr>
                          <m:t>𝑗</m:t>
                        </m:r>
                        <m:r>
                          <a:rPr lang="en-US" sz="2400" i="1">
                            <a:latin typeface="Cambria Math"/>
                            <a:ea typeface="Cambria Math"/>
                          </a:rPr>
                          <m:t>|</m:t>
                        </m:r>
                        <m:sSub>
                          <m:sSubPr>
                            <m:ctrlPr>
                              <a:rPr lang="en-US" sz="2400" i="1">
                                <a:latin typeface="Cambria Math" panose="02040503050406030204" pitchFamily="18" charset="0"/>
                                <a:ea typeface="Cambria Math"/>
                              </a:rPr>
                            </m:ctrlPr>
                          </m:sSubPr>
                          <m:e>
                            <m:r>
                              <a:rPr lang="en-US" sz="2400" i="1">
                                <a:latin typeface="Cambria Math"/>
                                <a:ea typeface="Cambria Math"/>
                              </a:rPr>
                              <m:t>𝑋</m:t>
                            </m:r>
                          </m:e>
                          <m:sub>
                            <m:r>
                              <a:rPr lang="en-US" sz="2400" i="1">
                                <a:latin typeface="Cambria Math"/>
                                <a:ea typeface="Cambria Math"/>
                              </a:rPr>
                              <m:t>𝑡</m:t>
                            </m:r>
                            <m:r>
                              <a:rPr lang="en-US" sz="2400" i="1">
                                <a:latin typeface="Cambria Math"/>
                                <a:ea typeface="Cambria Math"/>
                              </a:rPr>
                              <m:t>−1</m:t>
                            </m:r>
                          </m:sub>
                        </m:sSub>
                        <m:r>
                          <a:rPr lang="en-US" sz="2400" i="1">
                            <a:latin typeface="Cambria Math"/>
                            <a:ea typeface="Cambria Math"/>
                          </a:rPr>
                          <m:t>=</m:t>
                        </m:r>
                        <m:r>
                          <a:rPr lang="en-US" sz="2400" b="0" i="1" smtClean="0">
                            <a:latin typeface="Cambria Math"/>
                            <a:ea typeface="Cambria Math"/>
                          </a:rPr>
                          <m:t>𝑖</m:t>
                        </m:r>
                      </m:e>
                    </m:d>
                  </m:oMath>
                </a14:m>
                <a:r>
                  <a:rPr lang="en-US" sz="2400" dirty="0"/>
                  <a:t>is the probability of going from state </a:t>
                </a:r>
                <a14:m>
                  <m:oMath xmlns:m="http://schemas.openxmlformats.org/officeDocument/2006/math">
                    <m:r>
                      <a:rPr lang="en-US" sz="2400" b="0" i="1" smtClean="0">
                        <a:latin typeface="Cambria Math"/>
                      </a:rPr>
                      <m:t>𝑖</m:t>
                    </m:r>
                  </m:oMath>
                </a14:m>
                <a:r>
                  <a:rPr lang="en-US" sz="2400" dirty="0"/>
                  <a:t> to state </a:t>
                </a:r>
                <a14:m>
                  <m:oMath xmlns:m="http://schemas.openxmlformats.org/officeDocument/2006/math">
                    <m:r>
                      <a:rPr lang="en-US" sz="2400" b="0" i="1" smtClean="0">
                        <a:latin typeface="Cambria Math"/>
                      </a:rPr>
                      <m:t>𝑗</m:t>
                    </m:r>
                  </m:oMath>
                </a14:m>
                <a:r>
                  <a:rPr lang="en-US" sz="2400" dirty="0"/>
                  <a:t>.</a:t>
                </a:r>
              </a:p>
              <a:p>
                <a:pPr marL="0" indent="0">
                  <a:buNone/>
                </a:pPr>
                <a:r>
                  <a:rPr lang="en-US" sz="2400" dirty="0"/>
                  <a:t>Each row of the matrix </a:t>
                </a:r>
                <a14:m>
                  <m:oMath xmlns:m="http://schemas.openxmlformats.org/officeDocument/2006/math">
                    <m:r>
                      <a:rPr lang="en-US" sz="2400" b="1">
                        <a:latin typeface="Cambria Math"/>
                      </a:rPr>
                      <m:t>𝐀</m:t>
                    </m:r>
                  </m:oMath>
                </a14:m>
                <a:r>
                  <a:rPr lang="en-US" sz="2400" dirty="0"/>
                  <a:t> sums to one, </a:t>
                </a:r>
                <a14:m>
                  <m:oMath xmlns:m="http://schemas.openxmlformats.org/officeDocument/2006/math">
                    <m:nary>
                      <m:naryPr>
                        <m:chr m:val="∑"/>
                        <m:supHide m:val="on"/>
                        <m:ctrlPr>
                          <a:rPr lang="en-US" sz="2400" i="1" smtClean="0">
                            <a:latin typeface="Cambria Math" panose="02040503050406030204" pitchFamily="18" charset="0"/>
                          </a:rPr>
                        </m:ctrlPr>
                      </m:naryPr>
                      <m:sub>
                        <m:r>
                          <m:rPr>
                            <m:brk m:alnAt="7"/>
                          </m:rPr>
                          <a:rPr lang="en-US" sz="2400" b="0" i="1" smtClean="0">
                            <a:latin typeface="Cambria Math"/>
                          </a:rPr>
                          <m:t>𝑗</m:t>
                        </m:r>
                      </m:sub>
                      <m:sup/>
                      <m:e>
                        <m:sSub>
                          <m:sSubPr>
                            <m:ctrlPr>
                              <a:rPr lang="en-US" sz="2400" i="1" smtClean="0">
                                <a:latin typeface="Cambria Math" panose="02040503050406030204" pitchFamily="18" charset="0"/>
                              </a:rPr>
                            </m:ctrlPr>
                          </m:sSubPr>
                          <m:e>
                            <m:r>
                              <a:rPr lang="en-US" sz="2400" b="0" i="1" smtClean="0">
                                <a:latin typeface="Cambria Math"/>
                              </a:rPr>
                              <m:t>𝐴</m:t>
                            </m:r>
                          </m:e>
                          <m:sub>
                            <m:r>
                              <a:rPr lang="en-US" sz="2400" b="0" i="1" smtClean="0">
                                <a:latin typeface="Cambria Math"/>
                              </a:rPr>
                              <m:t>𝑖𝑗</m:t>
                            </m:r>
                          </m:sub>
                        </m:sSub>
                      </m:e>
                    </m:nary>
                    <m:r>
                      <a:rPr lang="en-US" sz="2400" b="0" i="1" smtClean="0">
                        <a:latin typeface="Cambria Math"/>
                      </a:rPr>
                      <m:t>=1</m:t>
                    </m:r>
                  </m:oMath>
                </a14:m>
                <a:r>
                  <a:rPr lang="en-US" sz="2400" dirty="0"/>
                  <a:t>, so this is called a </a:t>
                </a:r>
                <a:r>
                  <a:rPr lang="en-US" sz="2400" b="1" i="1" u="sng" dirty="0"/>
                  <a:t>stochastic matrix</a:t>
                </a:r>
                <a:r>
                  <a:rPr lang="en-US" sz="2400" dirty="0"/>
                  <a:t>.</a:t>
                </a:r>
              </a:p>
            </p:txBody>
          </p:sp>
        </mc:Choice>
        <mc:Fallback xmlns="">
          <p:sp>
            <p:nvSpPr>
              <p:cNvPr id="6" name="Объект 2"/>
              <p:cNvSpPr>
                <a:spLocks noGrp="1" noRot="1" noChangeAspect="1" noMove="1" noResize="1" noEditPoints="1" noAdjustHandles="1" noChangeArrowheads="1" noChangeShapeType="1" noTextEdit="1"/>
              </p:cNvSpPr>
              <p:nvPr>
                <p:ph idx="1"/>
              </p:nvPr>
            </p:nvSpPr>
            <p:spPr>
              <a:xfrm>
                <a:off x="179512" y="692696"/>
                <a:ext cx="8856984" cy="2520280"/>
              </a:xfrm>
              <a:blipFill rotWithShape="1">
                <a:blip r:embed="rId3"/>
                <a:stretch>
                  <a:fillRect l="-1032" t="-1937" b="-16949"/>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 name="Прямоугольник 6"/>
              <p:cNvSpPr/>
              <p:nvPr/>
            </p:nvSpPr>
            <p:spPr>
              <a:xfrm>
                <a:off x="611560" y="3331438"/>
                <a:ext cx="2254207" cy="624786"/>
              </a:xfrm>
              <a:prstGeom prst="rect">
                <a:avLst/>
              </a:prstGeom>
              <a:ln w="25400">
                <a:solidFill>
                  <a:srgbClr val="FFC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a:ea typeface="Cambria Math"/>
                        </a:rPr>
                        <m:t>𝐀</m:t>
                      </m:r>
                      <m:r>
                        <a:rPr lang="en-US" b="0" i="1" smtClean="0">
                          <a:latin typeface="Cambria Math"/>
                          <a:ea typeface="Cambria Math"/>
                          <a:cs typeface="Calibri" panose="020F0502020204030204" pitchFamily="34" charset="0"/>
                        </a:rPr>
                        <m:t>=</m:t>
                      </m:r>
                      <m:d>
                        <m:dPr>
                          <m:ctrlPr>
                            <a:rPr lang="en-US" b="0" i="1" smtClean="0">
                              <a:latin typeface="Cambria Math" panose="02040503050406030204" pitchFamily="18" charset="0"/>
                              <a:ea typeface="Cambria Math"/>
                            </a:rPr>
                          </m:ctrlPr>
                        </m:dPr>
                        <m:e>
                          <m:m>
                            <m:mPr>
                              <m:mcs>
                                <m:mc>
                                  <m:mcPr>
                                    <m:count m:val="2"/>
                                    <m:mcJc m:val="center"/>
                                  </m:mcPr>
                                </m:mc>
                              </m:mcs>
                              <m:ctrlPr>
                                <a:rPr lang="en-US" b="0" i="1" smtClean="0">
                                  <a:latin typeface="Cambria Math" panose="02040503050406030204" pitchFamily="18" charset="0"/>
                                  <a:ea typeface="Cambria Math"/>
                                </a:rPr>
                              </m:ctrlPr>
                            </m:mPr>
                            <m:mr>
                              <m:e>
                                <m:r>
                                  <m:rPr>
                                    <m:brk m:alnAt="7"/>
                                  </m:rPr>
                                  <a:rPr lang="en-US" b="0" i="1" smtClean="0">
                                    <a:latin typeface="Cambria Math"/>
                                    <a:ea typeface="Cambria Math"/>
                                  </a:rPr>
                                  <m:t>1</m:t>
                                </m:r>
                                <m:r>
                                  <a:rPr lang="en-US" b="0" i="1" smtClean="0">
                                    <a:latin typeface="Cambria Math"/>
                                    <a:ea typeface="Cambria Math"/>
                                  </a:rPr>
                                  <m:t>−</m:t>
                                </m:r>
                                <m:r>
                                  <a:rPr lang="en-US" b="0" i="1" smtClean="0">
                                    <a:latin typeface="Cambria Math"/>
                                    <a:ea typeface="Cambria Math"/>
                                  </a:rPr>
                                  <m:t>𝛼</m:t>
                                </m:r>
                              </m:e>
                              <m:e>
                                <m:r>
                                  <a:rPr lang="en-US" b="0" i="1" smtClean="0">
                                    <a:latin typeface="Cambria Math"/>
                                    <a:ea typeface="Cambria Math"/>
                                  </a:rPr>
                                  <m:t>𝛼</m:t>
                                </m:r>
                              </m:e>
                            </m:mr>
                            <m:mr>
                              <m:e>
                                <m:r>
                                  <a:rPr lang="en-US" b="0" i="1" smtClean="0">
                                    <a:latin typeface="Cambria Math"/>
                                    <a:ea typeface="Cambria Math"/>
                                  </a:rPr>
                                  <m:t>𝛽</m:t>
                                </m:r>
                              </m:e>
                              <m:e>
                                <m:r>
                                  <a:rPr lang="en-US" b="0" i="1" smtClean="0">
                                    <a:latin typeface="Cambria Math"/>
                                    <a:ea typeface="Cambria Math"/>
                                  </a:rPr>
                                  <m:t>1−</m:t>
                                </m:r>
                                <m:r>
                                  <a:rPr lang="en-US" b="0" i="1" smtClean="0">
                                    <a:latin typeface="Cambria Math"/>
                                    <a:ea typeface="Cambria Math"/>
                                  </a:rPr>
                                  <m:t>𝛽</m:t>
                                </m:r>
                              </m:e>
                            </m:mr>
                          </m:m>
                        </m:e>
                      </m:d>
                    </m:oMath>
                  </m:oMathPara>
                </a14:m>
                <a:endParaRPr lang="ru-RU" dirty="0"/>
              </a:p>
            </p:txBody>
          </p:sp>
        </mc:Choice>
        <mc:Fallback xmlns="">
          <p:sp>
            <p:nvSpPr>
              <p:cNvPr id="7" name="Прямоугольник 6"/>
              <p:cNvSpPr>
                <a:spLocks noRot="1" noChangeAspect="1" noMove="1" noResize="1" noEditPoints="1" noAdjustHandles="1" noChangeArrowheads="1" noChangeShapeType="1" noTextEdit="1"/>
              </p:cNvSpPr>
              <p:nvPr/>
            </p:nvSpPr>
            <p:spPr>
              <a:xfrm>
                <a:off x="611560" y="3331438"/>
                <a:ext cx="2254207" cy="624786"/>
              </a:xfrm>
              <a:prstGeom prst="rect">
                <a:avLst/>
              </a:prstGeom>
              <a:blipFill rotWithShape="1">
                <a:blip r:embed="rId4"/>
                <a:stretch>
                  <a:fillRect/>
                </a:stretch>
              </a:blipFill>
              <a:ln w="25400">
                <a:solidFill>
                  <a:srgbClr val="FFC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 name="Прямоугольник 8"/>
              <p:cNvSpPr/>
              <p:nvPr/>
            </p:nvSpPr>
            <p:spPr>
              <a:xfrm>
                <a:off x="5652120" y="3212976"/>
                <a:ext cx="2486706" cy="861711"/>
              </a:xfrm>
              <a:prstGeom prst="rect">
                <a:avLst/>
              </a:prstGeom>
              <a:ln w="25400">
                <a:solidFill>
                  <a:srgbClr val="FFC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a:ea typeface="Cambria Math"/>
                        </a:rPr>
                        <m:t>𝐀</m:t>
                      </m:r>
                      <m:r>
                        <a:rPr lang="en-US" b="0" i="1" smtClean="0">
                          <a:latin typeface="Cambria Math"/>
                          <a:ea typeface="Cambria Math"/>
                          <a:cs typeface="Calibri" panose="020F0502020204030204" pitchFamily="34" charset="0"/>
                        </a:rPr>
                        <m:t>=</m:t>
                      </m:r>
                      <m:d>
                        <m:dPr>
                          <m:ctrlPr>
                            <a:rPr lang="en-US" b="0" i="1" smtClean="0">
                              <a:latin typeface="Cambria Math" panose="02040503050406030204" pitchFamily="18" charset="0"/>
                              <a:ea typeface="Cambria Math"/>
                            </a:rPr>
                          </m:ctrlPr>
                        </m:dPr>
                        <m:e>
                          <m:m>
                            <m:mPr>
                              <m:mcs>
                                <m:mc>
                                  <m:mcPr>
                                    <m:count m:val="3"/>
                                    <m:mcJc m:val="center"/>
                                  </m:mcPr>
                                </m:mc>
                              </m:mcs>
                              <m:ctrlPr>
                                <a:rPr lang="en-US" b="0" i="1" smtClean="0">
                                  <a:latin typeface="Cambria Math" panose="02040503050406030204" pitchFamily="18" charset="0"/>
                                  <a:ea typeface="Cambria Math"/>
                                </a:rPr>
                              </m:ctrlPr>
                            </m:mPr>
                            <m:mr>
                              <m:e>
                                <m:sSub>
                                  <m:sSubPr>
                                    <m:ctrlPr>
                                      <a:rPr lang="en-US" b="0" i="1" smtClean="0">
                                        <a:latin typeface="Cambria Math" panose="02040503050406030204" pitchFamily="18" charset="0"/>
                                        <a:ea typeface="Cambria Math"/>
                                      </a:rPr>
                                    </m:ctrlPr>
                                  </m:sSubPr>
                                  <m:e>
                                    <m:r>
                                      <a:rPr lang="en-US" b="0" i="1" smtClean="0">
                                        <a:latin typeface="Cambria Math"/>
                                        <a:ea typeface="Cambria Math"/>
                                      </a:rPr>
                                      <m:t>𝐴</m:t>
                                    </m:r>
                                  </m:e>
                                  <m:sub>
                                    <m:r>
                                      <a:rPr lang="en-US" b="0" i="1" smtClean="0">
                                        <a:latin typeface="Cambria Math"/>
                                        <a:ea typeface="Cambria Math"/>
                                      </a:rPr>
                                      <m:t>11</m:t>
                                    </m:r>
                                  </m:sub>
                                </m:sSub>
                              </m:e>
                              <m:e>
                                <m:sSub>
                                  <m:sSubPr>
                                    <m:ctrlPr>
                                      <a:rPr lang="en-US" i="1">
                                        <a:latin typeface="Cambria Math" panose="02040503050406030204" pitchFamily="18" charset="0"/>
                                        <a:ea typeface="Cambria Math"/>
                                      </a:rPr>
                                    </m:ctrlPr>
                                  </m:sSubPr>
                                  <m:e>
                                    <m:r>
                                      <a:rPr lang="en-US" i="1">
                                        <a:latin typeface="Cambria Math"/>
                                        <a:ea typeface="Cambria Math"/>
                                      </a:rPr>
                                      <m:t>𝐴</m:t>
                                    </m:r>
                                  </m:e>
                                  <m:sub>
                                    <m:r>
                                      <a:rPr lang="en-US" i="1">
                                        <a:latin typeface="Cambria Math"/>
                                        <a:ea typeface="Cambria Math"/>
                                      </a:rPr>
                                      <m:t>1</m:t>
                                    </m:r>
                                    <m:r>
                                      <a:rPr lang="en-US" b="0" i="1" smtClean="0">
                                        <a:latin typeface="Cambria Math"/>
                                        <a:ea typeface="Cambria Math"/>
                                      </a:rPr>
                                      <m:t>2</m:t>
                                    </m:r>
                                  </m:sub>
                                </m:sSub>
                              </m:e>
                              <m:e>
                                <m:r>
                                  <a:rPr lang="en-US" b="0" i="1" smtClean="0">
                                    <a:latin typeface="Cambria Math"/>
                                    <a:ea typeface="Cambria Math"/>
                                  </a:rPr>
                                  <m:t>0</m:t>
                                </m:r>
                              </m:e>
                            </m:mr>
                            <m:mr>
                              <m:e>
                                <m:r>
                                  <a:rPr lang="en-US" b="0" i="1" smtClean="0">
                                    <a:latin typeface="Cambria Math"/>
                                    <a:ea typeface="Cambria Math"/>
                                  </a:rPr>
                                  <m:t>0</m:t>
                                </m:r>
                              </m:e>
                              <m:e>
                                <m:sSub>
                                  <m:sSubPr>
                                    <m:ctrlPr>
                                      <a:rPr lang="en-US" i="1">
                                        <a:latin typeface="Cambria Math" panose="02040503050406030204" pitchFamily="18" charset="0"/>
                                        <a:ea typeface="Cambria Math"/>
                                      </a:rPr>
                                    </m:ctrlPr>
                                  </m:sSubPr>
                                  <m:e>
                                    <m:r>
                                      <a:rPr lang="en-US" i="1">
                                        <a:latin typeface="Cambria Math"/>
                                        <a:ea typeface="Cambria Math"/>
                                      </a:rPr>
                                      <m:t>𝐴</m:t>
                                    </m:r>
                                  </m:e>
                                  <m:sub>
                                    <m:r>
                                      <a:rPr lang="en-US" b="0" i="1" smtClean="0">
                                        <a:latin typeface="Cambria Math"/>
                                        <a:ea typeface="Cambria Math"/>
                                      </a:rPr>
                                      <m:t>22</m:t>
                                    </m:r>
                                  </m:sub>
                                </m:sSub>
                              </m:e>
                              <m:e>
                                <m:sSub>
                                  <m:sSubPr>
                                    <m:ctrlPr>
                                      <a:rPr lang="en-US" i="1">
                                        <a:latin typeface="Cambria Math" panose="02040503050406030204" pitchFamily="18" charset="0"/>
                                        <a:ea typeface="Cambria Math"/>
                                      </a:rPr>
                                    </m:ctrlPr>
                                  </m:sSubPr>
                                  <m:e>
                                    <m:r>
                                      <a:rPr lang="en-US" i="1">
                                        <a:latin typeface="Cambria Math"/>
                                        <a:ea typeface="Cambria Math"/>
                                      </a:rPr>
                                      <m:t>𝐴</m:t>
                                    </m:r>
                                  </m:e>
                                  <m:sub>
                                    <m:r>
                                      <a:rPr lang="en-US" b="0" i="1" smtClean="0">
                                        <a:latin typeface="Cambria Math"/>
                                        <a:ea typeface="Cambria Math"/>
                                      </a:rPr>
                                      <m:t>23</m:t>
                                    </m:r>
                                  </m:sub>
                                </m:sSub>
                              </m:e>
                            </m:mr>
                            <m:mr>
                              <m:e>
                                <m:r>
                                  <a:rPr lang="en-US" b="0" i="1" smtClean="0">
                                    <a:latin typeface="Cambria Math"/>
                                    <a:ea typeface="Cambria Math"/>
                                  </a:rPr>
                                  <m:t>0</m:t>
                                </m:r>
                              </m:e>
                              <m:e>
                                <m:r>
                                  <a:rPr lang="en-US" b="0" i="1" smtClean="0">
                                    <a:latin typeface="Cambria Math"/>
                                    <a:ea typeface="Cambria Math"/>
                                  </a:rPr>
                                  <m:t>0</m:t>
                                </m:r>
                              </m:e>
                              <m:e>
                                <m:r>
                                  <a:rPr lang="en-US" b="0" i="1" smtClean="0">
                                    <a:latin typeface="Cambria Math"/>
                                    <a:ea typeface="Cambria Math"/>
                                  </a:rPr>
                                  <m:t>1</m:t>
                                </m:r>
                              </m:e>
                            </m:mr>
                          </m:m>
                        </m:e>
                      </m:d>
                    </m:oMath>
                  </m:oMathPara>
                </a14:m>
                <a:endParaRPr lang="ru-RU" dirty="0"/>
              </a:p>
            </p:txBody>
          </p:sp>
        </mc:Choice>
        <mc:Fallback xmlns="">
          <p:sp>
            <p:nvSpPr>
              <p:cNvPr id="9" name="Прямоугольник 8"/>
              <p:cNvSpPr>
                <a:spLocks noRot="1" noChangeAspect="1" noMove="1" noResize="1" noEditPoints="1" noAdjustHandles="1" noChangeArrowheads="1" noChangeShapeType="1" noTextEdit="1"/>
              </p:cNvSpPr>
              <p:nvPr/>
            </p:nvSpPr>
            <p:spPr>
              <a:xfrm>
                <a:off x="5652120" y="3212976"/>
                <a:ext cx="2486706" cy="861711"/>
              </a:xfrm>
              <a:prstGeom prst="rect">
                <a:avLst/>
              </a:prstGeom>
              <a:blipFill rotWithShape="1">
                <a:blip r:embed="rId5"/>
                <a:stretch>
                  <a:fillRect/>
                </a:stretch>
              </a:blipFill>
              <a:ln w="25400">
                <a:solidFill>
                  <a:srgbClr val="FFC000"/>
                </a:solidFill>
              </a:ln>
            </p:spPr>
            <p:txBody>
              <a:bodyPr/>
              <a:lstStyle/>
              <a:p>
                <a:r>
                  <a:rPr lang="ru-RU">
                    <a:noFill/>
                  </a:rPr>
                  <a:t> </a:t>
                </a:r>
              </a:p>
            </p:txBody>
          </p:sp>
        </mc:Fallback>
      </mc:AlternateContent>
    </p:spTree>
    <p:extLst>
      <p:ext uri="{BB962C8B-B14F-4D97-AF65-F5344CB8AC3E}">
        <p14:creationId xmlns:p14="http://schemas.microsoft.com/office/powerpoint/2010/main" val="2310271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706090"/>
          </a:xfrm>
        </p:spPr>
        <p:txBody>
          <a:bodyPr>
            <a:noAutofit/>
          </a:bodyPr>
          <a:lstStyle/>
          <a:p>
            <a:r>
              <a:rPr lang="en-US" sz="3600" b="1" dirty="0"/>
              <a:t>Transition matrix (2/2)</a:t>
            </a:r>
            <a:endParaRPr lang="ru-RU" sz="3600" b="1" dirty="0"/>
          </a:p>
        </p:txBody>
      </p:sp>
      <p:sp>
        <p:nvSpPr>
          <p:cNvPr id="4" name="Нижний колонтитул 3"/>
          <p:cNvSpPr>
            <a:spLocks noGrp="1"/>
          </p:cNvSpPr>
          <p:nvPr>
            <p:ph type="ftr" sz="quarter" idx="11"/>
          </p:nvPr>
        </p:nvSpPr>
        <p:spPr/>
        <p:txBody>
          <a:bodyPr/>
          <a:lstStyle/>
          <a:p>
            <a:r>
              <a:rPr lang="en-US"/>
              <a:t>Generative Models for Discrete Data.          Markov Models</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5</a:t>
            </a:fld>
            <a:r>
              <a:rPr lang="en-US" sz="2200" dirty="0">
                <a:solidFill>
                  <a:schemeClr val="tx1"/>
                </a:solidFill>
              </a:rPr>
              <a:t>/24</a:t>
            </a:r>
            <a:endParaRPr lang="ru-RU" sz="2200" dirty="0">
              <a:solidFill>
                <a:schemeClr val="tx1"/>
              </a:solidFill>
            </a:endParaRPr>
          </a:p>
        </p:txBody>
      </p:sp>
      <mc:AlternateContent xmlns:mc="http://schemas.openxmlformats.org/markup-compatibility/2006" xmlns:a14="http://schemas.microsoft.com/office/drawing/2010/main">
        <mc:Choice Requires="a14">
          <p:sp>
            <p:nvSpPr>
              <p:cNvPr id="6" name="Объект 2"/>
              <p:cNvSpPr>
                <a:spLocks noGrp="1"/>
              </p:cNvSpPr>
              <p:nvPr>
                <p:ph idx="1"/>
              </p:nvPr>
            </p:nvSpPr>
            <p:spPr>
              <a:xfrm>
                <a:off x="179512" y="692696"/>
                <a:ext cx="8856984" cy="504056"/>
              </a:xfrm>
            </p:spPr>
            <p:txBody>
              <a:bodyPr>
                <a:normAutofit/>
              </a:bodyPr>
              <a:lstStyle/>
              <a:p>
                <a:pPr marL="0" indent="0">
                  <a:buNone/>
                </a:pPr>
                <a:r>
                  <a:rPr lang="en-US" sz="2400" dirty="0"/>
                  <a:t>The </a:t>
                </a:r>
                <a14:m>
                  <m:oMath xmlns:m="http://schemas.openxmlformats.org/officeDocument/2006/math">
                    <m:r>
                      <a:rPr lang="en-US" sz="2400" b="0" i="1" smtClean="0">
                        <a:latin typeface="Cambria Math"/>
                      </a:rPr>
                      <m:t>𝑛</m:t>
                    </m:r>
                    <m:r>
                      <a:rPr lang="en-US" sz="2400" b="0" i="1" smtClean="0">
                        <a:latin typeface="Cambria Math"/>
                      </a:rPr>
                      <m:t>−</m:t>
                    </m:r>
                  </m:oMath>
                </a14:m>
                <a:r>
                  <a:rPr lang="en-US" sz="2400" dirty="0"/>
                  <a:t>step transition matrix </a:t>
                </a:r>
                <a14:m>
                  <m:oMath xmlns:m="http://schemas.openxmlformats.org/officeDocument/2006/math">
                    <m:r>
                      <a:rPr lang="en-US" sz="2400" b="1">
                        <a:latin typeface="Cambria Math"/>
                      </a:rPr>
                      <m:t>𝐀</m:t>
                    </m:r>
                    <m:d>
                      <m:dPr>
                        <m:ctrlPr>
                          <a:rPr lang="en-US" sz="2400" i="1" smtClean="0">
                            <a:latin typeface="Cambria Math" panose="02040503050406030204" pitchFamily="18" charset="0"/>
                          </a:rPr>
                        </m:ctrlPr>
                      </m:dPr>
                      <m:e>
                        <m:r>
                          <a:rPr lang="en-US" sz="2400" b="0" i="1" smtClean="0">
                            <a:latin typeface="Cambria Math"/>
                          </a:rPr>
                          <m:t>𝑛</m:t>
                        </m:r>
                      </m:e>
                    </m:d>
                  </m:oMath>
                </a14:m>
                <a:r>
                  <a:rPr lang="en-US" sz="2400" dirty="0"/>
                  <a:t> is defined as </a:t>
                </a:r>
              </a:p>
            </p:txBody>
          </p:sp>
        </mc:Choice>
        <mc:Fallback xmlns="">
          <p:sp>
            <p:nvSpPr>
              <p:cNvPr id="6" name="Объект 2"/>
              <p:cNvSpPr>
                <a:spLocks noGrp="1" noRot="1" noChangeAspect="1" noMove="1" noResize="1" noEditPoints="1" noAdjustHandles="1" noChangeArrowheads="1" noChangeShapeType="1" noTextEdit="1"/>
              </p:cNvSpPr>
              <p:nvPr>
                <p:ph idx="1"/>
              </p:nvPr>
            </p:nvSpPr>
            <p:spPr>
              <a:xfrm>
                <a:off x="179512" y="692696"/>
                <a:ext cx="8856984" cy="504056"/>
              </a:xfrm>
              <a:blipFill rotWithShape="1">
                <a:blip r:embed="rId2"/>
                <a:stretch>
                  <a:fillRect l="-1032" t="-9756" b="-19512"/>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 name="Прямоугольник 6"/>
              <p:cNvSpPr/>
              <p:nvPr/>
            </p:nvSpPr>
            <p:spPr>
              <a:xfrm>
                <a:off x="2987824" y="1196752"/>
                <a:ext cx="3072572" cy="391646"/>
              </a:xfrm>
              <a:prstGeom prst="rect">
                <a:avLst/>
              </a:prstGeom>
              <a:ln w="25400">
                <a:solidFill>
                  <a:srgbClr val="FFC0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a:rPr>
                          </m:ctrlPr>
                        </m:sSubPr>
                        <m:e>
                          <m:r>
                            <a:rPr lang="en-US" i="1">
                              <a:latin typeface="Cambria Math"/>
                              <a:ea typeface="Cambria Math"/>
                            </a:rPr>
                            <m:t>𝐴</m:t>
                          </m:r>
                        </m:e>
                        <m:sub>
                          <m:r>
                            <a:rPr lang="en-US" b="0" i="1" smtClean="0">
                              <a:latin typeface="Cambria Math"/>
                              <a:ea typeface="Cambria Math"/>
                            </a:rPr>
                            <m:t>𝑖𝑗</m:t>
                          </m:r>
                        </m:sub>
                      </m:sSub>
                      <m:d>
                        <m:dPr>
                          <m:ctrlPr>
                            <a:rPr lang="en-US" b="0" i="1" smtClean="0">
                              <a:latin typeface="Cambria Math" panose="02040503050406030204" pitchFamily="18" charset="0"/>
                              <a:ea typeface="Cambria Math"/>
                            </a:rPr>
                          </m:ctrlPr>
                        </m:dPr>
                        <m:e>
                          <m:r>
                            <a:rPr lang="en-US" b="0" i="1" smtClean="0">
                              <a:latin typeface="Cambria Math"/>
                              <a:ea typeface="Cambria Math"/>
                            </a:rPr>
                            <m:t>𝑛</m:t>
                          </m:r>
                        </m:e>
                      </m:d>
                      <m:r>
                        <a:rPr lang="en-US" b="0" i="1" smtClean="0">
                          <a:latin typeface="Cambria Math"/>
                          <a:ea typeface="Cambria Math"/>
                          <a:cs typeface="Calibri" panose="020F0502020204030204" pitchFamily="34" charset="0"/>
                        </a:rPr>
                        <m:t>≜</m:t>
                      </m:r>
                      <m:r>
                        <a:rPr lang="en-US" b="0" i="1" smtClean="0">
                          <a:latin typeface="Cambria Math"/>
                          <a:ea typeface="Cambria Math"/>
                          <a:cs typeface="Calibri" panose="020F0502020204030204" pitchFamily="34" charset="0"/>
                        </a:rPr>
                        <m:t>𝑝</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𝑋</m:t>
                              </m:r>
                            </m:e>
                            <m:sub>
                              <m:r>
                                <a:rPr lang="en-US" b="0" i="1" smtClean="0">
                                  <a:latin typeface="Cambria Math"/>
                                  <a:ea typeface="Cambria Math"/>
                                </a:rPr>
                                <m:t>𝑡</m:t>
                              </m:r>
                              <m:r>
                                <a:rPr lang="en-US" b="0" i="1" smtClean="0">
                                  <a:latin typeface="Cambria Math"/>
                                  <a:ea typeface="Cambria Math"/>
                                </a:rPr>
                                <m:t>+</m:t>
                              </m:r>
                              <m:r>
                                <a:rPr lang="en-US" b="0" i="1" smtClean="0">
                                  <a:latin typeface="Cambria Math"/>
                                  <a:ea typeface="Cambria Math"/>
                                </a:rPr>
                                <m:t>𝑛</m:t>
                              </m:r>
                            </m:sub>
                          </m:sSub>
                          <m:r>
                            <a:rPr lang="en-US" b="0" i="1" smtClean="0">
                              <a:latin typeface="Cambria Math"/>
                              <a:ea typeface="Cambria Math"/>
                            </a:rPr>
                            <m:t>=</m:t>
                          </m:r>
                          <m:r>
                            <a:rPr lang="en-US" b="0" i="1" smtClean="0">
                              <a:latin typeface="Cambria Math"/>
                              <a:ea typeface="Cambria Math"/>
                            </a:rPr>
                            <m:t>𝑖</m:t>
                          </m:r>
                          <m:r>
                            <a:rPr lang="en-US" b="0" i="1" smtClean="0">
                              <a:latin typeface="Cambria Math"/>
                              <a:ea typeface="Cambria Math"/>
                            </a:rPr>
                            <m:t>| </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𝑋</m:t>
                              </m:r>
                            </m:e>
                            <m:sub>
                              <m:r>
                                <a:rPr lang="en-US" b="0" i="1" smtClean="0">
                                  <a:latin typeface="Cambria Math"/>
                                  <a:ea typeface="Cambria Math"/>
                                </a:rPr>
                                <m:t>𝑡</m:t>
                              </m:r>
                            </m:sub>
                          </m:sSub>
                          <m:r>
                            <a:rPr lang="en-US" b="0" i="1" smtClean="0">
                              <a:latin typeface="Cambria Math"/>
                              <a:ea typeface="Cambria Math"/>
                            </a:rPr>
                            <m:t>=</m:t>
                          </m:r>
                          <m:r>
                            <a:rPr lang="en-US" b="0" i="1" smtClean="0">
                              <a:latin typeface="Cambria Math"/>
                              <a:ea typeface="Cambria Math"/>
                            </a:rPr>
                            <m:t>𝑗</m:t>
                          </m:r>
                        </m:e>
                      </m:d>
                    </m:oMath>
                  </m:oMathPara>
                </a14:m>
                <a:endParaRPr lang="ru-RU" dirty="0"/>
              </a:p>
            </p:txBody>
          </p:sp>
        </mc:Choice>
        <mc:Fallback xmlns="">
          <p:sp>
            <p:nvSpPr>
              <p:cNvPr id="7" name="Прямоугольник 6"/>
              <p:cNvSpPr>
                <a:spLocks noRot="1" noChangeAspect="1" noMove="1" noResize="1" noEditPoints="1" noAdjustHandles="1" noChangeArrowheads="1" noChangeShapeType="1" noTextEdit="1"/>
              </p:cNvSpPr>
              <p:nvPr/>
            </p:nvSpPr>
            <p:spPr>
              <a:xfrm>
                <a:off x="2987824" y="1196752"/>
                <a:ext cx="3072572" cy="391646"/>
              </a:xfrm>
              <a:prstGeom prst="rect">
                <a:avLst/>
              </a:prstGeom>
              <a:blipFill rotWithShape="1">
                <a:blip r:embed="rId3"/>
                <a:stretch>
                  <a:fillRect b="-2899"/>
                </a:stretch>
              </a:blipFill>
              <a:ln w="25400">
                <a:solidFill>
                  <a:srgbClr val="FFC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Объект 2"/>
              <p:cNvSpPr txBox="1">
                <a:spLocks/>
              </p:cNvSpPr>
              <p:nvPr/>
            </p:nvSpPr>
            <p:spPr>
              <a:xfrm>
                <a:off x="281081" y="1588398"/>
                <a:ext cx="8856984" cy="90449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which is the probability of getting from </a:t>
                </a:r>
                <a14:m>
                  <m:oMath xmlns:m="http://schemas.openxmlformats.org/officeDocument/2006/math">
                    <m:r>
                      <a:rPr lang="en-US" sz="2400" b="0" i="1" smtClean="0">
                        <a:latin typeface="Cambria Math"/>
                      </a:rPr>
                      <m:t>𝑖</m:t>
                    </m:r>
                  </m:oMath>
                </a14:m>
                <a:r>
                  <a:rPr lang="en-US" sz="2400" dirty="0"/>
                  <a:t> to </a:t>
                </a:r>
                <a14:m>
                  <m:oMath xmlns:m="http://schemas.openxmlformats.org/officeDocument/2006/math">
                    <m:r>
                      <a:rPr lang="en-US" sz="2400" b="0" i="1" smtClean="0">
                        <a:latin typeface="Cambria Math"/>
                      </a:rPr>
                      <m:t>𝑗</m:t>
                    </m:r>
                  </m:oMath>
                </a14:m>
                <a:r>
                  <a:rPr lang="en-US" sz="2400" dirty="0"/>
                  <a:t> in exactly </a:t>
                </a:r>
                <a14:m>
                  <m:oMath xmlns:m="http://schemas.openxmlformats.org/officeDocument/2006/math">
                    <m:r>
                      <a:rPr lang="en-US" sz="2400" b="0" i="1" smtClean="0">
                        <a:latin typeface="Cambria Math"/>
                      </a:rPr>
                      <m:t>𝑛</m:t>
                    </m:r>
                  </m:oMath>
                </a14:m>
                <a:r>
                  <a:rPr lang="en-US" sz="2400" dirty="0"/>
                  <a:t> steps. Obviously </a:t>
                </a:r>
                <a14:m>
                  <m:oMath xmlns:m="http://schemas.openxmlformats.org/officeDocument/2006/math">
                    <m:r>
                      <a:rPr lang="en-US" sz="2400" b="1">
                        <a:latin typeface="Cambria Math"/>
                      </a:rPr>
                      <m:t>𝐀</m:t>
                    </m:r>
                    <m:d>
                      <m:dPr>
                        <m:ctrlPr>
                          <a:rPr lang="en-US" sz="2400" i="1">
                            <a:latin typeface="Cambria Math" panose="02040503050406030204" pitchFamily="18" charset="0"/>
                          </a:rPr>
                        </m:ctrlPr>
                      </m:dPr>
                      <m:e>
                        <m:r>
                          <a:rPr lang="en-US" sz="2400" b="0" i="1" smtClean="0">
                            <a:latin typeface="Cambria Math"/>
                          </a:rPr>
                          <m:t>1</m:t>
                        </m:r>
                      </m:e>
                    </m:d>
                    <m:r>
                      <a:rPr lang="en-US" sz="2400" b="0" i="1" smtClean="0">
                        <a:latin typeface="Cambria Math"/>
                      </a:rPr>
                      <m:t>=</m:t>
                    </m:r>
                    <m:r>
                      <a:rPr lang="en-US" sz="2400" b="1" i="0" smtClean="0">
                        <a:latin typeface="Cambria Math"/>
                      </a:rPr>
                      <m:t>𝐀</m:t>
                    </m:r>
                  </m:oMath>
                </a14:m>
                <a:r>
                  <a:rPr lang="en-US" sz="2400" dirty="0"/>
                  <a:t>. The </a:t>
                </a:r>
                <a:r>
                  <a:rPr lang="en-US" sz="2400" b="1" i="1" u="sng" dirty="0"/>
                  <a:t>Chapman-Kolmogorov equations</a:t>
                </a:r>
                <a:r>
                  <a:rPr lang="en-US" sz="2400" dirty="0"/>
                  <a:t> state that </a:t>
                </a:r>
              </a:p>
            </p:txBody>
          </p:sp>
        </mc:Choice>
        <mc:Fallback xmlns="">
          <p:sp>
            <p:nvSpPr>
              <p:cNvPr id="11" name="Объект 2"/>
              <p:cNvSpPr txBox="1">
                <a:spLocks noRot="1" noChangeAspect="1" noMove="1" noResize="1" noEditPoints="1" noAdjustHandles="1" noChangeArrowheads="1" noChangeShapeType="1" noTextEdit="1"/>
              </p:cNvSpPr>
              <p:nvPr/>
            </p:nvSpPr>
            <p:spPr>
              <a:xfrm>
                <a:off x="281081" y="1588398"/>
                <a:ext cx="8856984" cy="904498"/>
              </a:xfrm>
              <a:prstGeom prst="rect">
                <a:avLst/>
              </a:prstGeom>
              <a:blipFill rotWithShape="1">
                <a:blip r:embed="rId4"/>
                <a:stretch>
                  <a:fillRect l="-1032" t="-5405" r="-964" b="-675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Прямоугольник 11"/>
              <p:cNvSpPr/>
              <p:nvPr/>
            </p:nvSpPr>
            <p:spPr>
              <a:xfrm>
                <a:off x="2809377" y="2492895"/>
                <a:ext cx="3429465" cy="871201"/>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a:rPr>
                          </m:ctrlPr>
                        </m:sSubPr>
                        <m:e>
                          <m:r>
                            <a:rPr lang="en-US" i="1">
                              <a:latin typeface="Cambria Math"/>
                              <a:ea typeface="Cambria Math"/>
                            </a:rPr>
                            <m:t>𝐴</m:t>
                          </m:r>
                        </m:e>
                        <m:sub>
                          <m:r>
                            <a:rPr lang="en-US" b="0" i="1" smtClean="0">
                              <a:latin typeface="Cambria Math"/>
                              <a:ea typeface="Cambria Math"/>
                            </a:rPr>
                            <m:t>𝑖𝑗</m:t>
                          </m:r>
                        </m:sub>
                      </m:sSub>
                      <m:d>
                        <m:dPr>
                          <m:ctrlPr>
                            <a:rPr lang="en-US" b="0" i="1" smtClean="0">
                              <a:latin typeface="Cambria Math" panose="02040503050406030204" pitchFamily="18" charset="0"/>
                              <a:ea typeface="Cambria Math"/>
                            </a:rPr>
                          </m:ctrlPr>
                        </m:dPr>
                        <m:e>
                          <m:r>
                            <a:rPr lang="en-US" b="0" i="1" smtClean="0">
                              <a:latin typeface="Cambria Math"/>
                              <a:ea typeface="Cambria Math"/>
                            </a:rPr>
                            <m:t>𝑚</m:t>
                          </m:r>
                          <m:r>
                            <a:rPr lang="en-US" b="0" i="1" smtClean="0">
                              <a:latin typeface="Cambria Math"/>
                              <a:ea typeface="Cambria Math"/>
                            </a:rPr>
                            <m:t>+</m:t>
                          </m:r>
                          <m:r>
                            <a:rPr lang="en-US" b="0" i="1" smtClean="0">
                              <a:latin typeface="Cambria Math"/>
                              <a:ea typeface="Cambria Math"/>
                            </a:rPr>
                            <m:t>𝑛</m:t>
                          </m:r>
                        </m:e>
                      </m:d>
                      <m:r>
                        <a:rPr lang="en-US" b="0" i="1" smtClean="0">
                          <a:latin typeface="Cambria Math"/>
                          <a:ea typeface="Cambria Math"/>
                          <a:cs typeface="Calibri" panose="020F0502020204030204" pitchFamily="34" charset="0"/>
                        </a:rPr>
                        <m:t>=</m:t>
                      </m:r>
                      <m:nary>
                        <m:naryPr>
                          <m:chr m:val="∑"/>
                          <m:ctrlPr>
                            <a:rPr lang="en-US" b="0" i="1" smtClean="0">
                              <a:latin typeface="Cambria Math" panose="02040503050406030204" pitchFamily="18" charset="0"/>
                              <a:ea typeface="Cambria Math"/>
                            </a:rPr>
                          </m:ctrlPr>
                        </m:naryPr>
                        <m:sub>
                          <m:r>
                            <m:rPr>
                              <m:brk m:alnAt="23"/>
                            </m:rPr>
                            <a:rPr lang="en-US" b="0" i="1" smtClean="0">
                              <a:latin typeface="Cambria Math"/>
                              <a:ea typeface="Cambria Math"/>
                            </a:rPr>
                            <m:t>𝑘</m:t>
                          </m:r>
                          <m:r>
                            <a:rPr lang="en-US" b="0" i="1" smtClean="0">
                              <a:latin typeface="Cambria Math"/>
                              <a:ea typeface="Cambria Math"/>
                            </a:rPr>
                            <m:t>=1</m:t>
                          </m:r>
                        </m:sub>
                        <m:sup>
                          <m:r>
                            <a:rPr lang="en-US" b="0" i="1" smtClean="0">
                              <a:latin typeface="Cambria Math"/>
                              <a:ea typeface="Cambria Math"/>
                            </a:rPr>
                            <m:t>𝐾</m:t>
                          </m:r>
                        </m:sup>
                        <m:e>
                          <m:sSub>
                            <m:sSubPr>
                              <m:ctrlPr>
                                <a:rPr lang="en-US" b="0" i="1" smtClean="0">
                                  <a:latin typeface="Cambria Math" panose="02040503050406030204" pitchFamily="18" charset="0"/>
                                  <a:ea typeface="Cambria Math"/>
                                </a:rPr>
                              </m:ctrlPr>
                            </m:sSubPr>
                            <m:e>
                              <m:r>
                                <a:rPr lang="en-US" b="0" i="1" smtClean="0">
                                  <a:latin typeface="Cambria Math"/>
                                  <a:ea typeface="Cambria Math"/>
                                </a:rPr>
                                <m:t>𝐴</m:t>
                              </m:r>
                            </m:e>
                            <m:sub>
                              <m:r>
                                <a:rPr lang="en-US" b="0" i="1" smtClean="0">
                                  <a:latin typeface="Cambria Math"/>
                                  <a:ea typeface="Cambria Math"/>
                                </a:rPr>
                                <m:t>𝑖𝑘</m:t>
                              </m:r>
                            </m:sub>
                          </m:sSub>
                          <m:d>
                            <m:dPr>
                              <m:ctrlPr>
                                <a:rPr lang="en-US" b="0" i="1" smtClean="0">
                                  <a:latin typeface="Cambria Math" panose="02040503050406030204" pitchFamily="18" charset="0"/>
                                  <a:ea typeface="Cambria Math"/>
                                </a:rPr>
                              </m:ctrlPr>
                            </m:dPr>
                            <m:e>
                              <m:r>
                                <a:rPr lang="en-US" b="0" i="1" smtClean="0">
                                  <a:latin typeface="Cambria Math"/>
                                  <a:ea typeface="Cambria Math"/>
                                </a:rPr>
                                <m:t>𝑚</m:t>
                              </m:r>
                            </m:e>
                          </m:d>
                          <m:sSub>
                            <m:sSubPr>
                              <m:ctrlPr>
                                <a:rPr lang="en-US" i="1">
                                  <a:latin typeface="Cambria Math" panose="02040503050406030204" pitchFamily="18" charset="0"/>
                                  <a:ea typeface="Cambria Math"/>
                                </a:rPr>
                              </m:ctrlPr>
                            </m:sSubPr>
                            <m:e>
                              <m:r>
                                <a:rPr lang="en-US" i="1">
                                  <a:latin typeface="Cambria Math"/>
                                  <a:ea typeface="Cambria Math"/>
                                </a:rPr>
                                <m:t>𝐴</m:t>
                              </m:r>
                            </m:e>
                            <m:sub>
                              <m:r>
                                <a:rPr lang="en-US" i="1">
                                  <a:latin typeface="Cambria Math"/>
                                  <a:ea typeface="Cambria Math"/>
                                </a:rPr>
                                <m:t>𝑘</m:t>
                              </m:r>
                              <m:r>
                                <a:rPr lang="en-US" b="0" i="1" smtClean="0">
                                  <a:latin typeface="Cambria Math"/>
                                  <a:ea typeface="Cambria Math"/>
                                </a:rPr>
                                <m:t>𝑗</m:t>
                              </m:r>
                            </m:sub>
                          </m:sSub>
                          <m:d>
                            <m:dPr>
                              <m:ctrlPr>
                                <a:rPr lang="en-US" i="1">
                                  <a:latin typeface="Cambria Math" panose="02040503050406030204" pitchFamily="18" charset="0"/>
                                  <a:ea typeface="Cambria Math"/>
                                </a:rPr>
                              </m:ctrlPr>
                            </m:dPr>
                            <m:e>
                              <m:r>
                                <a:rPr lang="en-US" b="0" i="1" smtClean="0">
                                  <a:latin typeface="Cambria Math"/>
                                  <a:ea typeface="Cambria Math"/>
                                </a:rPr>
                                <m:t>𝑛</m:t>
                              </m:r>
                            </m:e>
                          </m:d>
                        </m:e>
                      </m:nary>
                    </m:oMath>
                  </m:oMathPara>
                </a14:m>
                <a:endParaRPr lang="ru-RU" dirty="0"/>
              </a:p>
            </p:txBody>
          </p:sp>
        </mc:Choice>
        <mc:Fallback xmlns="">
          <p:sp>
            <p:nvSpPr>
              <p:cNvPr id="12" name="Прямоугольник 11"/>
              <p:cNvSpPr>
                <a:spLocks noRot="1" noChangeAspect="1" noMove="1" noResize="1" noEditPoints="1" noAdjustHandles="1" noChangeArrowheads="1" noChangeShapeType="1" noTextEdit="1"/>
              </p:cNvSpPr>
              <p:nvPr/>
            </p:nvSpPr>
            <p:spPr>
              <a:xfrm>
                <a:off x="2809377" y="2492895"/>
                <a:ext cx="3429465" cy="871201"/>
              </a:xfrm>
              <a:prstGeom prst="rect">
                <a:avLst/>
              </a:prstGeom>
              <a:blipFill rotWithShape="1">
                <a:blip r:embed="rId5"/>
                <a:stretch>
                  <a:fillRect/>
                </a:stretch>
              </a:blipFill>
              <a:ln w="25400">
                <a:solidFill>
                  <a:srgbClr val="FF0000"/>
                </a:solidFill>
              </a:ln>
            </p:spPr>
            <p:txBody>
              <a:bodyPr/>
              <a:lstStyle/>
              <a:p>
                <a:r>
                  <a:rPr lang="ru-RU">
                    <a:noFill/>
                  </a:rPr>
                  <a:t> </a:t>
                </a:r>
              </a:p>
            </p:txBody>
          </p:sp>
        </mc:Fallback>
      </mc:AlternateContent>
      <p:sp>
        <p:nvSpPr>
          <p:cNvPr id="13" name="Объект 2"/>
          <p:cNvSpPr txBox="1">
            <a:spLocks/>
          </p:cNvSpPr>
          <p:nvPr/>
        </p:nvSpPr>
        <p:spPr>
          <a:xfrm>
            <a:off x="295591" y="3364096"/>
            <a:ext cx="8856984" cy="4969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We can write the above as a matrix multiplication</a:t>
            </a:r>
          </a:p>
        </p:txBody>
      </p:sp>
      <mc:AlternateContent xmlns:mc="http://schemas.openxmlformats.org/markup-compatibility/2006" xmlns:a14="http://schemas.microsoft.com/office/drawing/2010/main">
        <mc:Choice Requires="a14">
          <p:sp>
            <p:nvSpPr>
              <p:cNvPr id="14" name="Прямоугольник 13"/>
              <p:cNvSpPr/>
              <p:nvPr/>
            </p:nvSpPr>
            <p:spPr>
              <a:xfrm>
                <a:off x="3258795" y="3845772"/>
                <a:ext cx="2530629" cy="369332"/>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b="1" i="0">
                          <a:latin typeface="Cambria Math"/>
                          <a:ea typeface="Cambria Math"/>
                        </a:rPr>
                        <m:t>𝐀</m:t>
                      </m:r>
                      <m:d>
                        <m:dPr>
                          <m:ctrlPr>
                            <a:rPr lang="en-US" b="0" i="1" smtClean="0">
                              <a:latin typeface="Cambria Math" panose="02040503050406030204" pitchFamily="18" charset="0"/>
                              <a:ea typeface="Cambria Math"/>
                            </a:rPr>
                          </m:ctrlPr>
                        </m:dPr>
                        <m:e>
                          <m:r>
                            <a:rPr lang="en-US" b="0" i="1" smtClean="0">
                              <a:latin typeface="Cambria Math"/>
                              <a:ea typeface="Cambria Math"/>
                            </a:rPr>
                            <m:t>𝑚</m:t>
                          </m:r>
                          <m:r>
                            <a:rPr lang="en-US" b="0" i="1" smtClean="0">
                              <a:latin typeface="Cambria Math"/>
                              <a:ea typeface="Cambria Math"/>
                            </a:rPr>
                            <m:t>+</m:t>
                          </m:r>
                          <m:r>
                            <a:rPr lang="en-US" b="0" i="1" smtClean="0">
                              <a:latin typeface="Cambria Math"/>
                              <a:ea typeface="Cambria Math"/>
                            </a:rPr>
                            <m:t>𝑛</m:t>
                          </m:r>
                        </m:e>
                      </m:d>
                      <m:r>
                        <a:rPr lang="en-US" b="0" i="1" smtClean="0">
                          <a:latin typeface="Cambria Math"/>
                          <a:ea typeface="Cambria Math"/>
                          <a:cs typeface="Calibri" panose="020F0502020204030204" pitchFamily="34" charset="0"/>
                        </a:rPr>
                        <m:t>=</m:t>
                      </m:r>
                      <m:r>
                        <a:rPr lang="en-US" b="1">
                          <a:latin typeface="Cambria Math"/>
                          <a:ea typeface="Cambria Math"/>
                        </a:rPr>
                        <m:t>𝐀</m:t>
                      </m:r>
                      <m:d>
                        <m:dPr>
                          <m:ctrlPr>
                            <a:rPr lang="en-US" i="1">
                              <a:latin typeface="Cambria Math" panose="02040503050406030204" pitchFamily="18" charset="0"/>
                              <a:ea typeface="Cambria Math"/>
                            </a:rPr>
                          </m:ctrlPr>
                        </m:dPr>
                        <m:e>
                          <m:r>
                            <a:rPr lang="en-US" i="1">
                              <a:latin typeface="Cambria Math"/>
                              <a:ea typeface="Cambria Math"/>
                            </a:rPr>
                            <m:t>𝑚</m:t>
                          </m:r>
                        </m:e>
                      </m:d>
                      <m:r>
                        <a:rPr lang="en-US" b="1">
                          <a:latin typeface="Cambria Math"/>
                          <a:ea typeface="Cambria Math"/>
                        </a:rPr>
                        <m:t>𝐀</m:t>
                      </m:r>
                      <m:d>
                        <m:dPr>
                          <m:ctrlPr>
                            <a:rPr lang="en-US" i="1">
                              <a:latin typeface="Cambria Math" panose="02040503050406030204" pitchFamily="18" charset="0"/>
                              <a:ea typeface="Cambria Math"/>
                            </a:rPr>
                          </m:ctrlPr>
                        </m:dPr>
                        <m:e>
                          <m:r>
                            <a:rPr lang="en-US" i="1">
                              <a:latin typeface="Cambria Math"/>
                              <a:ea typeface="Cambria Math"/>
                            </a:rPr>
                            <m:t>𝑛</m:t>
                          </m:r>
                        </m:e>
                      </m:d>
                    </m:oMath>
                  </m:oMathPara>
                </a14:m>
                <a:endParaRPr lang="ru-RU" dirty="0"/>
              </a:p>
            </p:txBody>
          </p:sp>
        </mc:Choice>
        <mc:Fallback xmlns="">
          <p:sp>
            <p:nvSpPr>
              <p:cNvPr id="14" name="Прямоугольник 13"/>
              <p:cNvSpPr>
                <a:spLocks noRot="1" noChangeAspect="1" noMove="1" noResize="1" noEditPoints="1" noAdjustHandles="1" noChangeArrowheads="1" noChangeShapeType="1" noTextEdit="1"/>
              </p:cNvSpPr>
              <p:nvPr/>
            </p:nvSpPr>
            <p:spPr>
              <a:xfrm>
                <a:off x="3258795" y="3845772"/>
                <a:ext cx="2530629" cy="369332"/>
              </a:xfrm>
              <a:prstGeom prst="rect">
                <a:avLst/>
              </a:prstGeom>
              <a:blipFill rotWithShape="1">
                <a:blip r:embed="rId6"/>
                <a:stretch>
                  <a:fillRect/>
                </a:stretch>
              </a:blipFill>
              <a:ln w="25400">
                <a:solidFill>
                  <a:srgbClr val="FF0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5" name="Прямоугольник 14"/>
              <p:cNvSpPr/>
              <p:nvPr/>
            </p:nvSpPr>
            <p:spPr>
              <a:xfrm>
                <a:off x="3876752" y="4437112"/>
                <a:ext cx="1294713" cy="369332"/>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a:ea typeface="Cambria Math"/>
                        </a:rPr>
                        <m:t>𝐀</m:t>
                      </m:r>
                      <m:d>
                        <m:dPr>
                          <m:ctrlPr>
                            <a:rPr lang="en-US" b="0" i="1" smtClean="0">
                              <a:latin typeface="Cambria Math" panose="02040503050406030204" pitchFamily="18" charset="0"/>
                              <a:ea typeface="Cambria Math"/>
                            </a:rPr>
                          </m:ctrlPr>
                        </m:dPr>
                        <m:e>
                          <m:r>
                            <a:rPr lang="en-US" b="0" i="1" smtClean="0">
                              <a:latin typeface="Cambria Math"/>
                              <a:ea typeface="Cambria Math"/>
                            </a:rPr>
                            <m:t>𝑛</m:t>
                          </m:r>
                        </m:e>
                      </m:d>
                      <m:r>
                        <a:rPr lang="en-US" b="0" i="1" smtClean="0">
                          <a:latin typeface="Cambria Math"/>
                          <a:ea typeface="Cambria Math"/>
                          <a:cs typeface="Calibri" panose="020F0502020204030204" pitchFamily="34" charset="0"/>
                        </a:rPr>
                        <m:t>=</m:t>
                      </m:r>
                      <m:sSup>
                        <m:sSupPr>
                          <m:ctrlPr>
                            <a:rPr lang="en-US" b="0" i="1" smtClean="0">
                              <a:latin typeface="Cambria Math" panose="02040503050406030204" pitchFamily="18" charset="0"/>
                              <a:ea typeface="Cambria Math"/>
                            </a:rPr>
                          </m:ctrlPr>
                        </m:sSupPr>
                        <m:e>
                          <m:r>
                            <a:rPr lang="en-US" b="1">
                              <a:latin typeface="Cambria Math"/>
                              <a:ea typeface="Cambria Math"/>
                            </a:rPr>
                            <m:t>𝐀</m:t>
                          </m:r>
                        </m:e>
                        <m:sup>
                          <m:r>
                            <a:rPr lang="en-US" b="0" i="1" smtClean="0">
                              <a:latin typeface="Cambria Math"/>
                              <a:ea typeface="Cambria Math"/>
                            </a:rPr>
                            <m:t>𝑛</m:t>
                          </m:r>
                        </m:sup>
                      </m:sSup>
                    </m:oMath>
                  </m:oMathPara>
                </a14:m>
                <a:endParaRPr lang="ru-RU" dirty="0"/>
              </a:p>
            </p:txBody>
          </p:sp>
        </mc:Choice>
        <mc:Fallback xmlns="">
          <p:sp>
            <p:nvSpPr>
              <p:cNvPr id="15" name="Прямоугольник 14"/>
              <p:cNvSpPr>
                <a:spLocks noRot="1" noChangeAspect="1" noMove="1" noResize="1" noEditPoints="1" noAdjustHandles="1" noChangeArrowheads="1" noChangeShapeType="1" noTextEdit="1"/>
              </p:cNvSpPr>
              <p:nvPr/>
            </p:nvSpPr>
            <p:spPr>
              <a:xfrm>
                <a:off x="3876752" y="4437112"/>
                <a:ext cx="1294713" cy="369332"/>
              </a:xfrm>
              <a:prstGeom prst="rect">
                <a:avLst/>
              </a:prstGeom>
              <a:blipFill rotWithShape="1">
                <a:blip r:embed="rId7"/>
                <a:stretch>
                  <a:fillRect/>
                </a:stretch>
              </a:blipFill>
              <a:ln w="25400">
                <a:solidFill>
                  <a:srgbClr val="FF0000"/>
                </a:solidFill>
              </a:ln>
            </p:spPr>
            <p:txBody>
              <a:bodyPr/>
              <a:lstStyle/>
              <a:p>
                <a:r>
                  <a:rPr lang="ru-RU">
                    <a:noFill/>
                  </a:rPr>
                  <a:t> </a:t>
                </a:r>
              </a:p>
            </p:txBody>
          </p:sp>
        </mc:Fallback>
      </mc:AlternateContent>
    </p:spTree>
    <p:extLst>
      <p:ext uri="{BB962C8B-B14F-4D97-AF65-F5344CB8AC3E}">
        <p14:creationId xmlns:p14="http://schemas.microsoft.com/office/powerpoint/2010/main" val="683844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1152128"/>
          </a:xfrm>
        </p:spPr>
        <p:txBody>
          <a:bodyPr>
            <a:noAutofit/>
          </a:bodyPr>
          <a:lstStyle/>
          <a:p>
            <a:r>
              <a:rPr lang="en-US" sz="3600" b="1" dirty="0"/>
              <a:t>Markov model application: </a:t>
            </a:r>
            <a:br>
              <a:rPr lang="en-US" sz="3600" b="1" dirty="0"/>
            </a:br>
            <a:r>
              <a:rPr lang="en-US" sz="3600" b="1" dirty="0"/>
              <a:t>Language modelling</a:t>
            </a:r>
            <a:endParaRPr lang="ru-RU" sz="3600" b="1" dirty="0"/>
          </a:p>
        </p:txBody>
      </p:sp>
      <p:sp>
        <p:nvSpPr>
          <p:cNvPr id="4" name="Нижний колонтитул 3"/>
          <p:cNvSpPr>
            <a:spLocks noGrp="1"/>
          </p:cNvSpPr>
          <p:nvPr>
            <p:ph type="ftr" sz="quarter" idx="11"/>
          </p:nvPr>
        </p:nvSpPr>
        <p:spPr/>
        <p:txBody>
          <a:bodyPr/>
          <a:lstStyle/>
          <a:p>
            <a:r>
              <a:rPr lang="en-US"/>
              <a:t>Generative Models for Discrete Data.          Markov Models</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6</a:t>
            </a:fld>
            <a:r>
              <a:rPr lang="en-US" sz="2200" dirty="0">
                <a:solidFill>
                  <a:schemeClr val="tx1"/>
                </a:solidFill>
              </a:rPr>
              <a:t>/24</a:t>
            </a:r>
            <a:endParaRPr lang="ru-RU" sz="2200" dirty="0">
              <a:solidFill>
                <a:schemeClr val="tx1"/>
              </a:solidFill>
            </a:endParaRPr>
          </a:p>
        </p:txBody>
      </p:sp>
      <mc:AlternateContent xmlns:mc="http://schemas.openxmlformats.org/markup-compatibility/2006" xmlns:a14="http://schemas.microsoft.com/office/drawing/2010/main">
        <mc:Choice Requires="a14">
          <p:sp>
            <p:nvSpPr>
              <p:cNvPr id="6" name="Объект 2"/>
              <p:cNvSpPr>
                <a:spLocks noGrp="1"/>
              </p:cNvSpPr>
              <p:nvPr>
                <p:ph idx="1"/>
              </p:nvPr>
            </p:nvSpPr>
            <p:spPr>
              <a:xfrm>
                <a:off x="179512" y="1268760"/>
                <a:ext cx="8856984" cy="4968552"/>
              </a:xfrm>
            </p:spPr>
            <p:txBody>
              <a:bodyPr>
                <a:normAutofit/>
              </a:bodyPr>
              <a:lstStyle/>
              <a:p>
                <a:pPr marL="0" indent="0">
                  <a:buNone/>
                </a:pPr>
                <a:r>
                  <a:rPr lang="en-US" sz="2400" dirty="0"/>
                  <a:t>The marginal probabilities </a:t>
                </a:r>
                <a14:m>
                  <m:oMath xmlns:m="http://schemas.openxmlformats.org/officeDocument/2006/math">
                    <m:r>
                      <a:rPr lang="en-US" sz="2400" b="0" i="1" smtClean="0">
                        <a:latin typeface="Cambria Math"/>
                      </a:rPr>
                      <m:t>𝑝</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a:rPr>
                              <m:t>𝑋</m:t>
                            </m:r>
                          </m:e>
                          <m:sub>
                            <m:r>
                              <a:rPr lang="en-US" sz="2400" b="0" i="1" smtClean="0">
                                <a:latin typeface="Cambria Math"/>
                              </a:rPr>
                              <m:t>𝑡</m:t>
                            </m:r>
                          </m:sub>
                        </m:sSub>
                        <m:r>
                          <a:rPr lang="en-US" sz="2400" b="0" i="1" smtClean="0">
                            <a:latin typeface="Cambria Math"/>
                          </a:rPr>
                          <m:t>=</m:t>
                        </m:r>
                        <m:r>
                          <a:rPr lang="en-US" sz="2400" b="0" i="1" smtClean="0">
                            <a:latin typeface="Cambria Math"/>
                          </a:rPr>
                          <m:t>𝑘</m:t>
                        </m:r>
                      </m:e>
                    </m:d>
                  </m:oMath>
                </a14:m>
                <a:r>
                  <a:rPr lang="en-US" sz="2400" dirty="0"/>
                  <a:t> are called </a:t>
                </a:r>
                <a:r>
                  <a:rPr lang="en-US" sz="2400" b="1" i="1" u="sng" dirty="0"/>
                  <a:t>unigram statistics</a:t>
                </a:r>
                <a:r>
                  <a:rPr lang="en-US" sz="2400" dirty="0"/>
                  <a:t>.</a:t>
                </a:r>
              </a:p>
              <a:p>
                <a:pPr marL="0" indent="0">
                  <a:buNone/>
                </a:pPr>
                <a:r>
                  <a:rPr lang="en-US" sz="2400" dirty="0"/>
                  <a:t>For first-order Markov model we obtain </a:t>
                </a:r>
                <a14:m>
                  <m:oMath xmlns:m="http://schemas.openxmlformats.org/officeDocument/2006/math">
                    <m:r>
                      <a:rPr lang="en-US" sz="2400" i="1">
                        <a:latin typeface="Cambria Math"/>
                      </a:rPr>
                      <m:t>𝑝</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𝑋</m:t>
                            </m:r>
                          </m:e>
                          <m:sub>
                            <m:r>
                              <a:rPr lang="en-US" sz="2400" i="1">
                                <a:latin typeface="Cambria Math"/>
                              </a:rPr>
                              <m:t>𝑡</m:t>
                            </m:r>
                          </m:sub>
                        </m:sSub>
                        <m:r>
                          <a:rPr lang="en-US" sz="2400" i="1">
                            <a:latin typeface="Cambria Math"/>
                          </a:rPr>
                          <m:t>=</m:t>
                        </m:r>
                        <m:r>
                          <a:rPr lang="en-US" sz="2400" i="1">
                            <a:latin typeface="Cambria Math"/>
                          </a:rPr>
                          <m:t>𝑘</m:t>
                        </m:r>
                        <m:r>
                          <a:rPr lang="en-US" sz="2400" b="0" i="1" smtClean="0">
                            <a:latin typeface="Cambria Math"/>
                          </a:rPr>
                          <m:t>|</m:t>
                        </m:r>
                        <m:sSub>
                          <m:sSubPr>
                            <m:ctrlPr>
                              <a:rPr lang="en-US" sz="2400" i="1">
                                <a:latin typeface="Cambria Math" panose="02040503050406030204" pitchFamily="18" charset="0"/>
                              </a:rPr>
                            </m:ctrlPr>
                          </m:sSubPr>
                          <m:e>
                            <m:r>
                              <a:rPr lang="en-US" sz="2400" i="1">
                                <a:latin typeface="Cambria Math"/>
                              </a:rPr>
                              <m:t>𝑋</m:t>
                            </m:r>
                          </m:e>
                          <m:sub>
                            <m:r>
                              <a:rPr lang="en-US" sz="2400" i="1">
                                <a:latin typeface="Cambria Math"/>
                              </a:rPr>
                              <m:t>𝑡</m:t>
                            </m:r>
                            <m:r>
                              <a:rPr lang="en-US" sz="2400" b="0" i="1" smtClean="0">
                                <a:latin typeface="Cambria Math"/>
                              </a:rPr>
                              <m:t>−1</m:t>
                            </m:r>
                          </m:sub>
                        </m:sSub>
                        <m:r>
                          <a:rPr lang="en-US" sz="2400" i="1">
                            <a:latin typeface="Cambria Math"/>
                          </a:rPr>
                          <m:t>=</m:t>
                        </m:r>
                        <m:r>
                          <a:rPr lang="en-US" sz="2400" b="0" i="1" smtClean="0">
                            <a:latin typeface="Cambria Math"/>
                          </a:rPr>
                          <m:t>𝑗</m:t>
                        </m:r>
                      </m:e>
                    </m:d>
                  </m:oMath>
                </a14:m>
                <a:r>
                  <a:rPr lang="en-US" sz="2400" dirty="0"/>
                  <a:t> that is called </a:t>
                </a:r>
                <a:r>
                  <a:rPr lang="en-US" sz="2400" b="1" i="1" u="sng" dirty="0"/>
                  <a:t>bigram statistics</a:t>
                </a:r>
                <a:r>
                  <a:rPr lang="en-US" sz="2400" dirty="0"/>
                  <a:t>.</a:t>
                </a:r>
              </a:p>
              <a:p>
                <a:pPr marL="0" indent="0">
                  <a:buNone/>
                </a:pPr>
                <a:r>
                  <a:rPr lang="en-US" sz="2400" dirty="0"/>
                  <a:t>Correspondingly for second-order Markov model </a:t>
                </a:r>
                <a14:m>
                  <m:oMath xmlns:m="http://schemas.openxmlformats.org/officeDocument/2006/math">
                    <m:r>
                      <a:rPr lang="en-US" sz="2400" i="1">
                        <a:latin typeface="Cambria Math"/>
                      </a:rPr>
                      <m:t>𝑝</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𝑋</m:t>
                            </m:r>
                          </m:e>
                          <m:sub>
                            <m:r>
                              <a:rPr lang="en-US" sz="2400" i="1">
                                <a:latin typeface="Cambria Math"/>
                              </a:rPr>
                              <m:t>𝑡</m:t>
                            </m:r>
                          </m:sub>
                        </m:sSub>
                        <m:r>
                          <a:rPr lang="en-US" sz="2400" i="1">
                            <a:latin typeface="Cambria Math"/>
                          </a:rPr>
                          <m:t>=</m:t>
                        </m:r>
                        <m:r>
                          <a:rPr lang="en-US" sz="2400" i="1">
                            <a:latin typeface="Cambria Math"/>
                          </a:rPr>
                          <m:t>𝑘</m:t>
                        </m:r>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𝑋</m:t>
                            </m:r>
                          </m:e>
                          <m:sub>
                            <m:r>
                              <a:rPr lang="en-US" sz="2400" i="1">
                                <a:latin typeface="Cambria Math"/>
                              </a:rPr>
                              <m:t>𝑡</m:t>
                            </m:r>
                            <m:r>
                              <a:rPr lang="en-US" sz="2400" i="1">
                                <a:latin typeface="Cambria Math"/>
                              </a:rPr>
                              <m:t>−1</m:t>
                            </m:r>
                          </m:sub>
                        </m:sSub>
                        <m:r>
                          <a:rPr lang="en-US" sz="2400" i="1">
                            <a:latin typeface="Cambria Math"/>
                          </a:rPr>
                          <m:t>=</m:t>
                        </m:r>
                        <m:r>
                          <a:rPr lang="en-US" sz="2400" i="1">
                            <a:latin typeface="Cambria Math"/>
                          </a:rPr>
                          <m:t>𝑗</m:t>
                        </m:r>
                        <m:r>
                          <a:rPr lang="en-US" sz="2400" b="0" i="1" smtClean="0">
                            <a:latin typeface="Cambria Math"/>
                          </a:rPr>
                          <m:t>,</m:t>
                        </m:r>
                        <m:sSub>
                          <m:sSubPr>
                            <m:ctrlPr>
                              <a:rPr lang="en-US" sz="2400" i="1">
                                <a:latin typeface="Cambria Math" panose="02040503050406030204" pitchFamily="18" charset="0"/>
                              </a:rPr>
                            </m:ctrlPr>
                          </m:sSubPr>
                          <m:e>
                            <m:r>
                              <a:rPr lang="en-US" sz="2400" i="1">
                                <a:latin typeface="Cambria Math"/>
                              </a:rPr>
                              <m:t>𝑋</m:t>
                            </m:r>
                          </m:e>
                          <m:sub>
                            <m:r>
                              <a:rPr lang="en-US" sz="2400" i="1">
                                <a:latin typeface="Cambria Math"/>
                              </a:rPr>
                              <m:t>𝑡</m:t>
                            </m:r>
                            <m:r>
                              <a:rPr lang="en-US" sz="2400" i="1">
                                <a:latin typeface="Cambria Math"/>
                              </a:rPr>
                              <m:t>−2</m:t>
                            </m:r>
                          </m:sub>
                        </m:sSub>
                        <m:r>
                          <a:rPr lang="en-US" sz="2400" i="1">
                            <a:latin typeface="Cambria Math"/>
                          </a:rPr>
                          <m:t>=</m:t>
                        </m:r>
                        <m:r>
                          <a:rPr lang="en-US" sz="2400" b="0" i="1" smtClean="0">
                            <a:latin typeface="Cambria Math"/>
                          </a:rPr>
                          <m:t>𝑖</m:t>
                        </m:r>
                      </m:e>
                    </m:d>
                  </m:oMath>
                </a14:m>
                <a:r>
                  <a:rPr lang="en-US" sz="2400" dirty="0"/>
                  <a:t> we obtain </a:t>
                </a:r>
                <a:r>
                  <a:rPr lang="en-US" sz="2400" b="1" i="1" u="sng" dirty="0"/>
                  <a:t>trigram statistics</a:t>
                </a:r>
                <a:r>
                  <a:rPr lang="en-US" sz="2400" dirty="0"/>
                  <a:t>.</a:t>
                </a:r>
              </a:p>
              <a:p>
                <a:pPr marL="0" indent="0">
                  <a:buNone/>
                </a:pPr>
                <a:r>
                  <a:rPr lang="en-US" sz="2400" dirty="0"/>
                  <a:t>These statistics can be used for </a:t>
                </a:r>
                <a:r>
                  <a:rPr lang="en-US" sz="2400" i="1" u="sng" dirty="0"/>
                  <a:t>following applications</a:t>
                </a:r>
                <a:r>
                  <a:rPr lang="en-US" sz="2400" dirty="0"/>
                  <a:t>:</a:t>
                </a:r>
              </a:p>
              <a:p>
                <a:r>
                  <a:rPr lang="en-US" sz="2400" dirty="0"/>
                  <a:t>Sentence completion;</a:t>
                </a:r>
              </a:p>
              <a:p>
                <a:r>
                  <a:rPr lang="en-US" sz="2400" dirty="0"/>
                  <a:t>Data compression;</a:t>
                </a:r>
              </a:p>
              <a:p>
                <a:r>
                  <a:rPr lang="en-US" sz="2400" dirty="0"/>
                  <a:t>Text classification;</a:t>
                </a:r>
              </a:p>
              <a:p>
                <a:r>
                  <a:rPr lang="en-US" sz="2400" dirty="0"/>
                  <a:t>Automatic essay writing.</a:t>
                </a:r>
              </a:p>
            </p:txBody>
          </p:sp>
        </mc:Choice>
        <mc:Fallback xmlns="">
          <p:sp>
            <p:nvSpPr>
              <p:cNvPr id="6" name="Объект 2"/>
              <p:cNvSpPr>
                <a:spLocks noGrp="1" noRot="1" noChangeAspect="1" noMove="1" noResize="1" noEditPoints="1" noAdjustHandles="1" noChangeArrowheads="1" noChangeShapeType="1" noTextEdit="1"/>
              </p:cNvSpPr>
              <p:nvPr>
                <p:ph idx="1"/>
              </p:nvPr>
            </p:nvSpPr>
            <p:spPr>
              <a:xfrm>
                <a:off x="179512" y="1268760"/>
                <a:ext cx="8856984" cy="4968552"/>
              </a:xfrm>
              <a:blipFill rotWithShape="1">
                <a:blip r:embed="rId2"/>
                <a:stretch>
                  <a:fillRect l="-1032" t="-982"/>
                </a:stretch>
              </a:blipFill>
            </p:spPr>
            <p:txBody>
              <a:bodyPr/>
              <a:lstStyle/>
              <a:p>
                <a:r>
                  <a:rPr lang="ru-RU">
                    <a:noFill/>
                  </a:rPr>
                  <a:t> </a:t>
                </a:r>
              </a:p>
            </p:txBody>
          </p:sp>
        </mc:Fallback>
      </mc:AlternateContent>
    </p:spTree>
    <p:extLst>
      <p:ext uri="{BB962C8B-B14F-4D97-AF65-F5344CB8AC3E}">
        <p14:creationId xmlns:p14="http://schemas.microsoft.com/office/powerpoint/2010/main" val="3244713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648072"/>
          </a:xfrm>
        </p:spPr>
        <p:txBody>
          <a:bodyPr>
            <a:noAutofit/>
          </a:bodyPr>
          <a:lstStyle/>
          <a:p>
            <a:r>
              <a:rPr lang="en-US" sz="3600" b="1" dirty="0"/>
              <a:t>Stationary distribution of a Markov chain (1/2)</a:t>
            </a:r>
            <a:endParaRPr lang="ru-RU" sz="3600" b="1" dirty="0"/>
          </a:p>
        </p:txBody>
      </p:sp>
      <p:sp>
        <p:nvSpPr>
          <p:cNvPr id="4" name="Нижний колонтитул 3"/>
          <p:cNvSpPr>
            <a:spLocks noGrp="1"/>
          </p:cNvSpPr>
          <p:nvPr>
            <p:ph type="ftr" sz="quarter" idx="11"/>
          </p:nvPr>
        </p:nvSpPr>
        <p:spPr/>
        <p:txBody>
          <a:bodyPr/>
          <a:lstStyle/>
          <a:p>
            <a:r>
              <a:rPr lang="en-US"/>
              <a:t>Generative Models for Discrete Data.          Markov Models</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7</a:t>
            </a:fld>
            <a:r>
              <a:rPr lang="en-US" sz="2200" dirty="0">
                <a:solidFill>
                  <a:schemeClr val="tx1"/>
                </a:solidFill>
              </a:rPr>
              <a:t>/24</a:t>
            </a:r>
            <a:endParaRPr lang="ru-RU" sz="2200" dirty="0">
              <a:solidFill>
                <a:schemeClr val="tx1"/>
              </a:solidFill>
            </a:endParaRPr>
          </a:p>
        </p:txBody>
      </p:sp>
      <mc:AlternateContent xmlns:mc="http://schemas.openxmlformats.org/markup-compatibility/2006" xmlns:a14="http://schemas.microsoft.com/office/drawing/2010/main">
        <mc:Choice Requires="a14">
          <p:sp>
            <p:nvSpPr>
              <p:cNvPr id="6" name="Объект 2"/>
              <p:cNvSpPr>
                <a:spLocks noGrp="1"/>
              </p:cNvSpPr>
              <p:nvPr>
                <p:ph idx="1"/>
              </p:nvPr>
            </p:nvSpPr>
            <p:spPr>
              <a:xfrm>
                <a:off x="179512" y="692696"/>
                <a:ext cx="8856984" cy="3600400"/>
              </a:xfrm>
            </p:spPr>
            <p:txBody>
              <a:bodyPr>
                <a:normAutofit/>
              </a:bodyPr>
              <a:lstStyle/>
              <a:p>
                <a:pPr marL="0" indent="0">
                  <a:buNone/>
                </a:pPr>
                <a:r>
                  <a:rPr lang="en-US" sz="2400" dirty="0"/>
                  <a:t>We can interpret Markov models as stochastic dynamical systems, where we “hop” from one state to another at each time step. In this case, we are often interested in the long term distribution over states, which is known as the </a:t>
                </a:r>
                <a:r>
                  <a:rPr lang="en-US" sz="2400" b="1" i="1" u="sng" dirty="0"/>
                  <a:t>stationary distribution</a:t>
                </a:r>
                <a:r>
                  <a:rPr lang="en-US" sz="2400" dirty="0"/>
                  <a:t> of the chain.</a:t>
                </a:r>
              </a:p>
              <a:p>
                <a:pPr marL="0" indent="0">
                  <a:buNone/>
                </a:pPr>
                <a:r>
                  <a:rPr lang="en-US" sz="2400" dirty="0"/>
                  <a:t>Let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𝐴</m:t>
                        </m:r>
                      </m:e>
                      <m:sub>
                        <m:r>
                          <a:rPr lang="en-US" sz="2400" i="1">
                            <a:latin typeface="Cambria Math"/>
                          </a:rPr>
                          <m:t>𝑖𝑗</m:t>
                        </m:r>
                      </m:sub>
                    </m:sSub>
                    <m:r>
                      <a:rPr lang="en-US" sz="2400" i="1">
                        <a:latin typeface="Cambria Math"/>
                      </a:rPr>
                      <m:t>=</m:t>
                    </m:r>
                    <m:r>
                      <a:rPr lang="en-US" sz="2400" i="1">
                        <a:latin typeface="Cambria Math"/>
                        <a:ea typeface="Cambria Math"/>
                      </a:rPr>
                      <m:t>𝑝</m:t>
                    </m:r>
                    <m:d>
                      <m:dPr>
                        <m:ctrlPr>
                          <a:rPr lang="en-US" sz="2400" i="1">
                            <a:latin typeface="Cambria Math" panose="02040503050406030204" pitchFamily="18" charset="0"/>
                            <a:ea typeface="Cambria Math"/>
                          </a:rPr>
                        </m:ctrlPr>
                      </m:dPr>
                      <m:e>
                        <m:sSub>
                          <m:sSubPr>
                            <m:ctrlPr>
                              <a:rPr lang="en-US" sz="2400" i="1">
                                <a:latin typeface="Cambria Math" panose="02040503050406030204" pitchFamily="18" charset="0"/>
                                <a:ea typeface="Cambria Math"/>
                              </a:rPr>
                            </m:ctrlPr>
                          </m:sSubPr>
                          <m:e>
                            <m:r>
                              <a:rPr lang="en-US" sz="2400" i="1">
                                <a:latin typeface="Cambria Math"/>
                                <a:ea typeface="Cambria Math"/>
                              </a:rPr>
                              <m:t>𝑋</m:t>
                            </m:r>
                          </m:e>
                          <m:sub>
                            <m:r>
                              <a:rPr lang="en-US" sz="2400" i="1">
                                <a:latin typeface="Cambria Math"/>
                                <a:ea typeface="Cambria Math"/>
                              </a:rPr>
                              <m:t>𝑡</m:t>
                            </m:r>
                          </m:sub>
                        </m:sSub>
                        <m:r>
                          <a:rPr lang="en-US" sz="2400" i="1">
                            <a:latin typeface="Cambria Math"/>
                            <a:ea typeface="Cambria Math"/>
                          </a:rPr>
                          <m:t>=</m:t>
                        </m:r>
                        <m:r>
                          <a:rPr lang="en-US" sz="2400" i="1">
                            <a:latin typeface="Cambria Math"/>
                            <a:ea typeface="Cambria Math"/>
                          </a:rPr>
                          <m:t>𝑗</m:t>
                        </m:r>
                        <m:r>
                          <a:rPr lang="en-US" sz="2400" i="1">
                            <a:latin typeface="Cambria Math"/>
                            <a:ea typeface="Cambria Math"/>
                          </a:rPr>
                          <m:t>|</m:t>
                        </m:r>
                        <m:sSub>
                          <m:sSubPr>
                            <m:ctrlPr>
                              <a:rPr lang="en-US" sz="2400" i="1">
                                <a:latin typeface="Cambria Math" panose="02040503050406030204" pitchFamily="18" charset="0"/>
                                <a:ea typeface="Cambria Math"/>
                              </a:rPr>
                            </m:ctrlPr>
                          </m:sSubPr>
                          <m:e>
                            <m:r>
                              <a:rPr lang="en-US" sz="2400" i="1">
                                <a:latin typeface="Cambria Math"/>
                                <a:ea typeface="Cambria Math"/>
                              </a:rPr>
                              <m:t>𝑋</m:t>
                            </m:r>
                          </m:e>
                          <m:sub>
                            <m:r>
                              <a:rPr lang="en-US" sz="2400" i="1">
                                <a:latin typeface="Cambria Math"/>
                                <a:ea typeface="Cambria Math"/>
                              </a:rPr>
                              <m:t>𝑡</m:t>
                            </m:r>
                            <m:r>
                              <a:rPr lang="en-US" sz="2400" i="1">
                                <a:latin typeface="Cambria Math"/>
                                <a:ea typeface="Cambria Math"/>
                              </a:rPr>
                              <m:t>−1</m:t>
                            </m:r>
                          </m:sub>
                        </m:sSub>
                        <m:r>
                          <a:rPr lang="en-US" sz="2400" i="1">
                            <a:latin typeface="Cambria Math"/>
                            <a:ea typeface="Cambria Math"/>
                          </a:rPr>
                          <m:t>=</m:t>
                        </m:r>
                        <m:r>
                          <a:rPr lang="en-US" sz="2400" i="1">
                            <a:latin typeface="Cambria Math"/>
                            <a:ea typeface="Cambria Math"/>
                          </a:rPr>
                          <m:t>𝑖</m:t>
                        </m:r>
                      </m:e>
                    </m:d>
                  </m:oMath>
                </a14:m>
                <a:r>
                  <a:rPr lang="en-US" sz="2400" dirty="0"/>
                  <a:t> be the one-step transition matrix, and let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a:ea typeface="Cambria Math"/>
                          </a:rPr>
                          <m:t>𝜋</m:t>
                        </m:r>
                      </m:e>
                      <m:sub>
                        <m:r>
                          <a:rPr lang="en-US" sz="2400" b="0" i="1" smtClean="0">
                            <a:latin typeface="Cambria Math"/>
                          </a:rPr>
                          <m:t>𝑡</m:t>
                        </m:r>
                      </m:sub>
                    </m:sSub>
                    <m:d>
                      <m:dPr>
                        <m:ctrlPr>
                          <a:rPr lang="en-US" sz="2400" i="1" smtClean="0">
                            <a:latin typeface="Cambria Math" panose="02040503050406030204" pitchFamily="18" charset="0"/>
                          </a:rPr>
                        </m:ctrlPr>
                      </m:dPr>
                      <m:e>
                        <m:r>
                          <a:rPr lang="en-US" sz="2400" b="0" i="1" smtClean="0">
                            <a:latin typeface="Cambria Math"/>
                          </a:rPr>
                          <m:t>𝑗</m:t>
                        </m:r>
                      </m:e>
                    </m:d>
                    <m:r>
                      <a:rPr lang="en-US" sz="2400" b="0" i="1" smtClean="0">
                        <a:latin typeface="Cambria Math"/>
                      </a:rPr>
                      <m:t>=</m:t>
                    </m:r>
                    <m:r>
                      <a:rPr lang="en-US" sz="2400" b="0" i="1" smtClean="0">
                        <a:latin typeface="Cambria Math"/>
                      </a:rPr>
                      <m:t>𝑝</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ea typeface="Cambria Math"/>
                              </a:rPr>
                            </m:ctrlPr>
                          </m:sSubPr>
                          <m:e>
                            <m:r>
                              <a:rPr lang="en-US" sz="2400" i="1">
                                <a:latin typeface="Cambria Math"/>
                                <a:ea typeface="Cambria Math"/>
                              </a:rPr>
                              <m:t>𝑋</m:t>
                            </m:r>
                          </m:e>
                          <m:sub>
                            <m:r>
                              <a:rPr lang="en-US" sz="2400" i="1">
                                <a:latin typeface="Cambria Math"/>
                                <a:ea typeface="Cambria Math"/>
                              </a:rPr>
                              <m:t>𝑡</m:t>
                            </m:r>
                          </m:sub>
                        </m:sSub>
                        <m:r>
                          <a:rPr lang="en-US" sz="2400" i="1">
                            <a:latin typeface="Cambria Math"/>
                            <a:ea typeface="Cambria Math"/>
                          </a:rPr>
                          <m:t>=</m:t>
                        </m:r>
                        <m:r>
                          <a:rPr lang="en-US" sz="2400" i="1">
                            <a:latin typeface="Cambria Math"/>
                            <a:ea typeface="Cambria Math"/>
                          </a:rPr>
                          <m:t>𝑗</m:t>
                        </m:r>
                      </m:e>
                    </m:d>
                  </m:oMath>
                </a14:m>
                <a:r>
                  <a:rPr lang="en-US" sz="2400" dirty="0"/>
                  <a:t> be the probability of being in state </a:t>
                </a:r>
                <a14:m>
                  <m:oMath xmlns:m="http://schemas.openxmlformats.org/officeDocument/2006/math">
                    <m:r>
                      <a:rPr lang="en-US" sz="2400" i="1">
                        <a:latin typeface="Cambria Math"/>
                        <a:ea typeface="Cambria Math"/>
                      </a:rPr>
                      <m:t>𝑗</m:t>
                    </m:r>
                  </m:oMath>
                </a14:m>
                <a:r>
                  <a:rPr lang="en-US" sz="2400" dirty="0"/>
                  <a:t> at time </a:t>
                </a:r>
                <a14:m>
                  <m:oMath xmlns:m="http://schemas.openxmlformats.org/officeDocument/2006/math">
                    <m:r>
                      <a:rPr lang="en-US" sz="2400" i="1">
                        <a:latin typeface="Cambria Math"/>
                        <a:ea typeface="Cambria Math"/>
                      </a:rPr>
                      <m:t>𝑡</m:t>
                    </m:r>
                  </m:oMath>
                </a14:m>
                <a:r>
                  <a:rPr lang="en-US" sz="2400" dirty="0"/>
                  <a:t>. It is conventional in this context to assume that </a:t>
                </a:r>
                <a14:m>
                  <m:oMath xmlns:m="http://schemas.openxmlformats.org/officeDocument/2006/math">
                    <m:r>
                      <a:rPr lang="en-US" sz="2400" b="1" i="0" smtClean="0">
                        <a:latin typeface="Cambria Math"/>
                        <a:ea typeface="Cambria Math"/>
                      </a:rPr>
                      <m:t>𝛑</m:t>
                    </m:r>
                  </m:oMath>
                </a14:m>
                <a:r>
                  <a:rPr lang="en-US" sz="2400" dirty="0"/>
                  <a:t> is a </a:t>
                </a:r>
                <a:r>
                  <a:rPr lang="en-US" sz="2400" i="1" u="sng" dirty="0"/>
                  <a:t>row</a:t>
                </a:r>
                <a:r>
                  <a:rPr lang="en-US" sz="2400" dirty="0"/>
                  <a:t> vector.</a:t>
                </a:r>
              </a:p>
              <a:p>
                <a:pPr marL="0" indent="0">
                  <a:buNone/>
                </a:pPr>
                <a:r>
                  <a:rPr lang="en-US" sz="2400" dirty="0"/>
                  <a:t>If we have an initial distribution over states of </a:t>
                </a:r>
                <a14:m>
                  <m:oMath xmlns:m="http://schemas.openxmlformats.org/officeDocument/2006/math">
                    <m:sSub>
                      <m:sSubPr>
                        <m:ctrlPr>
                          <a:rPr lang="en-US" sz="2400" b="1" i="1" smtClean="0">
                            <a:latin typeface="Cambria Math" panose="02040503050406030204" pitchFamily="18" charset="0"/>
                            <a:ea typeface="Cambria Math"/>
                          </a:rPr>
                        </m:ctrlPr>
                      </m:sSubPr>
                      <m:e>
                        <m:r>
                          <a:rPr lang="en-US" sz="2400" b="1">
                            <a:latin typeface="Cambria Math"/>
                            <a:ea typeface="Cambria Math"/>
                          </a:rPr>
                          <m:t>𝛑</m:t>
                        </m:r>
                      </m:e>
                      <m:sub>
                        <m:r>
                          <a:rPr lang="en-US" sz="2400" b="0" i="0" smtClean="0">
                            <a:latin typeface="Cambria Math"/>
                            <a:ea typeface="Cambria Math"/>
                          </a:rPr>
                          <m:t>0</m:t>
                        </m:r>
                      </m:sub>
                    </m:sSub>
                  </m:oMath>
                </a14:m>
                <a:r>
                  <a:rPr lang="en-US" sz="2400" dirty="0"/>
                  <a:t>, then at time 1 we have</a:t>
                </a:r>
              </a:p>
            </p:txBody>
          </p:sp>
        </mc:Choice>
        <mc:Fallback xmlns="">
          <p:sp>
            <p:nvSpPr>
              <p:cNvPr id="6" name="Объект 2"/>
              <p:cNvSpPr>
                <a:spLocks noGrp="1" noRot="1" noChangeAspect="1" noMove="1" noResize="1" noEditPoints="1" noAdjustHandles="1" noChangeArrowheads="1" noChangeShapeType="1" noTextEdit="1"/>
              </p:cNvSpPr>
              <p:nvPr>
                <p:ph idx="1"/>
              </p:nvPr>
            </p:nvSpPr>
            <p:spPr>
              <a:xfrm>
                <a:off x="179512" y="692696"/>
                <a:ext cx="8856984" cy="3600400"/>
              </a:xfrm>
              <a:blipFill rotWithShape="1">
                <a:blip r:embed="rId2"/>
                <a:stretch>
                  <a:fillRect l="-1032" t="-1356" r="-1721" b="-305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 name="Прямоугольник 6"/>
              <p:cNvSpPr/>
              <p:nvPr/>
            </p:nvSpPr>
            <p:spPr>
              <a:xfrm>
                <a:off x="3347864" y="4149080"/>
                <a:ext cx="2215863" cy="764568"/>
              </a:xfrm>
              <a:prstGeom prst="rect">
                <a:avLst/>
              </a:prstGeom>
              <a:ln w="25400">
                <a:solidFill>
                  <a:srgbClr val="FFC0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ea typeface="Cambria Math"/>
                            </a:rPr>
                            <m:t>𝜋</m:t>
                          </m:r>
                        </m:e>
                        <m:sub>
                          <m:r>
                            <a:rPr lang="en-US" b="0" i="1" smtClean="0">
                              <a:latin typeface="Cambria Math"/>
                            </a:rPr>
                            <m:t>1</m:t>
                          </m:r>
                        </m:sub>
                      </m:sSub>
                      <m:d>
                        <m:dPr>
                          <m:ctrlPr>
                            <a:rPr lang="en-US" i="1">
                              <a:latin typeface="Cambria Math" panose="02040503050406030204" pitchFamily="18" charset="0"/>
                            </a:rPr>
                          </m:ctrlPr>
                        </m:dPr>
                        <m:e>
                          <m:r>
                            <a:rPr lang="en-US" i="1">
                              <a:latin typeface="Cambria Math"/>
                            </a:rPr>
                            <m:t>𝑗</m:t>
                          </m:r>
                        </m:e>
                      </m:d>
                      <m:r>
                        <a:rPr lang="en-US" i="1">
                          <a:latin typeface="Cambria Math"/>
                        </a:rPr>
                        <m:t>=</m:t>
                      </m:r>
                      <m:nary>
                        <m:naryPr>
                          <m:chr m:val="∑"/>
                          <m:supHide m:val="on"/>
                          <m:ctrlPr>
                            <a:rPr lang="en-US" i="1" smtClean="0">
                              <a:latin typeface="Cambria Math" panose="02040503050406030204" pitchFamily="18" charset="0"/>
                            </a:rPr>
                          </m:ctrlPr>
                        </m:naryPr>
                        <m:sub>
                          <m:r>
                            <m:rPr>
                              <m:brk m:alnAt="7"/>
                            </m:rPr>
                            <a:rPr lang="en-US" b="0" i="1" smtClean="0">
                              <a:latin typeface="Cambria Math"/>
                            </a:rPr>
                            <m:t>𝑖</m:t>
                          </m:r>
                        </m:sub>
                        <m:sup/>
                        <m:e>
                          <m:sSub>
                            <m:sSubPr>
                              <m:ctrlPr>
                                <a:rPr lang="en-US" i="1" smtClean="0">
                                  <a:latin typeface="Cambria Math" panose="02040503050406030204" pitchFamily="18" charset="0"/>
                                </a:rPr>
                              </m:ctrlPr>
                            </m:sSubPr>
                            <m:e>
                              <m:r>
                                <a:rPr lang="en-US" i="1" smtClean="0">
                                  <a:latin typeface="Cambria Math"/>
                                  <a:ea typeface="Cambria Math"/>
                                </a:rPr>
                                <m:t>𝜋</m:t>
                              </m:r>
                            </m:e>
                            <m:sub>
                              <m:r>
                                <a:rPr lang="en-US" b="0" i="1" smtClean="0">
                                  <a:latin typeface="Cambria Math"/>
                                </a:rPr>
                                <m:t>0</m:t>
                              </m:r>
                            </m:sub>
                          </m:sSub>
                          <m:d>
                            <m:dPr>
                              <m:ctrlPr>
                                <a:rPr lang="en-US" i="1" smtClean="0">
                                  <a:latin typeface="Cambria Math" panose="02040503050406030204" pitchFamily="18" charset="0"/>
                                </a:rPr>
                              </m:ctrlPr>
                            </m:dPr>
                            <m:e>
                              <m:r>
                                <a:rPr lang="en-US" b="0" i="1" smtClean="0">
                                  <a:latin typeface="Cambria Math"/>
                                </a:rPr>
                                <m:t>𝑖</m:t>
                              </m:r>
                            </m:e>
                          </m:d>
                          <m:sSub>
                            <m:sSubPr>
                              <m:ctrlPr>
                                <a:rPr lang="en-US" i="1" smtClean="0">
                                  <a:latin typeface="Cambria Math" panose="02040503050406030204" pitchFamily="18" charset="0"/>
                                </a:rPr>
                              </m:ctrlPr>
                            </m:sSubPr>
                            <m:e>
                              <m:r>
                                <a:rPr lang="en-US" b="0" i="1" smtClean="0">
                                  <a:latin typeface="Cambria Math"/>
                                </a:rPr>
                                <m:t>𝐴</m:t>
                              </m:r>
                            </m:e>
                            <m:sub>
                              <m:r>
                                <a:rPr lang="en-US" b="0" i="1" smtClean="0">
                                  <a:latin typeface="Cambria Math"/>
                                </a:rPr>
                                <m:t>𝑖𝑗</m:t>
                              </m:r>
                            </m:sub>
                          </m:sSub>
                        </m:e>
                      </m:nary>
                    </m:oMath>
                  </m:oMathPara>
                </a14:m>
                <a:endParaRPr lang="ru-RU" dirty="0"/>
              </a:p>
            </p:txBody>
          </p:sp>
        </mc:Choice>
        <mc:Fallback xmlns="">
          <p:sp>
            <p:nvSpPr>
              <p:cNvPr id="7" name="Прямоугольник 6"/>
              <p:cNvSpPr>
                <a:spLocks noRot="1" noChangeAspect="1" noMove="1" noResize="1" noEditPoints="1" noAdjustHandles="1" noChangeArrowheads="1" noChangeShapeType="1" noTextEdit="1"/>
              </p:cNvSpPr>
              <p:nvPr/>
            </p:nvSpPr>
            <p:spPr>
              <a:xfrm>
                <a:off x="3347864" y="4149080"/>
                <a:ext cx="2215863" cy="764568"/>
              </a:xfrm>
              <a:prstGeom prst="rect">
                <a:avLst/>
              </a:prstGeom>
              <a:blipFill rotWithShape="1">
                <a:blip r:embed="rId3"/>
                <a:stretch>
                  <a:fillRect/>
                </a:stretch>
              </a:blipFill>
              <a:ln w="25400">
                <a:solidFill>
                  <a:srgbClr val="FFC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Прямоугольник 7"/>
              <p:cNvSpPr/>
              <p:nvPr/>
            </p:nvSpPr>
            <p:spPr>
              <a:xfrm>
                <a:off x="3858035" y="5172016"/>
                <a:ext cx="1195519" cy="369332"/>
              </a:xfrm>
              <a:prstGeom prst="rect">
                <a:avLst/>
              </a:prstGeom>
              <a:ln w="25400">
                <a:solidFill>
                  <a:srgbClr val="FFC0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0">
                              <a:latin typeface="Cambria Math"/>
                              <a:ea typeface="Cambria Math"/>
                            </a:rPr>
                            <m:t>𝛑</m:t>
                          </m:r>
                        </m:e>
                        <m:sub>
                          <m:r>
                            <a:rPr lang="en-US" b="0" i="1" smtClean="0">
                              <a:latin typeface="Cambria Math"/>
                            </a:rPr>
                            <m:t>1</m:t>
                          </m:r>
                        </m:sub>
                      </m:sSub>
                      <m:r>
                        <a:rPr lang="en-US" i="1">
                          <a:latin typeface="Cambria Math"/>
                        </a:rPr>
                        <m:t>=</m:t>
                      </m:r>
                      <m:sSub>
                        <m:sSubPr>
                          <m:ctrlPr>
                            <a:rPr lang="en-US" i="1">
                              <a:latin typeface="Cambria Math" panose="02040503050406030204" pitchFamily="18" charset="0"/>
                            </a:rPr>
                          </m:ctrlPr>
                        </m:sSubPr>
                        <m:e>
                          <m:r>
                            <a:rPr lang="en-US" b="1" i="0">
                              <a:latin typeface="Cambria Math"/>
                              <a:ea typeface="Cambria Math"/>
                            </a:rPr>
                            <m:t>𝛑</m:t>
                          </m:r>
                        </m:e>
                        <m:sub>
                          <m:r>
                            <a:rPr lang="en-US" i="1">
                              <a:latin typeface="Cambria Math"/>
                            </a:rPr>
                            <m:t>0</m:t>
                          </m:r>
                        </m:sub>
                      </m:sSub>
                      <m:r>
                        <a:rPr lang="en-US" b="1" i="0" smtClean="0">
                          <a:latin typeface="Cambria Math"/>
                        </a:rPr>
                        <m:t>𝐀</m:t>
                      </m:r>
                    </m:oMath>
                  </m:oMathPara>
                </a14:m>
                <a:endParaRPr lang="ru-RU" b="1" dirty="0"/>
              </a:p>
            </p:txBody>
          </p:sp>
        </mc:Choice>
        <mc:Fallback xmlns="">
          <p:sp>
            <p:nvSpPr>
              <p:cNvPr id="8" name="Прямоугольник 7"/>
              <p:cNvSpPr>
                <a:spLocks noRot="1" noChangeAspect="1" noMove="1" noResize="1" noEditPoints="1" noAdjustHandles="1" noChangeArrowheads="1" noChangeShapeType="1" noTextEdit="1"/>
              </p:cNvSpPr>
              <p:nvPr/>
            </p:nvSpPr>
            <p:spPr>
              <a:xfrm>
                <a:off x="3858035" y="5172016"/>
                <a:ext cx="1195519" cy="369332"/>
              </a:xfrm>
              <a:prstGeom prst="rect">
                <a:avLst/>
              </a:prstGeom>
              <a:blipFill rotWithShape="1">
                <a:blip r:embed="rId4"/>
                <a:stretch>
                  <a:fillRect/>
                </a:stretch>
              </a:blipFill>
              <a:ln w="25400">
                <a:solidFill>
                  <a:srgbClr val="FFC000"/>
                </a:solidFill>
              </a:ln>
            </p:spPr>
            <p:txBody>
              <a:bodyPr/>
              <a:lstStyle/>
              <a:p>
                <a:r>
                  <a:rPr lang="ru-RU">
                    <a:noFill/>
                  </a:rPr>
                  <a:t> </a:t>
                </a:r>
              </a:p>
            </p:txBody>
          </p:sp>
        </mc:Fallback>
      </mc:AlternateContent>
    </p:spTree>
    <p:extLst>
      <p:ext uri="{BB962C8B-B14F-4D97-AF65-F5344CB8AC3E}">
        <p14:creationId xmlns:p14="http://schemas.microsoft.com/office/powerpoint/2010/main" val="1940974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648072"/>
          </a:xfrm>
        </p:spPr>
        <p:txBody>
          <a:bodyPr>
            <a:noAutofit/>
          </a:bodyPr>
          <a:lstStyle/>
          <a:p>
            <a:r>
              <a:rPr lang="en-US" sz="3600" b="1" dirty="0"/>
              <a:t>Stationary distribution of a Markov chain (2/2)</a:t>
            </a:r>
            <a:endParaRPr lang="ru-RU" sz="3600" b="1" dirty="0"/>
          </a:p>
        </p:txBody>
      </p:sp>
      <p:sp>
        <p:nvSpPr>
          <p:cNvPr id="4" name="Нижний колонтитул 3"/>
          <p:cNvSpPr>
            <a:spLocks noGrp="1"/>
          </p:cNvSpPr>
          <p:nvPr>
            <p:ph type="ftr" sz="quarter" idx="11"/>
          </p:nvPr>
        </p:nvSpPr>
        <p:spPr/>
        <p:txBody>
          <a:bodyPr/>
          <a:lstStyle/>
          <a:p>
            <a:r>
              <a:rPr lang="en-US"/>
              <a:t>Generative Models for Discrete Data.          Markov Models</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8</a:t>
            </a:fld>
            <a:r>
              <a:rPr lang="en-US" sz="2200" dirty="0">
                <a:solidFill>
                  <a:schemeClr val="tx1"/>
                </a:solidFill>
              </a:rPr>
              <a:t>/24</a:t>
            </a:r>
            <a:endParaRPr lang="ru-RU" sz="2200" dirty="0">
              <a:solidFill>
                <a:schemeClr val="tx1"/>
              </a:solidFill>
            </a:endParaRPr>
          </a:p>
        </p:txBody>
      </p:sp>
      <p:sp>
        <p:nvSpPr>
          <p:cNvPr id="6" name="Объект 2"/>
          <p:cNvSpPr>
            <a:spLocks noGrp="1"/>
          </p:cNvSpPr>
          <p:nvPr>
            <p:ph idx="1"/>
          </p:nvPr>
        </p:nvSpPr>
        <p:spPr>
          <a:xfrm>
            <a:off x="179512" y="692696"/>
            <a:ext cx="8856984" cy="936104"/>
          </a:xfrm>
        </p:spPr>
        <p:txBody>
          <a:bodyPr>
            <a:normAutofit/>
          </a:bodyPr>
          <a:lstStyle/>
          <a:p>
            <a:pPr marL="0" indent="0">
              <a:buNone/>
            </a:pPr>
            <a:r>
              <a:rPr lang="en-US" sz="2400" dirty="0"/>
              <a:t>We can imagine iterating these equations. IF we ever reach a stage where </a:t>
            </a:r>
          </a:p>
        </p:txBody>
      </p:sp>
      <mc:AlternateContent xmlns:mc="http://schemas.openxmlformats.org/markup-compatibility/2006" xmlns:a14="http://schemas.microsoft.com/office/drawing/2010/main">
        <mc:Choice Requires="a14">
          <p:sp>
            <p:nvSpPr>
              <p:cNvPr id="7" name="Прямоугольник 6"/>
              <p:cNvSpPr/>
              <p:nvPr/>
            </p:nvSpPr>
            <p:spPr>
              <a:xfrm>
                <a:off x="3313335" y="3632448"/>
                <a:ext cx="2284920" cy="795859"/>
              </a:xfrm>
              <a:prstGeom prst="rect">
                <a:avLst/>
              </a:prstGeom>
              <a:ln w="25400">
                <a:solidFill>
                  <a:srgbClr val="FFC0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ea typeface="Cambria Math"/>
                            </a:rPr>
                            <m:t>𝜋</m:t>
                          </m:r>
                        </m:e>
                        <m:sub>
                          <m:r>
                            <a:rPr lang="en-US" b="0" i="1" smtClean="0">
                              <a:latin typeface="Cambria Math"/>
                            </a:rPr>
                            <m:t>𝑖</m:t>
                          </m:r>
                        </m:sub>
                      </m:sSub>
                      <m:nary>
                        <m:naryPr>
                          <m:chr m:val="∑"/>
                          <m:supHide m:val="on"/>
                          <m:ctrlPr>
                            <a:rPr lang="en-US" i="1" smtClean="0">
                              <a:latin typeface="Cambria Math" panose="02040503050406030204" pitchFamily="18" charset="0"/>
                            </a:rPr>
                          </m:ctrlPr>
                        </m:naryPr>
                        <m:sub>
                          <m:r>
                            <m:rPr>
                              <m:brk m:alnAt="7"/>
                            </m:rPr>
                            <a:rPr lang="en-US" b="0" i="1" smtClean="0">
                              <a:latin typeface="Cambria Math"/>
                            </a:rPr>
                            <m:t>𝑗</m:t>
                          </m:r>
                          <m:r>
                            <a:rPr lang="en-US" b="0" i="1" smtClean="0">
                              <a:latin typeface="Cambria Math"/>
                              <a:ea typeface="Cambria Math"/>
                            </a:rPr>
                            <m:t>≠</m:t>
                          </m:r>
                          <m:r>
                            <a:rPr lang="en-US" b="0" i="1" smtClean="0">
                              <a:latin typeface="Cambria Math"/>
                              <a:ea typeface="Cambria Math"/>
                            </a:rPr>
                            <m:t>𝑖</m:t>
                          </m:r>
                        </m:sub>
                        <m:sup/>
                        <m:e>
                          <m:sSub>
                            <m:sSubPr>
                              <m:ctrlPr>
                                <a:rPr lang="en-US" i="1">
                                  <a:latin typeface="Cambria Math" panose="02040503050406030204" pitchFamily="18" charset="0"/>
                                </a:rPr>
                              </m:ctrlPr>
                            </m:sSubPr>
                            <m:e>
                              <m:r>
                                <a:rPr lang="en-US" i="1">
                                  <a:latin typeface="Cambria Math"/>
                                </a:rPr>
                                <m:t>𝐴</m:t>
                              </m:r>
                            </m:e>
                            <m:sub>
                              <m:r>
                                <a:rPr lang="en-US" i="1">
                                  <a:latin typeface="Cambria Math"/>
                                </a:rPr>
                                <m:t>𝑖𝑗</m:t>
                              </m:r>
                            </m:sub>
                          </m:sSub>
                        </m:e>
                      </m:nary>
                      <m:r>
                        <a:rPr lang="en-US" i="1">
                          <a:latin typeface="Cambria Math"/>
                        </a:rPr>
                        <m:t>=</m:t>
                      </m:r>
                      <m:nary>
                        <m:naryPr>
                          <m:chr m:val="∑"/>
                          <m:supHide m:val="on"/>
                          <m:ctrlPr>
                            <a:rPr lang="en-US" i="1" smtClean="0">
                              <a:latin typeface="Cambria Math" panose="02040503050406030204" pitchFamily="18" charset="0"/>
                            </a:rPr>
                          </m:ctrlPr>
                        </m:naryPr>
                        <m:sub>
                          <m:r>
                            <m:rPr>
                              <m:brk m:alnAt="7"/>
                            </m:rPr>
                            <a:rPr lang="en-US" i="1">
                              <a:latin typeface="Cambria Math"/>
                            </a:rPr>
                            <m:t>𝑗</m:t>
                          </m:r>
                          <m:r>
                            <a:rPr lang="en-US" i="1">
                              <a:latin typeface="Cambria Math"/>
                              <a:ea typeface="Cambria Math"/>
                            </a:rPr>
                            <m:t>≠</m:t>
                          </m:r>
                          <m:r>
                            <a:rPr lang="en-US" i="1">
                              <a:latin typeface="Cambria Math"/>
                              <a:ea typeface="Cambria Math"/>
                            </a:rPr>
                            <m:t>𝑖</m:t>
                          </m:r>
                        </m:sub>
                        <m:sup/>
                        <m:e>
                          <m:sSub>
                            <m:sSubPr>
                              <m:ctrlPr>
                                <a:rPr lang="en-US" i="1" smtClean="0">
                                  <a:latin typeface="Cambria Math" panose="02040503050406030204" pitchFamily="18" charset="0"/>
                                </a:rPr>
                              </m:ctrlPr>
                            </m:sSubPr>
                            <m:e>
                              <m:r>
                                <a:rPr lang="en-US" i="1" smtClean="0">
                                  <a:latin typeface="Cambria Math"/>
                                  <a:ea typeface="Cambria Math"/>
                                </a:rPr>
                                <m:t>𝜋</m:t>
                              </m:r>
                            </m:e>
                            <m:sub>
                              <m:r>
                                <a:rPr lang="en-US" b="0" i="1" smtClean="0">
                                  <a:latin typeface="Cambria Math"/>
                                </a:rPr>
                                <m:t>𝑗</m:t>
                              </m:r>
                            </m:sub>
                          </m:sSub>
                          <m:sSub>
                            <m:sSubPr>
                              <m:ctrlPr>
                                <a:rPr lang="en-US" i="1" smtClean="0">
                                  <a:latin typeface="Cambria Math" panose="02040503050406030204" pitchFamily="18" charset="0"/>
                                </a:rPr>
                              </m:ctrlPr>
                            </m:sSubPr>
                            <m:e>
                              <m:r>
                                <a:rPr lang="en-US" b="0" i="1" smtClean="0">
                                  <a:latin typeface="Cambria Math"/>
                                </a:rPr>
                                <m:t>𝐴</m:t>
                              </m:r>
                            </m:e>
                            <m:sub>
                              <m:r>
                                <a:rPr lang="en-US" b="0" i="1" smtClean="0">
                                  <a:latin typeface="Cambria Math"/>
                                </a:rPr>
                                <m:t>𝑖𝑗</m:t>
                              </m:r>
                            </m:sub>
                          </m:sSub>
                        </m:e>
                      </m:nary>
                    </m:oMath>
                  </m:oMathPara>
                </a14:m>
                <a:endParaRPr lang="ru-RU" dirty="0"/>
              </a:p>
            </p:txBody>
          </p:sp>
        </mc:Choice>
        <mc:Fallback xmlns="">
          <p:sp>
            <p:nvSpPr>
              <p:cNvPr id="7" name="Прямоугольник 6"/>
              <p:cNvSpPr>
                <a:spLocks noRot="1" noChangeAspect="1" noMove="1" noResize="1" noEditPoints="1" noAdjustHandles="1" noChangeArrowheads="1" noChangeShapeType="1" noTextEdit="1"/>
              </p:cNvSpPr>
              <p:nvPr/>
            </p:nvSpPr>
            <p:spPr>
              <a:xfrm>
                <a:off x="3313335" y="3632448"/>
                <a:ext cx="2284920" cy="795859"/>
              </a:xfrm>
              <a:prstGeom prst="rect">
                <a:avLst/>
              </a:prstGeom>
              <a:blipFill rotWithShape="1">
                <a:blip r:embed="rId2"/>
                <a:stretch>
                  <a:fillRect/>
                </a:stretch>
              </a:blipFill>
              <a:ln w="25400">
                <a:solidFill>
                  <a:srgbClr val="FFC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Прямоугольник 7"/>
              <p:cNvSpPr/>
              <p:nvPr/>
            </p:nvSpPr>
            <p:spPr>
              <a:xfrm>
                <a:off x="3957101" y="1556792"/>
                <a:ext cx="997388" cy="369332"/>
              </a:xfrm>
              <a:prstGeom prst="rect">
                <a:avLst/>
              </a:prstGeom>
              <a:ln w="25400">
                <a:solidFill>
                  <a:srgbClr val="FFC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b="1">
                          <a:latin typeface="Cambria Math"/>
                          <a:ea typeface="Cambria Math"/>
                        </a:rPr>
                        <m:t>𝛑</m:t>
                      </m:r>
                      <m:r>
                        <a:rPr lang="en-US" i="1">
                          <a:latin typeface="Cambria Math"/>
                        </a:rPr>
                        <m:t>=</m:t>
                      </m:r>
                      <m:r>
                        <a:rPr lang="en-US" b="1">
                          <a:latin typeface="Cambria Math"/>
                          <a:ea typeface="Cambria Math"/>
                        </a:rPr>
                        <m:t>𝛑</m:t>
                      </m:r>
                      <m:r>
                        <a:rPr lang="en-US" b="1" i="0" smtClean="0">
                          <a:latin typeface="Cambria Math"/>
                        </a:rPr>
                        <m:t>𝐀</m:t>
                      </m:r>
                    </m:oMath>
                  </m:oMathPara>
                </a14:m>
                <a:endParaRPr lang="ru-RU" b="1" dirty="0"/>
              </a:p>
            </p:txBody>
          </p:sp>
        </mc:Choice>
        <mc:Fallback xmlns="">
          <p:sp>
            <p:nvSpPr>
              <p:cNvPr id="8" name="Прямоугольник 7"/>
              <p:cNvSpPr>
                <a:spLocks noRot="1" noChangeAspect="1" noMove="1" noResize="1" noEditPoints="1" noAdjustHandles="1" noChangeArrowheads="1" noChangeShapeType="1" noTextEdit="1"/>
              </p:cNvSpPr>
              <p:nvPr/>
            </p:nvSpPr>
            <p:spPr>
              <a:xfrm>
                <a:off x="3957101" y="1556792"/>
                <a:ext cx="997388" cy="369332"/>
              </a:xfrm>
              <a:prstGeom prst="rect">
                <a:avLst/>
              </a:prstGeom>
              <a:blipFill rotWithShape="1">
                <a:blip r:embed="rId3"/>
                <a:stretch>
                  <a:fillRect/>
                </a:stretch>
              </a:blipFill>
              <a:ln w="25400">
                <a:solidFill>
                  <a:srgbClr val="FFC000"/>
                </a:solidFill>
              </a:ln>
            </p:spPr>
            <p:txBody>
              <a:bodyPr/>
              <a:lstStyle/>
              <a:p>
                <a:r>
                  <a:rPr lang="ru-RU">
                    <a:noFill/>
                  </a:rPr>
                  <a:t> </a:t>
                </a:r>
              </a:p>
            </p:txBody>
          </p:sp>
        </mc:Fallback>
      </mc:AlternateContent>
      <p:sp>
        <p:nvSpPr>
          <p:cNvPr id="9" name="Объект 2"/>
          <p:cNvSpPr txBox="1">
            <a:spLocks/>
          </p:cNvSpPr>
          <p:nvPr/>
        </p:nvSpPr>
        <p:spPr>
          <a:xfrm>
            <a:off x="287016" y="1926124"/>
            <a:ext cx="8856984" cy="16468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a:t>then we say we have reached the </a:t>
            </a:r>
            <a:r>
              <a:rPr lang="en-US" sz="2400" b="1" i="1" u="sng" dirty="0"/>
              <a:t>stationary distribution</a:t>
            </a:r>
            <a:r>
              <a:rPr lang="en-US" sz="2400" dirty="0"/>
              <a:t>, also called the </a:t>
            </a:r>
            <a:r>
              <a:rPr lang="en-US" sz="2400" b="1" i="1" u="sng" dirty="0"/>
              <a:t>invariant</a:t>
            </a:r>
            <a:r>
              <a:rPr lang="en-US" sz="2400" dirty="0"/>
              <a:t> or </a:t>
            </a:r>
            <a:r>
              <a:rPr lang="en-US" sz="2400" b="1" i="1" u="sng" dirty="0"/>
              <a:t>equilibrium distribution</a:t>
            </a:r>
            <a:r>
              <a:rPr lang="en-US" sz="2400" dirty="0"/>
              <a:t>. Once we enter the stationary distribution, we will never leave.</a:t>
            </a:r>
          </a:p>
          <a:p>
            <a:pPr marL="0" indent="0">
              <a:buFont typeface="Arial" panose="020B0604020202020204" pitchFamily="34" charset="0"/>
              <a:buNone/>
            </a:pPr>
            <a:r>
              <a:rPr lang="en-US" sz="2400" dirty="0"/>
              <a:t>In general, we have</a:t>
            </a:r>
          </a:p>
        </p:txBody>
      </p:sp>
      <mc:AlternateContent xmlns:mc="http://schemas.openxmlformats.org/markup-compatibility/2006" xmlns:a14="http://schemas.microsoft.com/office/drawing/2010/main">
        <mc:Choice Requires="a14">
          <p:sp>
            <p:nvSpPr>
              <p:cNvPr id="10" name="Объект 2"/>
              <p:cNvSpPr txBox="1">
                <a:spLocks/>
              </p:cNvSpPr>
              <p:nvPr/>
            </p:nvSpPr>
            <p:spPr>
              <a:xfrm>
                <a:off x="283180" y="4432749"/>
                <a:ext cx="8856984" cy="16468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In other words, the probability of being in state </a:t>
                </a:r>
                <a14:m>
                  <m:oMath xmlns:m="http://schemas.openxmlformats.org/officeDocument/2006/math">
                    <m:r>
                      <a:rPr lang="en-US" sz="2400" b="0" i="1" smtClean="0">
                        <a:latin typeface="Cambria Math"/>
                      </a:rPr>
                      <m:t>𝑖</m:t>
                    </m:r>
                  </m:oMath>
                </a14:m>
                <a:r>
                  <a:rPr lang="en-US" sz="2400" dirty="0"/>
                  <a:t> times the net flow out of state </a:t>
                </a:r>
                <a14:m>
                  <m:oMath xmlns:m="http://schemas.openxmlformats.org/officeDocument/2006/math">
                    <m:r>
                      <a:rPr lang="en-US" sz="2400" i="1">
                        <a:latin typeface="Cambria Math"/>
                      </a:rPr>
                      <m:t>𝑖</m:t>
                    </m:r>
                  </m:oMath>
                </a14:m>
                <a:r>
                  <a:rPr lang="en-US" sz="2400" dirty="0"/>
                  <a:t> must equal the probability of being in each other state </a:t>
                </a:r>
                <a14:m>
                  <m:oMath xmlns:m="http://schemas.openxmlformats.org/officeDocument/2006/math">
                    <m:r>
                      <a:rPr lang="en-US" sz="2400" b="0" i="1" smtClean="0">
                        <a:latin typeface="Cambria Math"/>
                      </a:rPr>
                      <m:t>𝑗</m:t>
                    </m:r>
                  </m:oMath>
                </a14:m>
                <a:r>
                  <a:rPr lang="en-US" sz="2400" dirty="0"/>
                  <a:t> times the net flow from that state into </a:t>
                </a:r>
                <a14:m>
                  <m:oMath xmlns:m="http://schemas.openxmlformats.org/officeDocument/2006/math">
                    <m:r>
                      <a:rPr lang="en-US" sz="2400" b="0" i="1" smtClean="0">
                        <a:latin typeface="Cambria Math"/>
                      </a:rPr>
                      <m:t>𝑖</m:t>
                    </m:r>
                  </m:oMath>
                </a14:m>
                <a:r>
                  <a:rPr lang="en-US" sz="2400" dirty="0"/>
                  <a:t>. These are called the </a:t>
                </a:r>
                <a:r>
                  <a:rPr lang="en-US" sz="2400" b="1" i="1" u="sng" dirty="0"/>
                  <a:t>global balance equations</a:t>
                </a:r>
                <a:r>
                  <a:rPr lang="en-US" sz="2400" dirty="0"/>
                  <a:t>.</a:t>
                </a:r>
              </a:p>
            </p:txBody>
          </p:sp>
        </mc:Choice>
        <mc:Fallback xmlns="">
          <p:sp>
            <p:nvSpPr>
              <p:cNvPr id="10" name="Объект 2"/>
              <p:cNvSpPr txBox="1">
                <a:spLocks noRot="1" noChangeAspect="1" noMove="1" noResize="1" noEditPoints="1" noAdjustHandles="1" noChangeArrowheads="1" noChangeShapeType="1" noTextEdit="1"/>
              </p:cNvSpPr>
              <p:nvPr/>
            </p:nvSpPr>
            <p:spPr>
              <a:xfrm>
                <a:off x="283180" y="4432749"/>
                <a:ext cx="8856984" cy="1646892"/>
              </a:xfrm>
              <a:prstGeom prst="rect">
                <a:avLst/>
              </a:prstGeom>
              <a:blipFill rotWithShape="1">
                <a:blip r:embed="rId4"/>
                <a:stretch>
                  <a:fillRect l="-1032" t="-2963" b="-2963"/>
                </a:stretch>
              </a:blipFill>
            </p:spPr>
            <p:txBody>
              <a:bodyPr/>
              <a:lstStyle/>
              <a:p>
                <a:r>
                  <a:rPr lang="ru-RU">
                    <a:noFill/>
                  </a:rPr>
                  <a:t> </a:t>
                </a:r>
              </a:p>
            </p:txBody>
          </p:sp>
        </mc:Fallback>
      </mc:AlternateContent>
    </p:spTree>
    <p:extLst>
      <p:ext uri="{BB962C8B-B14F-4D97-AF65-F5344CB8AC3E}">
        <p14:creationId xmlns:p14="http://schemas.microsoft.com/office/powerpoint/2010/main" val="3585499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648072"/>
          </a:xfrm>
        </p:spPr>
        <p:txBody>
          <a:bodyPr>
            <a:noAutofit/>
          </a:bodyPr>
          <a:lstStyle/>
          <a:p>
            <a:r>
              <a:rPr lang="en-US" sz="3600" b="1" dirty="0"/>
              <a:t>Computing the stationary distribution</a:t>
            </a:r>
            <a:endParaRPr lang="ru-RU" sz="3600" b="1" dirty="0"/>
          </a:p>
        </p:txBody>
      </p:sp>
      <p:sp>
        <p:nvSpPr>
          <p:cNvPr id="4" name="Нижний колонтитул 3"/>
          <p:cNvSpPr>
            <a:spLocks noGrp="1"/>
          </p:cNvSpPr>
          <p:nvPr>
            <p:ph type="ftr" sz="quarter" idx="11"/>
          </p:nvPr>
        </p:nvSpPr>
        <p:spPr/>
        <p:txBody>
          <a:bodyPr/>
          <a:lstStyle/>
          <a:p>
            <a:r>
              <a:rPr lang="en-US"/>
              <a:t>Generative Models for Discrete Data.          Markov Models</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9</a:t>
            </a:fld>
            <a:r>
              <a:rPr lang="en-US" sz="2200" dirty="0">
                <a:solidFill>
                  <a:schemeClr val="tx1"/>
                </a:solidFill>
              </a:rPr>
              <a:t>/24</a:t>
            </a:r>
            <a:endParaRPr lang="ru-RU" sz="2200" dirty="0">
              <a:solidFill>
                <a:schemeClr val="tx1"/>
              </a:solidFill>
            </a:endParaRPr>
          </a:p>
        </p:txBody>
      </p:sp>
      <mc:AlternateContent xmlns:mc="http://schemas.openxmlformats.org/markup-compatibility/2006" xmlns:a14="http://schemas.microsoft.com/office/drawing/2010/main">
        <mc:Choice Requires="a14">
          <p:sp>
            <p:nvSpPr>
              <p:cNvPr id="6" name="Объект 2"/>
              <p:cNvSpPr>
                <a:spLocks noGrp="1"/>
              </p:cNvSpPr>
              <p:nvPr>
                <p:ph idx="1"/>
              </p:nvPr>
            </p:nvSpPr>
            <p:spPr>
              <a:xfrm>
                <a:off x="179512" y="692696"/>
                <a:ext cx="8856984" cy="5472608"/>
              </a:xfrm>
            </p:spPr>
            <p:txBody>
              <a:bodyPr>
                <a:normAutofit/>
              </a:bodyPr>
              <a:lstStyle/>
              <a:p>
                <a:pPr marL="0" indent="0">
                  <a:buNone/>
                </a:pPr>
                <a:r>
                  <a:rPr lang="en-US" sz="2400" dirty="0"/>
                  <a:t>To find the stationary distribution, we can just solve the eigenvector equation </a:t>
                </a:r>
                <a14:m>
                  <m:oMath xmlns:m="http://schemas.openxmlformats.org/officeDocument/2006/math">
                    <m:sSup>
                      <m:sSupPr>
                        <m:ctrlPr>
                          <a:rPr lang="en-US" sz="2400" i="1" smtClean="0">
                            <a:latin typeface="Cambria Math" panose="02040503050406030204" pitchFamily="18" charset="0"/>
                          </a:rPr>
                        </m:ctrlPr>
                      </m:sSupPr>
                      <m:e>
                        <m:r>
                          <a:rPr lang="en-US" sz="2400" b="1" i="0" smtClean="0">
                            <a:latin typeface="Cambria Math"/>
                          </a:rPr>
                          <m:t>𝐀</m:t>
                        </m:r>
                      </m:e>
                      <m:sup>
                        <m:r>
                          <a:rPr lang="en-US" sz="2400" b="0" i="1" smtClean="0">
                            <a:latin typeface="Cambria Math"/>
                          </a:rPr>
                          <m:t>𝑇</m:t>
                        </m:r>
                      </m:sup>
                    </m:sSup>
                    <m:r>
                      <a:rPr lang="en-US" sz="2400" b="1" i="0" smtClean="0">
                        <a:latin typeface="Cambria Math"/>
                      </a:rPr>
                      <m:t>𝐯</m:t>
                    </m:r>
                    <m:r>
                      <a:rPr lang="en-US" sz="2400" b="0" i="1" smtClean="0">
                        <a:latin typeface="Cambria Math"/>
                      </a:rPr>
                      <m:t>=</m:t>
                    </m:r>
                    <m:r>
                      <a:rPr lang="en-US" sz="2400" b="1" i="0" smtClean="0">
                        <a:latin typeface="Cambria Math"/>
                      </a:rPr>
                      <m:t>𝐯</m:t>
                    </m:r>
                  </m:oMath>
                </a14:m>
                <a:r>
                  <a:rPr lang="en-US" sz="2400" dirty="0"/>
                  <a:t>, and then to set </a:t>
                </a:r>
                <a14:m>
                  <m:oMath xmlns:m="http://schemas.openxmlformats.org/officeDocument/2006/math">
                    <m:r>
                      <a:rPr lang="en-US" sz="2400" b="1" i="0" smtClean="0">
                        <a:latin typeface="Cambria Math"/>
                        <a:ea typeface="Cambria Math"/>
                      </a:rPr>
                      <m:t>𝛑</m:t>
                    </m:r>
                    <m:r>
                      <a:rPr lang="en-US" sz="2400" b="0" i="1" smtClean="0">
                        <a:latin typeface="Cambria Math"/>
                        <a:ea typeface="Cambria Math"/>
                      </a:rPr>
                      <m:t>=</m:t>
                    </m:r>
                    <m:sSup>
                      <m:sSupPr>
                        <m:ctrlPr>
                          <a:rPr lang="en-US" sz="2400" b="0" i="1" smtClean="0">
                            <a:latin typeface="Cambria Math" panose="02040503050406030204" pitchFamily="18" charset="0"/>
                            <a:ea typeface="Cambria Math"/>
                          </a:rPr>
                        </m:ctrlPr>
                      </m:sSupPr>
                      <m:e>
                        <m:r>
                          <a:rPr lang="en-US" sz="2400" b="1" i="0" smtClean="0">
                            <a:latin typeface="Cambria Math"/>
                            <a:ea typeface="Cambria Math"/>
                          </a:rPr>
                          <m:t>𝐯</m:t>
                        </m:r>
                      </m:e>
                      <m:sup>
                        <m:r>
                          <a:rPr lang="en-US" sz="2400" b="0" i="1" smtClean="0">
                            <a:latin typeface="Cambria Math"/>
                            <a:ea typeface="Cambria Math"/>
                          </a:rPr>
                          <m:t>𝑇</m:t>
                        </m:r>
                      </m:sup>
                    </m:sSup>
                  </m:oMath>
                </a14:m>
                <a:r>
                  <a:rPr lang="en-US" sz="2400" dirty="0"/>
                  <a:t>, where </a:t>
                </a:r>
                <a14:m>
                  <m:oMath xmlns:m="http://schemas.openxmlformats.org/officeDocument/2006/math">
                    <m:r>
                      <a:rPr lang="en-US" sz="2400" b="1">
                        <a:latin typeface="Cambria Math"/>
                        <a:ea typeface="Cambria Math"/>
                      </a:rPr>
                      <m:t>𝐯</m:t>
                    </m:r>
                  </m:oMath>
                </a14:m>
                <a:r>
                  <a:rPr lang="en-US" sz="2400" dirty="0"/>
                  <a:t> is an eigenvector with eigenvalue 1.</a:t>
                </a:r>
              </a:p>
              <a:p>
                <a:pPr marL="0" indent="0">
                  <a:buNone/>
                </a:pPr>
                <a:r>
                  <a:rPr lang="en-US" sz="2400" dirty="0"/>
                  <a:t>Note, that the </a:t>
                </a:r>
                <a:r>
                  <a:rPr lang="en-US" sz="2400" i="1" u="sng" dirty="0"/>
                  <a:t>eigenvectors are only guaranteed to be real-valued if the matrix is positive</a:t>
                </a:r>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𝐴</m:t>
                        </m:r>
                      </m:e>
                      <m:sub>
                        <m:r>
                          <a:rPr lang="en-US" sz="2400" b="0" i="1" smtClean="0">
                            <a:latin typeface="Cambria Math"/>
                          </a:rPr>
                          <m:t>𝑖𝑗</m:t>
                        </m:r>
                      </m:sub>
                    </m:sSub>
                    <m:r>
                      <a:rPr lang="en-US" sz="2400" b="0" i="1" smtClean="0">
                        <a:latin typeface="Cambria Math"/>
                      </a:rPr>
                      <m:t>&gt;0</m:t>
                    </m:r>
                  </m:oMath>
                </a14:m>
                <a:r>
                  <a:rPr lang="en-US" sz="2400" dirty="0"/>
                  <a:t> (and hence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𝐴</m:t>
                        </m:r>
                      </m:e>
                      <m:sub>
                        <m:r>
                          <a:rPr lang="en-US" sz="2400" i="1">
                            <a:latin typeface="Cambria Math"/>
                          </a:rPr>
                          <m:t>𝑖𝑗</m:t>
                        </m:r>
                      </m:sub>
                    </m:sSub>
                    <m:r>
                      <a:rPr lang="en-US" sz="2400" b="0" i="1" smtClean="0">
                        <a:latin typeface="Cambria Math"/>
                      </a:rPr>
                      <m:t>&lt;1</m:t>
                    </m:r>
                  </m:oMath>
                </a14:m>
                <a:r>
                  <a:rPr lang="en-US" sz="2400" dirty="0"/>
                  <a:t>, due to the sum-to-one constrain). A more general approach, which can handle chains where some transition probabilities are 0 or 1 is as follows. </a:t>
                </a:r>
              </a:p>
              <a:p>
                <a:pPr marL="0" indent="0">
                  <a:buNone/>
                </a:pPr>
                <a:r>
                  <a:rPr lang="en-US" sz="2400" dirty="0"/>
                  <a:t>We have </a:t>
                </a:r>
                <a14:m>
                  <m:oMath xmlns:m="http://schemas.openxmlformats.org/officeDocument/2006/math">
                    <m:r>
                      <a:rPr lang="en-US" sz="2400" b="0" i="1" smtClean="0">
                        <a:latin typeface="Cambria Math"/>
                      </a:rPr>
                      <m:t>𝐾</m:t>
                    </m:r>
                  </m:oMath>
                </a14:m>
                <a:r>
                  <a:rPr lang="en-US" sz="2400" dirty="0"/>
                  <a:t> constraints from </a:t>
                </a:r>
                <a14:m>
                  <m:oMath xmlns:m="http://schemas.openxmlformats.org/officeDocument/2006/math">
                    <m:r>
                      <a:rPr lang="en-US" sz="2400" b="1" i="0" smtClean="0">
                        <a:latin typeface="Cambria Math"/>
                        <a:ea typeface="Cambria Math"/>
                      </a:rPr>
                      <m:t>𝛑</m:t>
                    </m:r>
                    <m:d>
                      <m:dPr>
                        <m:ctrlPr>
                          <a:rPr lang="en-US" sz="2400" i="1" smtClean="0">
                            <a:latin typeface="Cambria Math" panose="02040503050406030204" pitchFamily="18" charset="0"/>
                            <a:ea typeface="Cambria Math"/>
                          </a:rPr>
                        </m:ctrlPr>
                      </m:dPr>
                      <m:e>
                        <m:r>
                          <a:rPr lang="en-US" sz="2400" b="1" i="0" smtClean="0">
                            <a:latin typeface="Cambria Math"/>
                            <a:ea typeface="Cambria Math"/>
                          </a:rPr>
                          <m:t>𝐈</m:t>
                        </m:r>
                        <m:r>
                          <a:rPr lang="en-US" sz="2400" b="0" i="1" smtClean="0">
                            <a:latin typeface="Cambria Math"/>
                            <a:ea typeface="Cambria Math"/>
                          </a:rPr>
                          <m:t>−</m:t>
                        </m:r>
                        <m:r>
                          <a:rPr lang="en-US" sz="2400" b="1" i="0" smtClean="0">
                            <a:latin typeface="Cambria Math"/>
                            <a:ea typeface="Cambria Math"/>
                          </a:rPr>
                          <m:t>𝐀</m:t>
                        </m:r>
                      </m:e>
                    </m:d>
                    <m:r>
                      <a:rPr lang="en-US" sz="2400" b="0" i="1" smtClean="0">
                        <a:latin typeface="Cambria Math"/>
                        <a:ea typeface="Cambria Math"/>
                      </a:rPr>
                      <m:t>=</m:t>
                    </m:r>
                    <m:sSub>
                      <m:sSubPr>
                        <m:ctrlPr>
                          <a:rPr lang="en-US" sz="2400" b="0" i="1" smtClean="0">
                            <a:latin typeface="Cambria Math" panose="02040503050406030204" pitchFamily="18" charset="0"/>
                            <a:ea typeface="Cambria Math"/>
                          </a:rPr>
                        </m:ctrlPr>
                      </m:sSubPr>
                      <m:e>
                        <m:r>
                          <a:rPr lang="en-US" sz="2400" b="1" i="0" smtClean="0">
                            <a:latin typeface="Cambria Math"/>
                            <a:ea typeface="Cambria Math"/>
                          </a:rPr>
                          <m:t>𝟎</m:t>
                        </m:r>
                      </m:e>
                      <m:sub>
                        <m:r>
                          <a:rPr lang="en-US" sz="2400" b="0" i="1" smtClean="0">
                            <a:latin typeface="Cambria Math"/>
                            <a:ea typeface="Cambria Math"/>
                          </a:rPr>
                          <m:t>𝐾</m:t>
                        </m:r>
                        <m:r>
                          <a:rPr lang="en-US" sz="2400" b="0" i="1" smtClean="0">
                            <a:latin typeface="Cambria Math"/>
                            <a:ea typeface="Cambria Math"/>
                          </a:rPr>
                          <m:t>×1</m:t>
                        </m:r>
                      </m:sub>
                    </m:sSub>
                  </m:oMath>
                </a14:m>
                <a:r>
                  <a:rPr lang="en-US" sz="2400" dirty="0"/>
                  <a:t> and 1 constrain from </a:t>
                </a:r>
                <a14:m>
                  <m:oMath xmlns:m="http://schemas.openxmlformats.org/officeDocument/2006/math">
                    <m:r>
                      <a:rPr lang="en-US" sz="2400" b="1" i="0" smtClean="0">
                        <a:latin typeface="Cambria Math"/>
                        <a:ea typeface="Cambria Math"/>
                      </a:rPr>
                      <m:t>𝛑</m:t>
                    </m:r>
                    <m:sSub>
                      <m:sSubPr>
                        <m:ctrlPr>
                          <a:rPr lang="en-US" sz="2400" i="1" smtClean="0">
                            <a:latin typeface="Cambria Math" panose="02040503050406030204" pitchFamily="18" charset="0"/>
                            <a:ea typeface="Cambria Math"/>
                          </a:rPr>
                        </m:ctrlPr>
                      </m:sSubPr>
                      <m:e>
                        <m:r>
                          <a:rPr lang="en-US" sz="2400" b="1" i="0" smtClean="0">
                            <a:latin typeface="Cambria Math"/>
                            <a:ea typeface="Cambria Math"/>
                          </a:rPr>
                          <m:t>𝟏</m:t>
                        </m:r>
                      </m:e>
                      <m:sub>
                        <m:r>
                          <a:rPr lang="en-US" sz="2400" i="1">
                            <a:latin typeface="Cambria Math"/>
                            <a:ea typeface="Cambria Math"/>
                          </a:rPr>
                          <m:t>𝐾</m:t>
                        </m:r>
                        <m:r>
                          <a:rPr lang="en-US" sz="2400" i="1">
                            <a:latin typeface="Cambria Math"/>
                            <a:ea typeface="Cambria Math"/>
                          </a:rPr>
                          <m:t>×1</m:t>
                        </m:r>
                      </m:sub>
                    </m:sSub>
                    <m:r>
                      <a:rPr lang="en-US" sz="2400" b="0" i="1" smtClean="0">
                        <a:latin typeface="Cambria Math"/>
                        <a:ea typeface="Cambria Math"/>
                      </a:rPr>
                      <m:t>=0</m:t>
                    </m:r>
                    <m:r>
                      <a:rPr lang="en-US" sz="2400" b="0" i="0" smtClean="0">
                        <a:latin typeface="Cambria Math"/>
                        <a:ea typeface="Cambria Math"/>
                      </a:rPr>
                      <m:t>. </m:t>
                    </m:r>
                  </m:oMath>
                </a14:m>
                <a:r>
                  <a:rPr lang="en-US" sz="2400" dirty="0"/>
                  <a:t>Let us replace any column, e.g. the last, of </a:t>
                </a:r>
                <a14:m>
                  <m:oMath xmlns:m="http://schemas.openxmlformats.org/officeDocument/2006/math">
                    <m:r>
                      <a:rPr lang="en-US" sz="2400" b="1">
                        <a:latin typeface="Cambria Math"/>
                        <a:ea typeface="Cambria Math"/>
                      </a:rPr>
                      <m:t>𝐈</m:t>
                    </m:r>
                    <m:r>
                      <a:rPr lang="en-US" sz="2400" i="1">
                        <a:latin typeface="Cambria Math"/>
                        <a:ea typeface="Cambria Math"/>
                      </a:rPr>
                      <m:t>−</m:t>
                    </m:r>
                    <m:r>
                      <a:rPr lang="en-US" sz="2400" b="1">
                        <a:latin typeface="Cambria Math"/>
                        <a:ea typeface="Cambria Math"/>
                      </a:rPr>
                      <m:t>𝐀</m:t>
                    </m:r>
                  </m:oMath>
                </a14:m>
                <a:r>
                  <a:rPr lang="en-US" sz="2400" dirty="0"/>
                  <a:t> with </a:t>
                </a:r>
                <a14:m>
                  <m:oMath xmlns:m="http://schemas.openxmlformats.org/officeDocument/2006/math">
                    <m:r>
                      <a:rPr lang="en-US" sz="2400" b="1">
                        <a:latin typeface="Cambria Math"/>
                        <a:ea typeface="Cambria Math"/>
                      </a:rPr>
                      <m:t>𝟏</m:t>
                    </m:r>
                  </m:oMath>
                </a14:m>
                <a:r>
                  <a:rPr lang="en-US" sz="2400" dirty="0"/>
                  <a:t>, to get a new matrix </a:t>
                </a:r>
                <a14:m>
                  <m:oMath xmlns:m="http://schemas.openxmlformats.org/officeDocument/2006/math">
                    <m:r>
                      <a:rPr lang="en-US" sz="2400" b="1" i="0" smtClean="0">
                        <a:latin typeface="Cambria Math"/>
                      </a:rPr>
                      <m:t>𝐌</m:t>
                    </m:r>
                  </m:oMath>
                </a14:m>
                <a:r>
                  <a:rPr lang="en-US" sz="2400" dirty="0"/>
                  <a:t>. Next we define </a:t>
                </a:r>
                <a14:m>
                  <m:oMath xmlns:m="http://schemas.openxmlformats.org/officeDocument/2006/math">
                    <m:r>
                      <a:rPr lang="en-US" sz="2400" b="1" i="0" smtClean="0">
                        <a:latin typeface="Cambria Math"/>
                      </a:rPr>
                      <m:t>𝐫</m:t>
                    </m:r>
                    <m:r>
                      <a:rPr lang="en-US" sz="2400" b="0" i="1" smtClean="0">
                        <a:latin typeface="Cambria Math"/>
                      </a:rPr>
                      <m:t>=</m:t>
                    </m:r>
                    <m:d>
                      <m:dPr>
                        <m:begChr m:val="["/>
                        <m:endChr m:val="]"/>
                        <m:ctrlPr>
                          <a:rPr lang="en-US" sz="2400" b="0" i="1" smtClean="0">
                            <a:latin typeface="Cambria Math" panose="02040503050406030204" pitchFamily="18" charset="0"/>
                          </a:rPr>
                        </m:ctrlPr>
                      </m:dPr>
                      <m:e>
                        <m:r>
                          <a:rPr lang="en-US" sz="2400" b="0" i="1" smtClean="0">
                            <a:latin typeface="Cambria Math"/>
                          </a:rPr>
                          <m:t>0,0,</m:t>
                        </m:r>
                        <m:r>
                          <a:rPr lang="en-US" sz="2400" b="0" i="1" smtClean="0">
                            <a:latin typeface="Cambria Math"/>
                            <a:ea typeface="Cambria Math"/>
                          </a:rPr>
                          <m:t>⋯,1</m:t>
                        </m:r>
                      </m:e>
                    </m:d>
                  </m:oMath>
                </a14:m>
                <a:r>
                  <a:rPr lang="en-US" sz="2400" dirty="0"/>
                  <a:t> where the 1 in the last position corresponds to the column of all 1 in </a:t>
                </a:r>
                <a14:m>
                  <m:oMath xmlns:m="http://schemas.openxmlformats.org/officeDocument/2006/math">
                    <m:r>
                      <a:rPr lang="en-US" sz="2400" b="1">
                        <a:latin typeface="Cambria Math"/>
                      </a:rPr>
                      <m:t>𝐌</m:t>
                    </m:r>
                  </m:oMath>
                </a14:m>
                <a:r>
                  <a:rPr lang="en-US" sz="2400" dirty="0"/>
                  <a:t>. We then solve </a:t>
                </a:r>
                <a14:m>
                  <m:oMath xmlns:m="http://schemas.openxmlformats.org/officeDocument/2006/math">
                    <m:r>
                      <a:rPr lang="en-US" sz="2400" b="1" i="0" smtClean="0">
                        <a:latin typeface="Cambria Math"/>
                        <a:ea typeface="Cambria Math"/>
                      </a:rPr>
                      <m:t>𝛑</m:t>
                    </m:r>
                    <m:r>
                      <a:rPr lang="en-US" sz="2400" b="1" i="0" smtClean="0">
                        <a:latin typeface="Cambria Math"/>
                        <a:ea typeface="Cambria Math"/>
                      </a:rPr>
                      <m:t>𝐌</m:t>
                    </m:r>
                    <m:r>
                      <a:rPr lang="en-US" sz="2400" b="0" i="1" smtClean="0">
                        <a:latin typeface="Cambria Math"/>
                        <a:ea typeface="Cambria Math"/>
                      </a:rPr>
                      <m:t>=</m:t>
                    </m:r>
                    <m:r>
                      <a:rPr lang="en-US" sz="2400" b="1" i="0" smtClean="0">
                        <a:latin typeface="Cambria Math"/>
                        <a:ea typeface="Cambria Math"/>
                      </a:rPr>
                      <m:t>𝐫</m:t>
                    </m:r>
                  </m:oMath>
                </a14:m>
                <a:r>
                  <a:rPr lang="en-US" sz="2400" dirty="0"/>
                  <a:t>.</a:t>
                </a:r>
              </a:p>
            </p:txBody>
          </p:sp>
        </mc:Choice>
        <mc:Fallback xmlns="">
          <p:sp>
            <p:nvSpPr>
              <p:cNvPr id="6" name="Объект 2"/>
              <p:cNvSpPr>
                <a:spLocks noGrp="1" noRot="1" noChangeAspect="1" noMove="1" noResize="1" noEditPoints="1" noAdjustHandles="1" noChangeArrowheads="1" noChangeShapeType="1" noTextEdit="1"/>
              </p:cNvSpPr>
              <p:nvPr>
                <p:ph idx="1"/>
              </p:nvPr>
            </p:nvSpPr>
            <p:spPr>
              <a:xfrm>
                <a:off x="179512" y="692696"/>
                <a:ext cx="8856984" cy="5472608"/>
              </a:xfrm>
              <a:blipFill rotWithShape="1">
                <a:blip r:embed="rId2"/>
                <a:stretch>
                  <a:fillRect l="-1032" t="-892" r="-895"/>
                </a:stretch>
              </a:blipFill>
            </p:spPr>
            <p:txBody>
              <a:bodyPr/>
              <a:lstStyle/>
              <a:p>
                <a:r>
                  <a:rPr lang="ru-RU">
                    <a:noFill/>
                  </a:rPr>
                  <a:t> </a:t>
                </a:r>
              </a:p>
            </p:txBody>
          </p:sp>
        </mc:Fallback>
      </mc:AlternateContent>
    </p:spTree>
    <p:extLst>
      <p:ext uri="{BB962C8B-B14F-4D97-AF65-F5344CB8AC3E}">
        <p14:creationId xmlns:p14="http://schemas.microsoft.com/office/powerpoint/2010/main" val="234358901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677</TotalTime>
  <Words>2302</Words>
  <Application>Microsoft Office PowerPoint</Application>
  <PresentationFormat>Экран (4:3)</PresentationFormat>
  <Paragraphs>203</Paragraphs>
  <Slides>24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24</vt:i4>
      </vt:variant>
    </vt:vector>
  </HeadingPairs>
  <TitlesOfParts>
    <vt:vector size="28" baseType="lpstr">
      <vt:lpstr>Arial</vt:lpstr>
      <vt:lpstr>Calibri</vt:lpstr>
      <vt:lpstr>Cambria Math</vt:lpstr>
      <vt:lpstr>Тема Office</vt:lpstr>
      <vt:lpstr>Lecture 8 Generative Models for Discrete Data.          Markov Models</vt:lpstr>
      <vt:lpstr>Content</vt:lpstr>
      <vt:lpstr>Markov models</vt:lpstr>
      <vt:lpstr>Transition matrix (1/2)</vt:lpstr>
      <vt:lpstr>Transition matrix (2/2)</vt:lpstr>
      <vt:lpstr>Markov model application:  Language modelling</vt:lpstr>
      <vt:lpstr>Stationary distribution of a Markov chain (1/2)</vt:lpstr>
      <vt:lpstr>Stationary distribution of a Markov chain (2/2)</vt:lpstr>
      <vt:lpstr>Computing the stationary distribution</vt:lpstr>
      <vt:lpstr>Conditions of stationary distribution (1/2)</vt:lpstr>
      <vt:lpstr>Conditions of stationary distribution (2/2)</vt:lpstr>
      <vt:lpstr>Detailed balance</vt:lpstr>
      <vt:lpstr>Hidden Markov models</vt:lpstr>
      <vt:lpstr>Applications of HMMs</vt:lpstr>
      <vt:lpstr>Types of inference problems in HMMs (1/2)</vt:lpstr>
      <vt:lpstr>Types of inference problems in HMMs (2/2)</vt:lpstr>
      <vt:lpstr>The forwards algorithm</vt:lpstr>
      <vt:lpstr>The forwards-backwards algorithm (1/2)</vt:lpstr>
      <vt:lpstr>The forwards-backwards algorithm (2/2)</vt:lpstr>
      <vt:lpstr>Viterbi algorithm</vt:lpstr>
      <vt:lpstr>EM for HMMs (Baum-Welch algorithm, 1/2)</vt:lpstr>
      <vt:lpstr>EM for HMMs (Baum-Welch algorithm, 2/2)</vt:lpstr>
      <vt:lpstr>Generalizations of HMMs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Dmitriy</dc:creator>
  <cp:lastModifiedBy>Dmitriy</cp:lastModifiedBy>
  <cp:revision>310</cp:revision>
  <dcterms:created xsi:type="dcterms:W3CDTF">2017-03-04T21:40:55Z</dcterms:created>
  <dcterms:modified xsi:type="dcterms:W3CDTF">2020-01-17T20:54:45Z</dcterms:modified>
</cp:coreProperties>
</file>