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81" r:id="rId10"/>
    <p:sldId id="282" r:id="rId11"/>
    <p:sldId id="279" r:id="rId12"/>
    <p:sldId id="283" r:id="rId13"/>
    <p:sldId id="27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174DD-0515-45BD-8294-91D52A9E6D71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A2170-8272-4292-BB3F-0D6C29AF42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60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3C04-258B-43DB-9B4C-6EE9A33BC0D4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0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3EB8-0E9E-46E1-B632-F091E1B3945A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0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38F9-810D-4C55-A9B9-3E3D11F0DB4C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71CF-9795-4EE4-A503-B3FE53B0C9B6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1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72DE-6BDA-475E-8E42-96ED9C717DC6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3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F50F-FF1E-4452-A32A-BB963A60D0B2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7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B24F-AB8A-4433-9E92-89062CB30881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32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E0FE-989D-4A47-ABA3-B72B855FD581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3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0EB7-5263-4DD0-A818-04713798A246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2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361D-F2A9-4782-99FB-55FC7388E1CB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7DB-4D14-490D-BADF-4BEF40F959CE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9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99A8-670C-4E07-A562-33E2E8FD949C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19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2232247"/>
          </a:xfrm>
        </p:spPr>
        <p:txBody>
          <a:bodyPr>
            <a:normAutofit/>
          </a:bodyPr>
          <a:lstStyle/>
          <a:p>
            <a:r>
              <a:rPr lang="en-US" sz="4000" b="1" dirty="0"/>
              <a:t>Lecture </a:t>
            </a:r>
            <a:r>
              <a:rPr lang="ru-RU" sz="4000" b="1" dirty="0"/>
              <a:t>9</a:t>
            </a:r>
            <a:br>
              <a:rPr lang="ru-RU" sz="4000" b="1" dirty="0"/>
            </a:br>
            <a:r>
              <a:rPr lang="en-US" sz="3600" dirty="0"/>
              <a:t>Objects and Systems Identification Methods.</a:t>
            </a:r>
            <a:r>
              <a:rPr lang="ru-RU" sz="3600" dirty="0"/>
              <a:t>      </a:t>
            </a:r>
            <a:r>
              <a:rPr lang="en-US" sz="3600" dirty="0"/>
              <a:t>    Linear Regression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797152"/>
            <a:ext cx="9036496" cy="1584176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Dmytro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Progonov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</a:p>
          <a:p>
            <a:r>
              <a:rPr lang="en-US" sz="2600" dirty="0">
                <a:solidFill>
                  <a:schemeClr val="tx1"/>
                </a:solidFill>
              </a:rPr>
              <a:t>PhD, Associate Professor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Robust linear regression (3/3)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10</a:t>
            </a:fld>
            <a:r>
              <a:rPr lang="en-US" sz="2200" dirty="0">
                <a:solidFill>
                  <a:schemeClr val="tx1"/>
                </a:solidFill>
              </a:rPr>
              <a:t>/13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95536" y="836712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Now the constrained objective becomes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418649" y="2132856"/>
                <a:ext cx="8784976" cy="180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This is an example of a </a:t>
                </a:r>
                <a:r>
                  <a:rPr lang="en-US" sz="2400" b="1" i="1" u="sng" dirty="0"/>
                  <a:t>linear program</a:t>
                </a:r>
                <a:r>
                  <a:rPr lang="en-US" sz="2400" dirty="0"/>
                  <a:t> (</a:t>
                </a:r>
                <a:r>
                  <a:rPr lang="en-US" sz="2400" b="1" i="1" u="sng" dirty="0"/>
                  <a:t>LP</a:t>
                </a:r>
                <a:r>
                  <a:rPr lang="en-US" sz="2400" dirty="0"/>
                  <a:t>)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r>
                      <a:rPr lang="en-US" sz="2400" b="0" i="1" smtClean="0">
                        <a:latin typeface="Cambria Math"/>
                      </a:rPr>
                      <m:t>+2</m:t>
                    </m:r>
                    <m:r>
                      <a:rPr lang="en-US" sz="24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/>
                  <a:t> unknowns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b="0" i="1" smtClean="0">
                        <a:latin typeface="Cambria Math"/>
                      </a:rPr>
                      <m:t>𝑁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constrains.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To solve a LP, we must write it in standard form:</a:t>
                </a:r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49" y="2132856"/>
                <a:ext cx="8784976" cy="1800200"/>
              </a:xfrm>
              <a:prstGeom prst="rect">
                <a:avLst/>
              </a:prstGeom>
              <a:blipFill rotWithShape="1">
                <a:blip r:embed="rId2"/>
                <a:stretch>
                  <a:fillRect l="-1110" t="-2712" b="-2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415306" y="1377777"/>
                <a:ext cx="6745436" cy="604461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≥0,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≥0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06" y="1377777"/>
                <a:ext cx="6745436" cy="6044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443439" y="3834637"/>
                <a:ext cx="4689169" cy="458459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𝐀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𝑒𝑞</m:t>
                              </m:r>
                            </m:sub>
                          </m:sSub>
                        </m:e>
                      </m:func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𝒍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39" y="3834637"/>
                <a:ext cx="4689169" cy="4584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2"/>
              <p:cNvSpPr txBox="1">
                <a:spLocks/>
              </p:cNvSpPr>
              <p:nvPr/>
            </p:nvSpPr>
            <p:spPr>
              <a:xfrm>
                <a:off x="395536" y="4333093"/>
                <a:ext cx="8784976" cy="9681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𝜽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𝒘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ea typeface="Cambria Math"/>
                      </a:rPr>
                      <m:t>𝐀</m:t>
                    </m:r>
                    <m:r>
                      <a:rPr lang="en-US" sz="2400" b="1" i="0" smtClean="0">
                        <a:latin typeface="Cambria Math"/>
                        <a:ea typeface="Cambria Math"/>
                      </a:rPr>
                      <m:t>=[]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=[]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𝑒𝑞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/>
                            <a:ea typeface="Cambria Math"/>
                          </a:rPr>
                          <m:t>𝐈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1" i="0" smtClean="0">
                            <a:latin typeface="Cambria Math"/>
                            <a:ea typeface="Cambria Math"/>
                          </a:rPr>
                          <m:t>𝐈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𝑒𝑞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𝒚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ea typeface="Cambria Math"/>
                      </a:rPr>
                      <m:t>𝐥</m:t>
                    </m:r>
                    <m:r>
                      <a:rPr lang="en-US" sz="2400" b="1" i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−∞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𝒖</m:t>
                    </m:r>
                    <m:r>
                      <a:rPr lang="en-US" sz="2400" b="1" i="1" dirty="0" smtClean="0">
                        <a:latin typeface="Cambria Math"/>
                      </a:rPr>
                      <m:t>=[]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333093"/>
                <a:ext cx="8784976" cy="968115"/>
              </a:xfrm>
              <a:prstGeom prst="rect">
                <a:avLst/>
              </a:prstGeom>
              <a:blipFill rotWithShape="1">
                <a:blip r:embed="rId5"/>
                <a:stretch>
                  <a:fillRect l="-1110" t="-4403" b="-25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2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Ridge regression (1/2)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11</a:t>
            </a:fld>
            <a:r>
              <a:rPr lang="en-US" sz="2200" dirty="0">
                <a:solidFill>
                  <a:schemeClr val="tx1"/>
                </a:solidFill>
              </a:rPr>
              <a:t>/13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95536" y="836712"/>
            <a:ext cx="878497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One problem with ML estimation is that it can result in overfitting – if we changed the data a little, the obtained coefficients would change a lot.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encourage the parameters of MLE to be small, thus resulting in a smoother curve, by using a zero-mean Gaussian prior: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275856" y="3354302"/>
                <a:ext cx="2623602" cy="795859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𝐰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𝒩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|0,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4302"/>
                <a:ext cx="2623602" cy="7958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359024" y="4293096"/>
                <a:ext cx="8784976" cy="864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controls the strength of the prior. The corresponding  MAP estimation problem becomes</a:t>
                </a:r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4" y="4293096"/>
                <a:ext cx="8784976" cy="864096"/>
              </a:xfrm>
              <a:prstGeom prst="rect">
                <a:avLst/>
              </a:prstGeom>
              <a:blipFill rotWithShape="1">
                <a:blip r:embed="rId3"/>
                <a:stretch>
                  <a:fillRect l="-1110" t="-66901" b="-55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532718" y="5133010"/>
                <a:ext cx="6109878" cy="902555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𝐰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|0,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18" y="5133010"/>
                <a:ext cx="6109878" cy="9025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7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Ridge regression (2/2)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12</a:t>
            </a:fld>
            <a:r>
              <a:rPr lang="en-US" sz="2200" dirty="0">
                <a:solidFill>
                  <a:schemeClr val="tx1"/>
                </a:solidFill>
              </a:rPr>
              <a:t>/13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95536" y="836712"/>
            <a:ext cx="87849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This is equivalent to minimizing the following: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381023" y="1268760"/>
                <a:ext cx="4740978" cy="871264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𝐰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  <a:ea typeface="Cambria Math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23" y="1268760"/>
                <a:ext cx="4740978" cy="871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>
              <a:xfrm>
                <a:off x="407708" y="2204864"/>
                <a:ext cx="8784976" cy="12961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≜</m:t>
                    </m:r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is a complexity penalty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>
                                    <a:latin typeface="Cambria Math"/>
                                    <a:ea typeface="Cambria Math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/>
                            <a:ea typeface="Cambria Math"/>
                          </a:rPr>
                          <m:t>𝐰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sz="2400" b="1">
                        <a:latin typeface="Cambria Math"/>
                        <a:ea typeface="Cambria Math"/>
                      </a:rPr>
                      <m:t>𝐰</m:t>
                    </m:r>
                  </m:oMath>
                </a14:m>
                <a:r>
                  <a:rPr lang="en-US" sz="2400" dirty="0"/>
                  <a:t> is the squared two-norm. The corresponding solution is given by:</a:t>
                </a:r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8" y="2204864"/>
                <a:ext cx="8784976" cy="1296144"/>
              </a:xfrm>
              <a:prstGeom prst="rect">
                <a:avLst/>
              </a:prstGeom>
              <a:blipFill rotWithShape="1">
                <a:blip r:embed="rId3"/>
                <a:stretch>
                  <a:fillRect l="-1110" b="-9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281831" y="3573016"/>
                <a:ext cx="3036729" cy="397545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𝐰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𝑟𝑖𝑑𝑔𝑒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  <a:ea typeface="Cambria Math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>
                          <a:latin typeface="Cambria Math"/>
                          <a:ea typeface="Cambria Math"/>
                        </a:rPr>
                        <m:t>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31" y="3573016"/>
                <a:ext cx="3036729" cy="397545"/>
              </a:xfrm>
              <a:prstGeom prst="rect">
                <a:avLst/>
              </a:prstGeom>
              <a:blipFill rotWithShape="1">
                <a:blip r:embed="rId4"/>
                <a:stretch>
                  <a:fillRect b="-7246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 txBox="1">
                <a:spLocks/>
              </p:cNvSpPr>
              <p:nvPr/>
            </p:nvSpPr>
            <p:spPr>
              <a:xfrm>
                <a:off x="359024" y="4077072"/>
                <a:ext cx="8784976" cy="21602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This technique is called </a:t>
                </a:r>
                <a:r>
                  <a:rPr lang="en-US" sz="2400" b="1" i="1" u="sng" dirty="0"/>
                  <a:t>penalized least squares</a:t>
                </a:r>
                <a:r>
                  <a:rPr lang="en-US" sz="2400" dirty="0"/>
                  <a:t>. In general, adding a Gaussian prior to the parameters of a model to encourage them to be small is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u="sng" smtClean="0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0" u="sng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u="sng" dirty="0"/>
                  <a:t> regularization</a:t>
                </a:r>
                <a:r>
                  <a:rPr lang="en-US" sz="2400" dirty="0"/>
                  <a:t> or </a:t>
                </a:r>
                <a:r>
                  <a:rPr lang="en-US" sz="2400" b="1" i="1" u="sng" dirty="0"/>
                  <a:t>weight decay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2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4" y="4077072"/>
                <a:ext cx="8784976" cy="2160240"/>
              </a:xfrm>
              <a:prstGeom prst="rect">
                <a:avLst/>
              </a:prstGeom>
              <a:blipFill rotWithShape="1">
                <a:blip r:embed="rId5"/>
                <a:stretch>
                  <a:fillRect l="-1110" t="-2260" r="-1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61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6512" y="-1339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Conclusion</a:t>
            </a:r>
            <a:endParaRPr lang="ru-RU" sz="3600" b="1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dirty="0"/>
              <a:t>Model specification for Linear Regression was shown;</a:t>
            </a:r>
          </a:p>
          <a:p>
            <a:r>
              <a:rPr lang="en-US" dirty="0"/>
              <a:t>MLE for linear regression was considered;</a:t>
            </a:r>
          </a:p>
          <a:p>
            <a:r>
              <a:rPr lang="en-US" dirty="0"/>
              <a:t>Special types of linear regression, such as robust and ridge regressions, were presented.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13</a:t>
            </a:fld>
            <a:r>
              <a:rPr lang="en-US" sz="2200" dirty="0">
                <a:solidFill>
                  <a:schemeClr val="tx1"/>
                </a:solidFill>
              </a:rPr>
              <a:t>/13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9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specification;</a:t>
            </a:r>
          </a:p>
          <a:p>
            <a:r>
              <a:rPr lang="en-US" dirty="0"/>
              <a:t>MLE for linear regression;</a:t>
            </a:r>
          </a:p>
          <a:p>
            <a:r>
              <a:rPr lang="en-US" dirty="0"/>
              <a:t>Robust linear regression;</a:t>
            </a:r>
          </a:p>
          <a:p>
            <a:r>
              <a:rPr lang="en-US" dirty="0"/>
              <a:t>Ridge regression.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2</a:t>
            </a:fld>
            <a:r>
              <a:rPr lang="en-US" sz="2200" dirty="0">
                <a:solidFill>
                  <a:schemeClr val="tx1"/>
                </a:solidFill>
              </a:rPr>
              <a:t>/13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Model specification (1/2)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79512" y="836713"/>
            <a:ext cx="8784976" cy="50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Linear regression is a model of the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987824" y="1340768"/>
                <a:ext cx="3276474" cy="902555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>
                          <a:latin typeface="Cambria Math"/>
                          <a:ea typeface="Cambria Math"/>
                        </a:rPr>
                        <m:t>𝐱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340768"/>
                <a:ext cx="3276474" cy="9025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3</a:t>
            </a:fld>
            <a:r>
              <a:rPr lang="en-US" sz="2200" dirty="0">
                <a:solidFill>
                  <a:schemeClr val="tx1"/>
                </a:solidFill>
              </a:rPr>
              <a:t>/13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347864" y="5877272"/>
                <a:ext cx="2825196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𝐱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877272"/>
                <a:ext cx="28251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233573" y="2243323"/>
                <a:ext cx="8784976" cy="9696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ea typeface="Cambria Math"/>
                      </a:rPr>
                      <m:t>𝐰</m:t>
                    </m:r>
                    <m:r>
                      <a:rPr lang="en-US" sz="2400" b="1" i="0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/>
                  <a:t> model’s weigh vector;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/>
                  <a:t> residual vector.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 is often used assumption of Gaussian (normal) distribution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3" y="2243323"/>
                <a:ext cx="8784976" cy="969653"/>
              </a:xfrm>
              <a:prstGeom prst="rect">
                <a:avLst/>
              </a:prstGeom>
              <a:blipFill rotWithShape="1">
                <a:blip r:embed="rId4"/>
                <a:stretch>
                  <a:fillRect l="-1041" t="-5031" b="-6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899900" y="3182293"/>
                <a:ext cx="1452321" cy="369332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900" y="3182293"/>
                <a:ext cx="1452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бъект 2"/>
          <p:cNvSpPr txBox="1">
            <a:spLocks/>
          </p:cNvSpPr>
          <p:nvPr/>
        </p:nvSpPr>
        <p:spPr>
          <a:xfrm>
            <a:off x="179512" y="3645024"/>
            <a:ext cx="8784976" cy="56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Therefore we can rewrite the model in the following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213462" y="4149080"/>
                <a:ext cx="2918298" cy="369332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l-GR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</m:d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62" y="4149080"/>
                <a:ext cx="291829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9375"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 txBox="1">
            <a:spLocks/>
          </p:cNvSpPr>
          <p:nvPr/>
        </p:nvSpPr>
        <p:spPr>
          <a:xfrm>
            <a:off x="179512" y="4509784"/>
            <a:ext cx="8784976" cy="56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Expected response can be represented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294446" y="4941168"/>
                <a:ext cx="2663230" cy="369332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>
                          <a:latin typeface="Cambria Math"/>
                          <a:ea typeface="Cambria Math"/>
                        </a:rPr>
                        <m:t>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446" y="4941168"/>
                <a:ext cx="266323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63"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бъект 2"/>
          <p:cNvSpPr txBox="1">
            <a:spLocks/>
          </p:cNvSpPr>
          <p:nvPr/>
        </p:nvSpPr>
        <p:spPr>
          <a:xfrm>
            <a:off x="331912" y="5310500"/>
            <a:ext cx="8784976" cy="56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4993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Model specification (2/2)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4</a:t>
            </a:fld>
            <a:r>
              <a:rPr lang="en-US" sz="2200" dirty="0">
                <a:solidFill>
                  <a:schemeClr val="tx1"/>
                </a:solidFill>
              </a:rPr>
              <a:t>/13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347864" y="1259468"/>
                <a:ext cx="2825196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𝐱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259468"/>
                <a:ext cx="282519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937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бъект 2"/>
          <p:cNvSpPr txBox="1">
            <a:spLocks/>
          </p:cNvSpPr>
          <p:nvPr/>
        </p:nvSpPr>
        <p:spPr>
          <a:xfrm>
            <a:off x="331912" y="692696"/>
            <a:ext cx="8784976" cy="56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Then final form of linear regression model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2"/>
              <p:cNvSpPr txBox="1">
                <a:spLocks/>
              </p:cNvSpPr>
              <p:nvPr/>
            </p:nvSpPr>
            <p:spPr>
              <a:xfrm>
                <a:off x="367974" y="1646434"/>
                <a:ext cx="8784976" cy="12513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Linear regression can be also made to model non-linear relationships by replacing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𝐱</m:t>
                    </m:r>
                  </m:oMath>
                </a14:m>
                <a:r>
                  <a:rPr lang="en-US" sz="2400" dirty="0"/>
                  <a:t> with some non-linear function of inputs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/>
                  <a:t> (</a:t>
                </a:r>
                <a:r>
                  <a:rPr lang="en-US" sz="2400" b="1" i="1" u="sng" dirty="0"/>
                  <a:t>basis function expansion</a:t>
                </a:r>
                <a:r>
                  <a:rPr lang="en-US" sz="2400" dirty="0"/>
                  <a:t>):</a:t>
                </a:r>
              </a:p>
            </p:txBody>
          </p:sp>
        </mc:Choice>
        <mc:Fallback xmlns="">
          <p:sp>
            <p:nvSpPr>
              <p:cNvPr id="1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74" y="1646434"/>
                <a:ext cx="8784976" cy="1251323"/>
              </a:xfrm>
              <a:prstGeom prst="rect">
                <a:avLst/>
              </a:prstGeom>
              <a:blipFill rotWithShape="1">
                <a:blip r:embed="rId3"/>
                <a:stretch>
                  <a:fillRect l="-1041" t="-3902" r="-902" b="-63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311802" y="2897757"/>
                <a:ext cx="3178819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02" y="2897757"/>
                <a:ext cx="317881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бъект 2"/>
          <p:cNvSpPr txBox="1">
            <a:spLocks/>
          </p:cNvSpPr>
          <p:nvPr/>
        </p:nvSpPr>
        <p:spPr>
          <a:xfrm>
            <a:off x="367974" y="3280387"/>
            <a:ext cx="8784976" cy="58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 simple example are polynomial basis functions: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3641832" y="3789040"/>
                <a:ext cx="2518253" cy="374270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832" y="3789040"/>
                <a:ext cx="2518253" cy="374270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87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MLE for linear regression (1/3)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5</a:t>
            </a:fld>
            <a:r>
              <a:rPr lang="en-US" sz="2200" dirty="0">
                <a:solidFill>
                  <a:schemeClr val="tx1"/>
                </a:solidFill>
              </a:rPr>
              <a:t>/13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331912" y="692696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most common way to estimate the parameters of a statistical model is to compute the maximum likelihood estimate (MLE):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171052" y="1628800"/>
                <a:ext cx="2622898" cy="521489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𝛉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𝒟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52" y="1628800"/>
                <a:ext cx="2622898" cy="5214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бъект 2"/>
          <p:cNvSpPr txBox="1">
            <a:spLocks/>
          </p:cNvSpPr>
          <p:nvPr/>
        </p:nvSpPr>
        <p:spPr>
          <a:xfrm>
            <a:off x="340965" y="2276872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Instead of maximizing the likelihood estimate, we can equivalently minimize the </a:t>
            </a:r>
            <a:r>
              <a:rPr lang="en-US" sz="2400" b="1" i="1" u="sng" dirty="0"/>
              <a:t>negative log-likelihood</a:t>
            </a:r>
            <a:r>
              <a:rPr lang="en-US" sz="2400" dirty="0"/>
              <a:t> (</a:t>
            </a:r>
            <a:r>
              <a:rPr lang="en-US" sz="2400" b="1" i="1" u="sng" dirty="0"/>
              <a:t>NLL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062482" y="3140968"/>
                <a:ext cx="3341941" cy="871264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𝑁𝐿𝐿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𝛉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482" y="3140968"/>
                <a:ext cx="3341941" cy="8712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2"/>
          <p:cNvSpPr txBox="1">
            <a:spLocks/>
          </p:cNvSpPr>
          <p:nvPr/>
        </p:nvSpPr>
        <p:spPr>
          <a:xfrm>
            <a:off x="523644" y="4149080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Applying this method to linear regression we find that the log likelihood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267041" y="5013176"/>
                <a:ext cx="5298182" cy="934615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𝛉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𝜋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  <a:ea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𝐰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𝐱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041" y="5013176"/>
                <a:ext cx="5298182" cy="9346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38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MLE for linear regression (2/3)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6</a:t>
            </a:fld>
            <a:r>
              <a:rPr lang="en-US" sz="2200" dirty="0">
                <a:solidFill>
                  <a:schemeClr val="tx1"/>
                </a:solidFill>
              </a:rPr>
              <a:t>/13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411760" y="836712"/>
                <a:ext cx="3884205" cy="612796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𝛉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𝐰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836712"/>
                <a:ext cx="3884205" cy="6127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/>
              <p:cNvSpPr txBox="1">
                <a:spLocks/>
              </p:cNvSpPr>
              <p:nvPr/>
            </p:nvSpPr>
            <p:spPr>
              <a:xfrm>
                <a:off x="395536" y="1556792"/>
                <a:ext cx="8784976" cy="936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𝑅𝑆𝑆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𝐰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≜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>
                                        <a:latin typeface="Cambria Math"/>
                                        <a:ea typeface="Cambria Math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>
                                        <a:latin typeface="Cambria Math"/>
                                        <a:ea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/>
                  <a:t> residual sum of squares</a:t>
                </a:r>
              </a:p>
            </p:txBody>
          </p:sp>
        </mc:Choice>
        <mc:Fallback xmlns="">
          <p:sp>
            <p:nvSpPr>
              <p:cNvPr id="1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784976" cy="936104"/>
              </a:xfrm>
              <a:prstGeom prst="rect">
                <a:avLst/>
              </a:prstGeom>
              <a:blipFill rotWithShape="1">
                <a:blip r:embed="rId3"/>
                <a:stretch>
                  <a:fillRect l="-1110" t="-3247"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/>
          <p:cNvSpPr txBox="1">
            <a:spLocks/>
          </p:cNvSpPr>
          <p:nvPr/>
        </p:nvSpPr>
        <p:spPr>
          <a:xfrm>
            <a:off x="323528" y="2492896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For determination the values of model’s weigh vector, we rewrite the objective in a form that is more amenable to differentiation: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604202" y="3284984"/>
                <a:ext cx="6223627" cy="610936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𝑁𝐿𝐿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𝐰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𝐗𝐰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𝐲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𝐗𝐰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</m:d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𝐰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2" y="3284984"/>
                <a:ext cx="6223627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Объект 2"/>
          <p:cNvSpPr txBox="1">
            <a:spLocks/>
          </p:cNvSpPr>
          <p:nvPr/>
        </p:nvSpPr>
        <p:spPr>
          <a:xfrm>
            <a:off x="323528" y="4005064"/>
            <a:ext cx="8784976" cy="468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where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1941214" y="4365104"/>
                <a:ext cx="4825295" cy="984052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>
                          <a:latin typeface="Cambria Math"/>
                          <a:ea typeface="Cambria Math"/>
                        </a:rPr>
                        <m:t>𝐗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latin typeface="Cambria Math"/>
                                      <a:ea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14" y="4365104"/>
                <a:ext cx="4825295" cy="9840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3513760" y="5445224"/>
                <a:ext cx="1680204" cy="871264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>
                          <a:latin typeface="Cambria Math"/>
                          <a:ea typeface="Cambria Math"/>
                        </a:rPr>
                        <m:t>𝐲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760" y="5445224"/>
                <a:ext cx="1680204" cy="8712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13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MLE for linear regression (3/3)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7</a:t>
            </a:fld>
            <a:r>
              <a:rPr lang="en-US" sz="2200" dirty="0">
                <a:solidFill>
                  <a:schemeClr val="tx1"/>
                </a:solidFill>
              </a:rPr>
              <a:t>/13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/>
              <p:cNvSpPr txBox="1">
                <a:spLocks/>
              </p:cNvSpPr>
              <p:nvPr/>
            </p:nvSpPr>
            <p:spPr>
              <a:xfrm>
                <a:off x="395536" y="836712"/>
                <a:ext cx="8784976" cy="468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gradient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𝑁𝐿𝐿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sz="2400" dirty="0"/>
                  <a:t> is given by</a:t>
                </a:r>
              </a:p>
            </p:txBody>
          </p:sp>
        </mc:Choice>
        <mc:Fallback xmlns="">
          <p:sp>
            <p:nvSpPr>
              <p:cNvPr id="1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8784976" cy="468052"/>
              </a:xfrm>
              <a:prstGeom prst="rect">
                <a:avLst/>
              </a:prstGeom>
              <a:blipFill rotWithShape="1">
                <a:blip r:embed="rId2"/>
                <a:stretch>
                  <a:fillRect l="-1110" t="-10390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/>
          <p:cNvSpPr txBox="1">
            <a:spLocks/>
          </p:cNvSpPr>
          <p:nvPr/>
        </p:nvSpPr>
        <p:spPr>
          <a:xfrm>
            <a:off x="323528" y="2492896"/>
            <a:ext cx="878497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Equating to zero 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2462739" y="1323306"/>
                <a:ext cx="4506554" cy="871264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𝐰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𝐗𝐰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39" y="1323306"/>
                <a:ext cx="4506554" cy="8712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 txBox="1">
                <a:spLocks/>
              </p:cNvSpPr>
              <p:nvPr/>
            </p:nvSpPr>
            <p:spPr>
              <a:xfrm>
                <a:off x="323527" y="3513284"/>
                <a:ext cx="8784976" cy="1715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This is known as the normal equation (orthogonal projection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ea typeface="Cambria Math"/>
                      </a:rPr>
                      <m:t>𝐲</m:t>
                    </m:r>
                  </m:oMath>
                </a14:m>
                <a:r>
                  <a:rPr lang="en-US" sz="2400" dirty="0"/>
                  <a:t> onto the column space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ea typeface="Cambria Math"/>
                      </a:rPr>
                      <m:t>𝐗</m:t>
                    </m:r>
                  </m:oMath>
                </a14:m>
                <a:r>
                  <a:rPr lang="en-US" sz="2400" dirty="0"/>
                  <a:t>). The corresponding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/>
                          </a:rPr>
                          <m:t>𝐰</m:t>
                        </m:r>
                      </m:e>
                    </m:acc>
                  </m:oMath>
                </a14:m>
                <a:r>
                  <a:rPr lang="en-US" sz="2400" dirty="0"/>
                  <a:t> to this linear system of equation is called the </a:t>
                </a:r>
                <a:r>
                  <a:rPr lang="en-US" sz="2400" b="1" i="1" u="sng" dirty="0"/>
                  <a:t>ordinary least square</a:t>
                </a:r>
                <a:r>
                  <a:rPr lang="en-US" sz="2400" dirty="0"/>
                  <a:t> (</a:t>
                </a:r>
                <a:r>
                  <a:rPr lang="en-US" sz="2400" b="1" i="1" u="sng" dirty="0"/>
                  <a:t>OLS</a:t>
                </a:r>
                <a:r>
                  <a:rPr lang="en-US" sz="2400" dirty="0"/>
                  <a:t>) solution:</a:t>
                </a:r>
              </a:p>
            </p:txBody>
          </p:sp>
        </mc:Choice>
        <mc:Fallback xmlns="">
          <p:sp>
            <p:nvSpPr>
              <p:cNvPr id="2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3513284"/>
                <a:ext cx="8784976" cy="1715916"/>
              </a:xfrm>
              <a:prstGeom prst="rect">
                <a:avLst/>
              </a:prstGeom>
              <a:blipFill rotWithShape="1">
                <a:blip r:embed="rId4"/>
                <a:stretch>
                  <a:fillRect l="-1041" t="-28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3585673" y="5098090"/>
                <a:ext cx="2260683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𝐰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𝑂𝐿𝑆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>
                          <a:latin typeface="Cambria Math"/>
                          <a:ea typeface="Cambria Math"/>
                        </a:rPr>
                        <m:t>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73" y="5098090"/>
                <a:ext cx="226068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3077" b="-1538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949203" y="2947131"/>
                <a:ext cx="1533625" cy="369332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>
                          <a:latin typeface="Cambria Math"/>
                          <a:ea typeface="Cambria Math"/>
                        </a:rPr>
                        <m:t>𝐗𝐰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>
                          <a:latin typeface="Cambria Math"/>
                          <a:ea typeface="Cambria Math"/>
                        </a:rPr>
                        <m:t>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203" y="2947131"/>
                <a:ext cx="153362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538"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10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Robust linear regression (1/3)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8</a:t>
            </a:fld>
            <a:r>
              <a:rPr lang="en-US" sz="2200" dirty="0">
                <a:solidFill>
                  <a:schemeClr val="tx1"/>
                </a:solidFill>
              </a:rPr>
              <a:t>/13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95536" y="836712"/>
            <a:ext cx="8784976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It is very common to model the noise in regression model using a Gaussian distribution. However, if we have </a:t>
            </a:r>
            <a:r>
              <a:rPr lang="en-US" sz="2400" b="1" i="1" u="sng" dirty="0"/>
              <a:t>outliers</a:t>
            </a:r>
            <a:r>
              <a:rPr lang="en-US" sz="2400" dirty="0"/>
              <a:t> in our data, this can result in a poor fit. This is because squared error penalizes deviations </a:t>
            </a:r>
            <a:r>
              <a:rPr lang="en-US" sz="2400" dirty="0" err="1"/>
              <a:t>quadratically</a:t>
            </a:r>
            <a:r>
              <a:rPr lang="en-US" sz="2400" dirty="0"/>
              <a:t>, so point far from the line have more affect on the fit than points near to the line.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One way to achieve robustness to outliers is to replace the Gaussian distribution for the response variable with a </a:t>
            </a:r>
            <a:r>
              <a:rPr lang="en-US" sz="2400" b="1" i="1" u="sng" dirty="0"/>
              <a:t>distribution that has heavy tails</a:t>
            </a:r>
            <a:r>
              <a:rPr lang="en-US" sz="2400" dirty="0"/>
              <a:t>, such as Laplace distribution. Then we get the </a:t>
            </a:r>
            <a:r>
              <a:rPr lang="en-US" sz="2400" dirty="0" err="1"/>
              <a:t>follosing</a:t>
            </a:r>
            <a:r>
              <a:rPr lang="en-US" sz="2400" dirty="0"/>
              <a:t> likelihood: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051720" y="4797152"/>
                <a:ext cx="5346400" cy="708720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𝐰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𝐿𝑎𝑝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797152"/>
                <a:ext cx="5346400" cy="7087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39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Robust linear regression (2/3)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Linear Regression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9</a:t>
            </a:fld>
            <a:r>
              <a:rPr lang="en-US" sz="2200" dirty="0">
                <a:solidFill>
                  <a:schemeClr val="tx1"/>
                </a:solidFill>
              </a:rPr>
              <a:t>/13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95536" y="836712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One way to compute model’s weigh vector under Laplace likelihood is to minimize the </a:t>
            </a:r>
            <a:r>
              <a:rPr lang="en-US" sz="2400" b="1" i="1" u="sng" dirty="0"/>
              <a:t>Huber loss function</a:t>
            </a:r>
            <a:r>
              <a:rPr lang="en-US" sz="2400" dirty="0"/>
              <a:t> (Huber, 1964):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2899077" y="1771153"/>
                <a:ext cx="3777894" cy="710194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𝑖𝑓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077" y="1771153"/>
                <a:ext cx="3777894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бъект 2"/>
          <p:cNvSpPr txBox="1">
            <a:spLocks/>
          </p:cNvSpPr>
          <p:nvPr/>
        </p:nvSpPr>
        <p:spPr>
          <a:xfrm>
            <a:off x="395536" y="2564904"/>
            <a:ext cx="878497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Alternative way consists in minimization of negative log-likelihood: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2913406" y="3016928"/>
                <a:ext cx="3795463" cy="764568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𝐰</m:t>
                          </m:r>
                        </m:e>
                      </m:d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𝐰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406" y="3016928"/>
                <a:ext cx="3795463" cy="7645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бъект 2"/>
          <p:cNvSpPr txBox="1">
            <a:spLocks/>
          </p:cNvSpPr>
          <p:nvPr/>
        </p:nvSpPr>
        <p:spPr>
          <a:xfrm>
            <a:off x="359024" y="3861048"/>
            <a:ext cx="8784976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Unfortunately, this is a non-linear objective function, which is hard to optimize. Fortunately, we can convert the NLL to a linear objective, subject to linear constrains, using the </a:t>
            </a:r>
            <a:r>
              <a:rPr lang="en-US" sz="2400" b="1" i="1" u="sng" dirty="0"/>
              <a:t>split variable trick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206148" y="5085184"/>
                <a:ext cx="3163751" cy="369332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48" y="5085184"/>
                <a:ext cx="31637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3853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1026</Words>
  <Application>Microsoft Office PowerPoint</Application>
  <PresentationFormat>Экран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Тема Office</vt:lpstr>
      <vt:lpstr>Lecture 9 Objects and Systems Identification Methods.          Linear Regression</vt:lpstr>
      <vt:lpstr>Content</vt:lpstr>
      <vt:lpstr>Model specification (1/2)</vt:lpstr>
      <vt:lpstr>Model specification (2/2)</vt:lpstr>
      <vt:lpstr>MLE for linear regression (1/3)</vt:lpstr>
      <vt:lpstr>MLE for linear regression (2/3)</vt:lpstr>
      <vt:lpstr>MLE for linear regression (3/3)</vt:lpstr>
      <vt:lpstr>Robust linear regression (1/3)</vt:lpstr>
      <vt:lpstr>Robust linear regression (2/3)</vt:lpstr>
      <vt:lpstr>Robust linear regression (3/3)</vt:lpstr>
      <vt:lpstr>Ridge regression (1/2)</vt:lpstr>
      <vt:lpstr>Ridge regression (2/2)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</dc:creator>
  <cp:lastModifiedBy>Dmitriy</cp:lastModifiedBy>
  <cp:revision>304</cp:revision>
  <dcterms:created xsi:type="dcterms:W3CDTF">2017-03-04T21:40:55Z</dcterms:created>
  <dcterms:modified xsi:type="dcterms:W3CDTF">2020-01-17T20:54:58Z</dcterms:modified>
</cp:coreProperties>
</file>