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3" r:id="rId1"/>
  </p:sldMasterIdLst>
  <p:sldIdLst>
    <p:sldId id="293" r:id="rId2"/>
    <p:sldId id="269" r:id="rId3"/>
    <p:sldId id="270" r:id="rId4"/>
    <p:sldId id="272" r:id="rId5"/>
    <p:sldId id="271" r:id="rId6"/>
    <p:sldId id="273" r:id="rId7"/>
    <p:sldId id="274" r:id="rId8"/>
    <p:sldId id="277" r:id="rId9"/>
    <p:sldId id="278" r:id="rId10"/>
  </p:sldIdLst>
  <p:sldSz cx="9144000" cy="6858000" type="screen4x3"/>
  <p:notesSz cx="6858000" cy="9144000"/>
  <p:embeddedFontLst>
    <p:embeddedFont>
      <p:font typeface="Wingdings 2" pitchFamily="18" charset="2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Tahoma" pitchFamily="34" charset="0"/>
      <p:regular r:id="rId16"/>
      <p:bold r:id="rId17"/>
    </p:embeddedFont>
    <p:embeddedFont>
      <p:font typeface="Constantia" pitchFamily="18" charset="0"/>
      <p:regular r:id="rId18"/>
      <p:bold r:id="rId19"/>
      <p:italic r:id="rId20"/>
      <p:boldItalic r:id="rId21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23" autoAdjust="0"/>
  </p:normalViewPr>
  <p:slideViewPr>
    <p:cSldViewPr>
      <p:cViewPr>
        <p:scale>
          <a:sx n="93" d="100"/>
          <a:sy n="93" d="100"/>
        </p:scale>
        <p:origin x="-720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A6EC608-2E7F-41BF-83D0-03EFC907471B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altLang="uk-UA" sz="3200" smtClean="0">
                <a:latin typeface="Arial" charset="0"/>
              </a:rPr>
              <a:t>  </a:t>
            </a:r>
            <a:endParaRPr lang="uk-UA" altLang="uk-UA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56792"/>
            <a:ext cx="7854696" cy="3424344"/>
          </a:xfrm>
        </p:spPr>
        <p:txBody>
          <a:bodyPr>
            <a:noAutofit/>
          </a:bodyPr>
          <a:lstStyle/>
          <a:p>
            <a:pPr eaLnBrk="1" hangingPunct="1"/>
            <a:r>
              <a:rPr lang="uk-UA" altLang="uk-UA" sz="4800" b="1" i="1" dirty="0" err="1" smtClean="0"/>
              <a:t>Олецький</a:t>
            </a:r>
            <a:r>
              <a:rPr lang="uk-UA" altLang="uk-UA" sz="4800" b="1" i="1" dirty="0" smtClean="0"/>
              <a:t> О.В.</a:t>
            </a:r>
            <a:endParaRPr lang="en-US" altLang="uk-UA" sz="4800" b="1" i="1" dirty="0" smtClean="0"/>
          </a:p>
          <a:p>
            <a:pPr algn="l" eaLnBrk="1" hangingPunct="1"/>
            <a:endParaRPr lang="en-US" altLang="uk-UA" sz="4800" b="1" dirty="0"/>
          </a:p>
          <a:p>
            <a:pPr algn="l" eaLnBrk="1" hangingPunct="1"/>
            <a:r>
              <a:rPr lang="uk-UA" altLang="uk-UA" sz="4800" b="1" dirty="0" smtClean="0"/>
              <a:t>Формально коректні і дійсні документи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800" b="1" dirty="0" smtClean="0"/>
              <a:t>Правильність </a:t>
            </a:r>
            <a:r>
              <a:rPr lang="en-US" altLang="uk-UA" sz="4800" b="1" dirty="0" smtClean="0"/>
              <a:t>XML-</a:t>
            </a:r>
            <a:r>
              <a:rPr lang="uk-UA" altLang="uk-UA" sz="4800" b="1" dirty="0" smtClean="0"/>
              <a:t>документів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b="1" i="1" dirty="0" smtClean="0"/>
              <a:t>формальна коректність</a:t>
            </a:r>
            <a:r>
              <a:rPr lang="uk-UA" altLang="uk-UA" dirty="0" smtClean="0"/>
              <a:t> (</a:t>
            </a:r>
            <a:r>
              <a:rPr lang="en-US" altLang="uk-UA" dirty="0" smtClean="0"/>
              <a:t>well-formed documents) – </a:t>
            </a:r>
            <a:r>
              <a:rPr lang="uk-UA" altLang="uk-UA" dirty="0" smtClean="0"/>
              <a:t>відповідність документа формальним вимогам, які визначені в специфікації;</a:t>
            </a:r>
          </a:p>
          <a:p>
            <a:pPr eaLnBrk="1" hangingPunct="1"/>
            <a:r>
              <a:rPr lang="uk-UA" altLang="uk-UA" b="1" i="1" dirty="0" smtClean="0"/>
              <a:t>допустимість</a:t>
            </a:r>
            <a:r>
              <a:rPr lang="uk-UA" altLang="uk-UA" dirty="0" smtClean="0"/>
              <a:t> (дійсність, </a:t>
            </a:r>
            <a:r>
              <a:rPr lang="en-US" altLang="uk-UA" dirty="0" smtClean="0"/>
              <a:t>valid documents) – </a:t>
            </a:r>
            <a:r>
              <a:rPr lang="uk-UA" altLang="uk-UA" dirty="0" smtClean="0"/>
              <a:t>відповідність додатковим обмеженням, які накладаються на документи даного класу;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800" b="1" dirty="0" smtClean="0"/>
              <a:t>Коректні </a:t>
            </a:r>
            <a:r>
              <a:rPr lang="en-US" altLang="uk-UA" sz="4800" b="1" dirty="0" smtClean="0"/>
              <a:t>XML-</a:t>
            </a:r>
            <a:r>
              <a:rPr lang="uk-UA" altLang="uk-UA" sz="4800" b="1" dirty="0" smtClean="0"/>
              <a:t>документи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sz="2800" dirty="0" smtClean="0"/>
              <a:t>За специфікацією, </a:t>
            </a:r>
            <a:r>
              <a:rPr lang="uk-UA" altLang="uk-UA" sz="2800" b="1" dirty="0" smtClean="0"/>
              <a:t>об</a:t>
            </a:r>
            <a:r>
              <a:rPr lang="en-US" altLang="uk-UA" sz="2800" b="1" dirty="0" smtClean="0"/>
              <a:t>’</a:t>
            </a:r>
            <a:r>
              <a:rPr lang="uk-UA" altLang="uk-UA" sz="2800" b="1" dirty="0" err="1" smtClean="0"/>
              <a:t>єкт</a:t>
            </a:r>
            <a:r>
              <a:rPr lang="uk-UA" altLang="uk-UA" sz="2800" b="1" dirty="0" smtClean="0"/>
              <a:t> даних стає </a:t>
            </a:r>
            <a:r>
              <a:rPr lang="en-US" altLang="uk-UA" sz="2800" b="1" dirty="0" smtClean="0"/>
              <a:t>XML-</a:t>
            </a:r>
            <a:r>
              <a:rPr lang="uk-UA" altLang="uk-UA" sz="2800" b="1" dirty="0" smtClean="0"/>
              <a:t>документом, якщо він є формально коректним.</a:t>
            </a:r>
            <a:r>
              <a:rPr lang="uk-UA" altLang="uk-UA" sz="2800" dirty="0" smtClean="0"/>
              <a:t> Документ  називається формально коректним,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якщо він: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як єдине ціле, відповідає сценарієві </a:t>
            </a:r>
            <a:r>
              <a:rPr lang="en-US" altLang="uk-UA" sz="2800" dirty="0" smtClean="0"/>
              <a:t>document;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відповідає всім обмеженням коректності, визначеним у специфікації;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всі аналізовані сутності, на які робляться посилання, є формально коректними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Приклад некоректного фрагменту документу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smtClean="0"/>
              <a:t>&lt;b&gt;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mtClean="0"/>
              <a:t>&lt;i&gt;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mtClean="0"/>
              <a:t>This is a text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mtClean="0"/>
              <a:t>&lt;/b&gt;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mtClean="0"/>
              <a:t>&lt;/i&gt;</a:t>
            </a:r>
            <a:endParaRPr lang="uk-UA" altLang="uk-UA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Основні правила формальної коректності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916113"/>
            <a:ext cx="7772400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b="1" smtClean="0"/>
              <a:t>структура елементів повинна утворювати правильно сформоване дерево</a:t>
            </a:r>
            <a:r>
              <a:rPr lang="en-US" altLang="uk-UA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значення атрибутів повинні братися в лапки;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атрибути повинні бути записані у вигляді ім</a:t>
            </a:r>
            <a:r>
              <a:rPr lang="en-US" altLang="uk-UA" smtClean="0"/>
              <a:t>’</a:t>
            </a:r>
            <a:r>
              <a:rPr lang="uk-UA" altLang="uk-UA" smtClean="0"/>
              <a:t>я=значення;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mtClean="0"/>
              <a:t>в одному дескрипторі не може бути кількох атрибутів з однаковим іменем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Правильно сформоване дерево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кореневий елемент повинен бути єдиним;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кожний відкриваючий тег повинен мати відповідний закриваючий;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кожний закриваючий тег повинен відповідати останньому відкриваючому</a:t>
            </a:r>
            <a:endParaRPr lang="en-US" altLang="uk-UA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Пусті елементи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elem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&lt;/</a:t>
            </a:r>
            <a:r>
              <a:rPr lang="en-US" altLang="uk-UA" b="1" dirty="0" err="1" smtClean="0"/>
              <a:t>elem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або (спеціальна форма):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elem</a:t>
            </a:r>
            <a:r>
              <a:rPr lang="en-US" altLang="uk-UA" b="1" dirty="0" smtClean="0"/>
              <a:t>/&gt;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Дійсні документи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специфікація:  коректний документ може стати дійсним, якщо він відповідає деяким додатковим обмеженням;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документ називається дійсним, якщо з ним </a:t>
            </a:r>
            <a:r>
              <a:rPr lang="uk-UA" altLang="uk-UA" sz="2800" dirty="0" err="1" smtClean="0"/>
              <a:t>пов</a:t>
            </a:r>
            <a:r>
              <a:rPr lang="en-US" altLang="uk-UA" sz="2800" dirty="0" smtClean="0"/>
              <a:t>’</a:t>
            </a:r>
            <a:r>
              <a:rPr lang="uk-UA" altLang="uk-UA" sz="2800" dirty="0" err="1" smtClean="0"/>
              <a:t>язана</a:t>
            </a:r>
            <a:r>
              <a:rPr lang="uk-UA" altLang="uk-UA" sz="2800" dirty="0" smtClean="0"/>
              <a:t> декларація типу документа та якщо документ відповідає обмеженням цієї декларації;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в широкому сенсі: документ називається </a:t>
            </a:r>
            <a:r>
              <a:rPr lang="uk-UA" altLang="uk-UA" sz="2800" b="1" dirty="0" smtClean="0"/>
              <a:t>дійсним</a:t>
            </a:r>
            <a:r>
              <a:rPr lang="uk-UA" altLang="uk-UA" sz="2800" dirty="0" smtClean="0"/>
              <a:t>, якщо він відповідає додатковим обмеженням, які накладаються на структуру і зміст документів даного класу (по суті – </a:t>
            </a:r>
            <a:r>
              <a:rPr lang="uk-UA" altLang="uk-UA" sz="2800" b="1" dirty="0" smtClean="0"/>
              <a:t>відповідність словникові</a:t>
            </a:r>
            <a:r>
              <a:rPr lang="uk-UA" altLang="uk-UA" sz="2800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Задання можливої структури документа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Document Type Definitions (DTD)</a:t>
            </a:r>
            <a:r>
              <a:rPr lang="uk-UA" altLang="uk-UA" smtClean="0"/>
              <a:t>;</a:t>
            </a:r>
          </a:p>
          <a:p>
            <a:pPr eaLnBrk="1" hangingPunct="1"/>
            <a:r>
              <a:rPr lang="en-US" altLang="uk-UA" smtClean="0"/>
              <a:t>c</a:t>
            </a:r>
            <a:r>
              <a:rPr lang="uk-UA" altLang="uk-UA" smtClean="0"/>
              <a:t>хеми (специфікація </a:t>
            </a:r>
            <a:r>
              <a:rPr lang="en-US" altLang="uk-UA" smtClean="0"/>
              <a:t>XMLSchema</a:t>
            </a:r>
            <a:r>
              <a:rPr lang="uk-UA" altLang="uk-UA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694</TotalTime>
  <Words>290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Wingdings 2</vt:lpstr>
      <vt:lpstr>Calibri</vt:lpstr>
      <vt:lpstr>Wingdings</vt:lpstr>
      <vt:lpstr>Tahoma</vt:lpstr>
      <vt:lpstr>Constantia</vt:lpstr>
      <vt:lpstr>Потік</vt:lpstr>
      <vt:lpstr>  </vt:lpstr>
      <vt:lpstr>Правильність XML-документів</vt:lpstr>
      <vt:lpstr>Коректні XML-документи</vt:lpstr>
      <vt:lpstr>Приклад некоректного фрагменту документу</vt:lpstr>
      <vt:lpstr>Основні правила формальної коректності</vt:lpstr>
      <vt:lpstr>Правильно сформоване дерево</vt:lpstr>
      <vt:lpstr>Пусті елементи</vt:lpstr>
      <vt:lpstr>Дійсні документи</vt:lpstr>
      <vt:lpstr>Задання можливої структури документа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XML-словник</dc:title>
  <dc:creator>Олецький</dc:creator>
  <cp:lastModifiedBy>Lenovo</cp:lastModifiedBy>
  <cp:revision>77</cp:revision>
  <dcterms:created xsi:type="dcterms:W3CDTF">2005-06-23T18:52:00Z</dcterms:created>
  <dcterms:modified xsi:type="dcterms:W3CDTF">2019-08-29T06:45:18Z</dcterms:modified>
</cp:coreProperties>
</file>