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60"/>
  </p:handoutMasterIdLst>
  <p:sldIdLst>
    <p:sldId id="348" r:id="rId2"/>
    <p:sldId id="256" r:id="rId3"/>
    <p:sldId id="257" r:id="rId4"/>
    <p:sldId id="261" r:id="rId5"/>
    <p:sldId id="262" r:id="rId6"/>
    <p:sldId id="327" r:id="rId7"/>
    <p:sldId id="258" r:id="rId8"/>
    <p:sldId id="267" r:id="rId9"/>
    <p:sldId id="268" r:id="rId10"/>
    <p:sldId id="358" r:id="rId11"/>
    <p:sldId id="270" r:id="rId12"/>
    <p:sldId id="349" r:id="rId13"/>
    <p:sldId id="271" r:id="rId14"/>
    <p:sldId id="272" r:id="rId15"/>
    <p:sldId id="273" r:id="rId16"/>
    <p:sldId id="287" r:id="rId17"/>
    <p:sldId id="288" r:id="rId18"/>
    <p:sldId id="289" r:id="rId19"/>
    <p:sldId id="274" r:id="rId20"/>
    <p:sldId id="276" r:id="rId21"/>
    <p:sldId id="277" r:id="rId22"/>
    <p:sldId id="275" r:id="rId23"/>
    <p:sldId id="279" r:id="rId24"/>
    <p:sldId id="318" r:id="rId25"/>
    <p:sldId id="290" r:id="rId26"/>
    <p:sldId id="291" r:id="rId27"/>
    <p:sldId id="350" r:id="rId28"/>
    <p:sldId id="351" r:id="rId29"/>
    <p:sldId id="352" r:id="rId30"/>
    <p:sldId id="353" r:id="rId31"/>
    <p:sldId id="330" r:id="rId32"/>
    <p:sldId id="331" r:id="rId33"/>
    <p:sldId id="333" r:id="rId34"/>
    <p:sldId id="292" r:id="rId35"/>
    <p:sldId id="293" r:id="rId36"/>
    <p:sldId id="294" r:id="rId37"/>
    <p:sldId id="343" r:id="rId38"/>
    <p:sldId id="344" r:id="rId39"/>
    <p:sldId id="345" r:id="rId40"/>
    <p:sldId id="346" r:id="rId41"/>
    <p:sldId id="304" r:id="rId42"/>
    <p:sldId id="334" r:id="rId43"/>
    <p:sldId id="335" r:id="rId44"/>
    <p:sldId id="336" r:id="rId45"/>
    <p:sldId id="337" r:id="rId46"/>
    <p:sldId id="338" r:id="rId47"/>
    <p:sldId id="319" r:id="rId48"/>
    <p:sldId id="320" r:id="rId49"/>
    <p:sldId id="321" r:id="rId50"/>
    <p:sldId id="328" r:id="rId51"/>
    <p:sldId id="329" r:id="rId52"/>
    <p:sldId id="324" r:id="rId53"/>
    <p:sldId id="325" r:id="rId54"/>
    <p:sldId id="356" r:id="rId55"/>
    <p:sldId id="354" r:id="rId56"/>
    <p:sldId id="355" r:id="rId57"/>
    <p:sldId id="357" r:id="rId58"/>
    <p:sldId id="326" r:id="rId59"/>
  </p:sldIdLst>
  <p:sldSz cx="9144000" cy="6858000" type="screen4x3"/>
  <p:notesSz cx="6759575" cy="98679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C0F621-5FF2-4785-BD3C-F8F4BF7B345A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4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uk-UA" altLang="uk-UA" sz="3200" smtClean="0"/>
              <a:t>Тема №</a:t>
            </a:r>
            <a:r>
              <a:rPr lang="en-US" altLang="uk-UA" sz="3200" smtClean="0"/>
              <a:t>3</a:t>
            </a:r>
            <a:endParaRPr lang="uk-UA" alt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z="3600" b="1" smtClean="0"/>
              <a:t>Мова трансформацій </a:t>
            </a:r>
            <a:r>
              <a:rPr lang="en-US" altLang="uk-UA" sz="3600" b="1" smtClean="0"/>
              <a:t>XSLT</a:t>
            </a:r>
            <a:endParaRPr lang="uk-UA" altLang="uk-UA" sz="36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Push </a:t>
            </a:r>
            <a:r>
              <a:rPr lang="uk-UA" altLang="uk-UA" smtClean="0"/>
              <a:t>і </a:t>
            </a:r>
            <a:r>
              <a:rPr lang="en-US" altLang="uk-UA" smtClean="0"/>
              <a:t>pull</a:t>
            </a:r>
            <a:r>
              <a:rPr lang="uk-UA" altLang="uk-UA" smtClean="0"/>
              <a:t> обробка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форсована обробка (</a:t>
            </a:r>
            <a:r>
              <a:rPr lang="en-US" altLang="uk-UA" smtClean="0"/>
              <a:t>push processing) - </a:t>
            </a:r>
            <a:r>
              <a:rPr lang="en-US" altLang="uk-UA" b="1" smtClean="0"/>
              <a:t>&lt;xsl:apply-templates&gt;</a:t>
            </a:r>
            <a:r>
              <a:rPr lang="en-US" altLang="uk-UA" smtClean="0"/>
              <a:t>;</a:t>
            </a:r>
          </a:p>
          <a:p>
            <a:pPr eaLnBrk="1" hangingPunct="1"/>
            <a:r>
              <a:rPr lang="uk-UA" altLang="uk-UA" smtClean="0"/>
              <a:t>витягаюча обробка (</a:t>
            </a:r>
            <a:r>
              <a:rPr lang="en-US" altLang="uk-UA" smtClean="0"/>
              <a:t>pull processing) - </a:t>
            </a:r>
            <a:r>
              <a:rPr lang="en-US" altLang="uk-UA" b="1" smtClean="0"/>
              <a:t>&lt;xsl:for-each&gt;</a:t>
            </a:r>
            <a:endParaRPr lang="uk-UA" altLang="uk-UA" b="1" smtClean="0"/>
          </a:p>
        </p:txBody>
      </p:sp>
    </p:spTree>
    <p:extLst>
      <p:ext uri="{BB962C8B-B14F-4D97-AF65-F5344CB8AC3E}">
        <p14:creationId xmlns:p14="http://schemas.microsoft.com/office/powerpoint/2010/main" val="270936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Визначає набір вузлів, які повинні бути оброблені, і змушує систему обробляти їх</a:t>
            </a:r>
            <a:r>
              <a:rPr lang="uk-UA" altLang="uk-UA" dirty="0" smtClean="0"/>
              <a:t>, вибираючи для кожного шаблонне правило</a:t>
            </a:r>
            <a:r>
              <a:rPr lang="en-US" altLang="uk-UA" dirty="0" smtClean="0"/>
              <a:t>, </a:t>
            </a:r>
            <a:r>
              <a:rPr lang="uk-UA" altLang="uk-UA" dirty="0" smtClean="0"/>
              <a:t>з яким </a:t>
            </a:r>
            <a:r>
              <a:rPr lang="uk-UA" altLang="uk-UA" b="1" dirty="0" err="1" smtClean="0"/>
              <a:t>співставляється</a:t>
            </a:r>
            <a:r>
              <a:rPr lang="uk-UA" altLang="uk-UA" dirty="0" smtClean="0"/>
              <a:t> цей вузол.</a:t>
            </a:r>
            <a:endParaRPr lang="en-US" altLang="uk-UA" dirty="0" smtClean="0"/>
          </a:p>
          <a:p>
            <a:pPr eaLnBrk="1" hangingPunct="1"/>
            <a:r>
              <a:rPr lang="uk-UA" altLang="uk-UA" b="1" dirty="0" smtClean="0"/>
              <a:t>Враховуються режими</a:t>
            </a:r>
            <a:r>
              <a:rPr lang="uk-UA" altLang="uk-UA" dirty="0" smtClean="0"/>
              <a:t>: шаблонні правила з режимами, відмінними від режиму виклику, не розглядаються.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Формальне визначення співставлення зі зразком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Вузол </a:t>
            </a:r>
            <a:r>
              <a:rPr lang="en-US" altLang="uk-UA" dirty="0" smtClean="0"/>
              <a:t>N </a:t>
            </a:r>
            <a:r>
              <a:rPr lang="uk-UA" altLang="uk-UA" dirty="0" smtClean="0"/>
              <a:t>відповідає зразкові Р тоді і тільки тоді, коли існує вузол А, що є попередником </a:t>
            </a:r>
            <a:r>
              <a:rPr lang="en-US" altLang="uk-UA" dirty="0" smtClean="0"/>
              <a:t>N </a:t>
            </a:r>
            <a:r>
              <a:rPr lang="uk-UA" altLang="uk-UA" dirty="0" smtClean="0"/>
              <a:t>або самим вузлом </a:t>
            </a:r>
            <a:r>
              <a:rPr lang="en-US" altLang="uk-UA" dirty="0" smtClean="0"/>
              <a:t>N, </a:t>
            </a:r>
            <a:r>
              <a:rPr lang="uk-UA" altLang="uk-UA" dirty="0" smtClean="0"/>
              <a:t>такий, що обчислення Р як виразу з вузлом А в якості контекстного, повертає набір вузлів, який містить </a:t>
            </a:r>
            <a:r>
              <a:rPr lang="en-US" altLang="uk-UA" dirty="0" smtClean="0"/>
              <a:t>N.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Синтаксис інструкції </a:t>
            </a:r>
            <a:r>
              <a:rPr lang="en-US" altLang="uk-UA" sz="4000" b="1" dirty="0" smtClean="0"/>
              <a:t>&lt;</a:t>
            </a:r>
            <a:r>
              <a:rPr lang="en-US" altLang="uk-UA" sz="4000" b="1" dirty="0" err="1" smtClean="0"/>
              <a:t>xsl:apply-templates</a:t>
            </a:r>
            <a:r>
              <a:rPr lang="en-US" altLang="uk-UA" sz="4000" b="1" dirty="0" smtClean="0"/>
              <a:t>&gt;</a:t>
            </a:r>
            <a:endParaRPr lang="uk-UA" altLang="uk-UA" sz="40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вираз” </a:t>
            </a:r>
            <a:r>
              <a:rPr lang="en-US" altLang="uk-UA" b="1" dirty="0" smtClean="0"/>
              <a:t>mode=“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(&lt;</a:t>
            </a:r>
            <a:r>
              <a:rPr lang="en-US" altLang="uk-UA" dirty="0" err="1" smtClean="0"/>
              <a:t>xsl:with-param</a:t>
            </a:r>
            <a:r>
              <a:rPr lang="en-US" altLang="uk-UA" dirty="0" smtClean="0"/>
              <a:t>&gt;|&lt;</a:t>
            </a:r>
            <a:r>
              <a:rPr lang="en-US" altLang="uk-UA" dirty="0" err="1" smtClean="0"/>
              <a:t>xsl:sort</a:t>
            </a:r>
            <a:r>
              <a:rPr lang="en-US" altLang="uk-UA" dirty="0" smtClean="0"/>
              <a:t>&gt;)*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xsl:apply-templates</a:t>
            </a:r>
            <a:r>
              <a:rPr lang="en-US" altLang="uk-UA" dirty="0" smtClean="0"/>
              <a:t>&gt;</a:t>
            </a: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Атрибут </a:t>
            </a:r>
            <a:r>
              <a:rPr lang="en-US" altLang="uk-UA" smtClean="0"/>
              <a:t>select</a:t>
            </a:r>
            <a:endParaRPr lang="uk-UA" altLang="uk-UA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smtClean="0"/>
              <a:t>Дозволяє визначити, які вузли повинні бути оброблені</a:t>
            </a:r>
            <a:r>
              <a:rPr lang="uk-UA" altLang="uk-UA" smtClean="0"/>
              <a:t>. Значення - вираз </a:t>
            </a:r>
            <a:r>
              <a:rPr lang="en-US" altLang="uk-UA" smtClean="0"/>
              <a:t>XPath, </a:t>
            </a:r>
            <a:r>
              <a:rPr lang="ru-RU" altLang="uk-UA" smtClean="0"/>
              <a:t>який поверта</a:t>
            </a:r>
            <a:r>
              <a:rPr lang="uk-UA" altLang="uk-UA" smtClean="0"/>
              <a:t>є набір вузлів.</a:t>
            </a:r>
          </a:p>
          <a:p>
            <a:pPr eaLnBrk="1" hangingPunct="1"/>
            <a:r>
              <a:rPr lang="uk-UA" altLang="uk-UA" b="1" smtClean="0"/>
              <a:t>Якщо опущений - всі безпосередні нащадки поточного вузла</a:t>
            </a:r>
            <a:r>
              <a:rPr lang="uk-UA" altLang="uk-UA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Сортування </a:t>
            </a:r>
            <a:r>
              <a:rPr lang="en-US" altLang="uk-UA" sz="4000" b="1" dirty="0" smtClean="0"/>
              <a:t>(&lt;</a:t>
            </a:r>
            <a:r>
              <a:rPr lang="en-US" altLang="uk-UA" sz="4000" b="1" dirty="0" err="1" smtClean="0"/>
              <a:t>xsl:sort</a:t>
            </a:r>
            <a:r>
              <a:rPr lang="en-US" altLang="uk-UA" sz="4000" b="1" dirty="0" smtClean="0"/>
              <a:t>&gt;)</a:t>
            </a:r>
            <a:r>
              <a:rPr lang="uk-UA" altLang="uk-UA" sz="4000" b="1" dirty="0" smtClean="0"/>
              <a:t>: найважливіші атрибути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select - </a:t>
            </a:r>
            <a:r>
              <a:rPr lang="uk-UA" altLang="uk-UA" smtClean="0"/>
              <a:t>вираз, який задає ключ сортування;</a:t>
            </a:r>
          </a:p>
          <a:p>
            <a:pPr eaLnBrk="1" hangingPunct="1"/>
            <a:r>
              <a:rPr lang="en-US" altLang="uk-UA" smtClean="0"/>
              <a:t>order - </a:t>
            </a:r>
            <a:r>
              <a:rPr lang="uk-UA" altLang="uk-UA" smtClean="0"/>
              <a:t>порядок (</a:t>
            </a:r>
            <a:r>
              <a:rPr lang="en-US" altLang="uk-UA" smtClean="0"/>
              <a:t>ascending|descending);</a:t>
            </a:r>
          </a:p>
          <a:p>
            <a:pPr eaLnBrk="1" hangingPunct="1"/>
            <a:r>
              <a:rPr lang="en-US" altLang="uk-UA" smtClean="0"/>
              <a:t>data-type - </a:t>
            </a:r>
            <a:r>
              <a:rPr lang="uk-UA" altLang="uk-UA" smtClean="0"/>
              <a:t>тип сортування (</a:t>
            </a:r>
            <a:r>
              <a:rPr lang="en-US" altLang="uk-UA" smtClean="0"/>
              <a:t>text|number);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Що відбувається, якщо: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вузол, який потрібно обробити, не </a:t>
            </a:r>
            <a:r>
              <a:rPr lang="uk-UA" altLang="uk-UA" dirty="0" err="1" smtClean="0"/>
              <a:t>співставляється</a:t>
            </a:r>
            <a:r>
              <a:rPr lang="uk-UA" altLang="uk-UA" dirty="0" smtClean="0"/>
              <a:t> з жодним шаблоном?</a:t>
            </a:r>
          </a:p>
          <a:p>
            <a:pPr eaLnBrk="1" hangingPunct="1"/>
            <a:r>
              <a:rPr lang="uk-UA" altLang="uk-UA" dirty="0" smtClean="0"/>
              <a:t>якщо вузол </a:t>
            </a:r>
            <a:r>
              <a:rPr lang="uk-UA" altLang="uk-UA" dirty="0" err="1" smtClean="0"/>
              <a:t>співставляється</a:t>
            </a:r>
            <a:r>
              <a:rPr lang="uk-UA" altLang="uk-UA" dirty="0" smtClean="0"/>
              <a:t> з кількома шаблонами?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Обробка за замовченням: вбудовані шаблони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кореневого вузла і вузла елементу - викликає шаблони для дочірніх елементів;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текстових вузлів - копіює текстове значення вузла у вихідне дерево;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вузла атрибуту - копіює значення до вихідного дерева як текст;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інших типів вузлів - нічого не робить.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err="1" smtClean="0"/>
              <a:t>Розв</a:t>
            </a:r>
            <a:r>
              <a:rPr lang="en-US" altLang="uk-UA" b="1" dirty="0" smtClean="0"/>
              <a:t>’</a:t>
            </a:r>
            <a:r>
              <a:rPr lang="uk-UA" altLang="uk-UA" b="1" dirty="0" err="1" smtClean="0"/>
              <a:t>язання</a:t>
            </a:r>
            <a:r>
              <a:rPr lang="uk-UA" altLang="uk-UA" b="1" dirty="0" smtClean="0"/>
              <a:t> конфліктів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uk-UA" sz="2800" dirty="0" smtClean="0"/>
              <a:t>завжди мають значення режими;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800" b="1" i="1" dirty="0" smtClean="0"/>
              <a:t>перевага імпортування</a:t>
            </a:r>
            <a:r>
              <a:rPr lang="uk-UA" sz="2800" dirty="0" smtClean="0"/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800" dirty="0" err="1" smtClean="0"/>
              <a:t>пріорітети</a:t>
            </a:r>
            <a:r>
              <a:rPr lang="uk-UA" sz="2800" dirty="0" smtClean="0"/>
              <a:t>, які: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r>
              <a:rPr lang="uk-UA" sz="2800" dirty="0" smtClean="0"/>
              <a:t>або визначаються динамічно  від -0.5 до 0.5; ключова ідея - </a:t>
            </a:r>
            <a:r>
              <a:rPr lang="uk-UA" sz="2800" b="1" dirty="0" smtClean="0"/>
              <a:t>шаблон з менш загальним зразком (наприклад, </a:t>
            </a:r>
            <a:r>
              <a:rPr lang="uk-UA" sz="2800" b="1" dirty="0" err="1" smtClean="0"/>
              <a:t>ім</a:t>
            </a:r>
            <a:r>
              <a:rPr lang="en-US" sz="2800" b="1" dirty="0" smtClean="0"/>
              <a:t>’</a:t>
            </a:r>
            <a:r>
              <a:rPr lang="uk-UA" sz="2800" b="1" dirty="0" smtClean="0"/>
              <a:t>я вузла) має вищий пріоритет, ніж з більш загальним зразком (наприклад, *)</a:t>
            </a:r>
            <a:r>
              <a:rPr lang="uk-UA" sz="2800" dirty="0" smtClean="0"/>
              <a:t>; визначена чітка система динамічного розподілу пріоритетів;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r>
              <a:rPr lang="uk-UA" sz="2800" dirty="0" smtClean="0"/>
              <a:t>або призначаються явно.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xsl:for-each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xsl:for-each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xsl:sort</a:t>
            </a:r>
            <a:r>
              <a:rPr lang="en-US" altLang="uk-UA" dirty="0" smtClean="0"/>
              <a:t>&gt;*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тіло шаблону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xsl:for-each</a:t>
            </a:r>
            <a:r>
              <a:rPr lang="en-US" altLang="uk-UA" dirty="0" smtClean="0"/>
              <a:t>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Поняття про мову </a:t>
            </a:r>
            <a:r>
              <a:rPr lang="en-US" altLang="uk-UA" b="1" dirty="0" smtClean="0"/>
              <a:t>XSLT</a:t>
            </a:r>
            <a:endParaRPr lang="uk-UA" altLang="uk-UA" b="1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z="2800" dirty="0" smtClean="0"/>
              <a:t>XSLT-</a:t>
            </a:r>
            <a:r>
              <a:rPr lang="uk-UA" altLang="uk-UA" sz="2800" dirty="0" smtClean="0"/>
              <a:t>мова трансформації документів;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декларативна мова, яку прийнято відносити до функціонального програмування;</a:t>
            </a:r>
          </a:p>
          <a:p>
            <a:pPr eaLnBrk="1" hangingPunct="1"/>
            <a:r>
              <a:rPr lang="en-US" altLang="uk-UA" sz="2800" dirty="0" smtClean="0"/>
              <a:t>XSL</a:t>
            </a:r>
            <a:r>
              <a:rPr lang="uk-UA" altLang="uk-UA" sz="2800" dirty="0" smtClean="0"/>
              <a:t> (</a:t>
            </a:r>
            <a:r>
              <a:rPr lang="en-US" altLang="uk-UA" sz="2800" dirty="0" smtClean="0"/>
              <a:t>Extensible Stylesheet Language) =XSLT+XSL-FO </a:t>
            </a:r>
            <a:r>
              <a:rPr lang="uk-UA" altLang="uk-UA" sz="2800" dirty="0" smtClean="0"/>
              <a:t>(</a:t>
            </a:r>
            <a:r>
              <a:rPr lang="uk-UA" altLang="uk-UA" sz="2800" dirty="0" err="1" smtClean="0"/>
              <a:t>форматуючі</a:t>
            </a:r>
            <a:r>
              <a:rPr lang="uk-UA" altLang="uk-UA" sz="2800" dirty="0" smtClean="0"/>
              <a:t> об</a:t>
            </a:r>
            <a:r>
              <a:rPr lang="en-US" altLang="uk-UA" sz="2800" dirty="0" smtClean="0"/>
              <a:t>’</a:t>
            </a:r>
            <a:r>
              <a:rPr lang="uk-UA" altLang="uk-UA" sz="2800" dirty="0" err="1" smtClean="0"/>
              <a:t>єкти</a:t>
            </a:r>
            <a:r>
              <a:rPr lang="uk-UA" altLang="uk-UA" sz="2800" dirty="0" smtClean="0"/>
              <a:t>)</a:t>
            </a:r>
            <a:r>
              <a:rPr lang="en-US" altLang="uk-UA" sz="2800" dirty="0" smtClean="0"/>
              <a:t>;</a:t>
            </a:r>
          </a:p>
          <a:p>
            <a:pPr eaLnBrk="1" hangingPunct="1"/>
            <a:r>
              <a:rPr lang="en-US" altLang="uk-UA" sz="2800" dirty="0" smtClean="0"/>
              <a:t>XSLT 1.0 – </a:t>
            </a:r>
            <a:r>
              <a:rPr lang="uk-UA" altLang="uk-UA" sz="2800" dirty="0" smtClean="0"/>
              <a:t>16 листопада 1999 р; в січні 2007 р. була прийнята специфікація 2.0.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Приклад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&lt;?xml-stylesheet type="text/xsl" href="books.xsl"?&gt;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&lt;catalog&gt;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&lt;book topic="crimi"&gt;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&lt;author&gt;Ivanov&lt;/author&gt;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&lt;title&gt;Addicted to murders&lt;/title&gt;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&lt;/book&gt;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&lt;book topic="politics"&gt;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&lt;author&gt;Pavlov&lt;/author&gt;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&lt;title&gt;Bribes instead of salaries&lt;/title&gt;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&lt;/book&gt;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&lt;book topic="crimi"&gt;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&lt;author&gt;Petrov&lt;/author&gt;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&lt;title&gt;Innocent victims&lt;/title&gt;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&lt;/book&gt;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smtClean="0"/>
              <a:t>&lt;/catalog&gt;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Таблиця стилів - основна частина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match</a:t>
            </a:r>
            <a:r>
              <a:rPr lang="uk-UA" altLang="uk-UA" sz="2000" dirty="0" smtClean="0"/>
              <a:t>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&lt;HTML&gt; &lt;</a:t>
            </a:r>
            <a:r>
              <a:rPr lang="uk-UA" altLang="uk-UA" sz="2000" dirty="0" err="1" smtClean="0"/>
              <a:t>head</a:t>
            </a:r>
            <a:r>
              <a:rPr lang="uk-UA" altLang="uk-UA" sz="2000" dirty="0" smtClean="0"/>
              <a:t>&gt;&lt;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Книжкова полиця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&lt;/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&gt;&lt;/</a:t>
            </a:r>
            <a:r>
              <a:rPr lang="uk-UA" altLang="uk-UA" sz="2000" dirty="0" err="1" smtClean="0"/>
              <a:t>head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 </a:t>
            </a:r>
            <a:r>
              <a:rPr lang="uk-UA" altLang="uk-UA" sz="2000" b="1" dirty="0" err="1" smtClean="0"/>
              <a:t>select</a:t>
            </a:r>
            <a:r>
              <a:rPr lang="uk-UA" altLang="uk-UA" sz="2000" b="1" dirty="0" smtClean="0"/>
              <a:t>="/</a:t>
            </a:r>
            <a:r>
              <a:rPr lang="uk-UA" altLang="uk-UA" sz="2000" b="1" dirty="0" err="1" smtClean="0"/>
              <a:t>catalog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&lt;b&gt;&lt;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author</a:t>
            </a:r>
            <a:r>
              <a:rPr lang="uk-UA" altLang="uk-UA" sz="2000" dirty="0" smtClean="0"/>
              <a:t>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&gt;.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&gt;.&lt;/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br</a:t>
            </a:r>
            <a:r>
              <a:rPr lang="uk-UA" altLang="uk-UA" sz="20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xsl:for-each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Поточний та контекстний вузол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Не одне й те саме.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Вузол стає </a:t>
            </a:r>
            <a:r>
              <a:rPr lang="uk-UA" altLang="uk-UA" sz="2400" b="1" i="1" smtClean="0"/>
              <a:t>поточним</a:t>
            </a:r>
            <a:r>
              <a:rPr lang="uk-UA" altLang="uk-UA" sz="2400" smtClean="0"/>
              <a:t>, якщо він в даний момент обробляється за допомогою </a:t>
            </a:r>
            <a:r>
              <a:rPr lang="en-US" altLang="uk-UA" sz="2400" smtClean="0"/>
              <a:t>&lt;xsl:apply-templates&gt; </a:t>
            </a:r>
            <a:r>
              <a:rPr lang="uk-UA" altLang="uk-UA" sz="2400" smtClean="0"/>
              <a:t>або </a:t>
            </a:r>
            <a:r>
              <a:rPr lang="en-US" altLang="uk-UA" sz="2400" smtClean="0"/>
              <a:t>&lt;xsl:for-each&gt;.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Можна отримати за допомогою функції </a:t>
            </a:r>
            <a:r>
              <a:rPr lang="en-US" altLang="uk-UA" sz="2400" smtClean="0"/>
              <a:t>current().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b="1" i="1" smtClean="0"/>
              <a:t>Контекстний </a:t>
            </a:r>
            <a:r>
              <a:rPr lang="uk-UA" altLang="uk-UA" sz="2400" smtClean="0"/>
              <a:t>вузол - вузол, що, як правило, співпадає с поточним, але при перевірці вузла у предикаті це саме той вузол, для якого перевіряється предикат, і тоді він може відрізнятися від поточного.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Позначається як </a:t>
            </a:r>
            <a:r>
              <a:rPr lang="uk-UA" altLang="uk-UA" sz="2800" b="1" smtClean="0"/>
              <a:t>.</a:t>
            </a:r>
            <a:r>
              <a:rPr lang="uk-UA" altLang="uk-UA" sz="2400" smtClean="0"/>
              <a:t> (крапка).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Контекстний і поточний вузол: приклад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&lt;HTML&gt; &lt;head&gt;&lt;title&gt; &lt;xsl:text&gt; Книжкова полиця &lt;/xsl:text&gt; &lt;/title&gt;&lt;/head&gt;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&lt;xsl:for-each select="/catalog/book"&gt;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&lt;font color="maroon"&gt;&lt;b&gt;&lt;xsl:value-of select="author"/&gt;&lt;/b&gt;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&lt;xsl:text&gt;. &lt;/xsl:text&gt;&lt;xsl:value-of select="title"/&gt;&lt;xsl:text&gt;.&lt;/xsl:text&gt;&lt;/font&gt;&lt;br/&gt;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&lt;xsl:text&gt;Related books:&lt;/xsl:text&gt;&lt;br/&gt;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&lt;xsl:for-each </a:t>
            </a:r>
            <a:r>
              <a:rPr lang="uk-UA" altLang="uk-UA" sz="1800" b="1" smtClean="0"/>
              <a:t>select="/catalog/book[not(.=current())][./@topic=current()/@topic]"&gt;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&lt;b&gt;&lt;xsl:value-of select="author"/&gt;&lt;/b&gt;&lt;xsl:text&gt;. &lt;/xsl:text&gt;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&lt;xsl:value-of select="title"/&gt;&lt;xsl:text&gt;.&lt;/xsl:text&gt;&lt;br/&gt;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&lt;/xsl:for-each&gt;&lt;img src="strip.jpg"/&gt;&lt;br clear="all"/&gt;&lt;/xsl:for-each&gt;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&lt;/body&gt;&lt;/HTML&gt;&lt;/xsl:template&gt;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Формування виведення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xsl:attribute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xsl:element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xsl:comment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xsl:text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xsl:processing-instruction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xsl:namespace-alias</a:t>
            </a:r>
            <a:r>
              <a:rPr lang="en-US" altLang="uk-UA" sz="2800" dirty="0" smtClean="0"/>
              <a:t>&gt; - </a:t>
            </a:r>
            <a:r>
              <a:rPr lang="uk-UA" altLang="uk-UA" sz="2800" dirty="0" smtClean="0"/>
              <a:t>часто використовується, якщо потрібно згенерувати таблицю стилів.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xsl:value-of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Одна з найбільш вживаних інструкцій для формування виведення.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xsl:value-of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  <a:p>
            <a:pPr eaLnBrk="1" hangingPunct="1"/>
            <a:r>
              <a:rPr lang="uk-UA" altLang="uk-UA" dirty="0" smtClean="0"/>
              <a:t>Виводить текстове значення виразу.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xsl:text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Виведення заданого тексту: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xsl:text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текст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xsl:text</a:t>
            </a:r>
            <a:r>
              <a:rPr lang="en-US" altLang="uk-UA" b="1" dirty="0" smtClean="0"/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Копіювання вузлів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Типове для перетворень </a:t>
            </a:r>
            <a:r>
              <a:rPr lang="en-US" altLang="uk-UA" dirty="0" smtClean="0"/>
              <a:t>XML -&gt; XML.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xsl:copy-of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xsl:copy</a:t>
            </a:r>
            <a:r>
              <a:rPr lang="en-US" altLang="uk-UA" sz="2800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b="1" dirty="0" smtClean="0"/>
              <a:t>тіло</a:t>
            </a:r>
            <a:endParaRPr lang="en-US" altLang="uk-UA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xsl:copy</a:t>
            </a:r>
            <a:r>
              <a:rPr lang="en-US" altLang="uk-UA" sz="2800" b="1" dirty="0" smtClean="0"/>
              <a:t>&gt;</a:t>
            </a:r>
            <a:endParaRPr lang="uk-UA" altLang="uk-UA" sz="2800" b="1" dirty="0" smtClean="0"/>
          </a:p>
          <a:p>
            <a:pPr eaLnBrk="1" hangingPunct="1">
              <a:buFont typeface="Wingdings" pitchFamily="2" charset="2"/>
              <a:buNone/>
            </a:pPr>
            <a:endParaRPr lang="uk-UA" altLang="uk-UA" sz="2800" b="1" dirty="0" smtClean="0"/>
          </a:p>
          <a:p>
            <a:pPr eaLnBrk="1" hangingPunct="1"/>
            <a:r>
              <a:rPr lang="uk-UA" altLang="uk-UA" sz="2800" dirty="0" smtClean="0"/>
              <a:t>Копіює поточний вузол у вихідне дерево. Поверхневе копіювання: нащадки та атрибути не копіюються.</a:t>
            </a:r>
          </a:p>
          <a:p>
            <a:pPr eaLnBrk="1" hangingPunct="1"/>
            <a:r>
              <a:rPr lang="uk-UA" altLang="uk-UA" sz="2800" dirty="0" smtClean="0"/>
              <a:t>В тілі можна задати, як саме повинен формуватися вихідний вузол.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Рекурсивне глибоке копіювання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 match=“@*|node()”&gt;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 select=“@*”/&gt;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9713" y="533400"/>
            <a:ext cx="7634287" cy="914400"/>
          </a:xfrm>
        </p:spPr>
        <p:txBody>
          <a:bodyPr/>
          <a:lstStyle/>
          <a:p>
            <a:pPr eaLnBrk="1" hangingPunct="1"/>
            <a:r>
              <a:rPr lang="en-US" altLang="uk-UA" smtClean="0"/>
              <a:t>XSLT-</a:t>
            </a:r>
            <a:r>
              <a:rPr lang="uk-UA" altLang="uk-UA" smtClean="0"/>
              <a:t>трансформації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895600" y="2667000"/>
            <a:ext cx="2438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uk-UA" b="1">
                <a:latin typeface="Arial" charset="0"/>
              </a:rPr>
              <a:t>XSLT-</a:t>
            </a:r>
            <a:r>
              <a:rPr lang="uk-UA" altLang="uk-UA" b="1">
                <a:latin typeface="Arial" charset="0"/>
              </a:rPr>
              <a:t>процесор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Вхідний документ</a:t>
            </a:r>
          </a:p>
          <a:p>
            <a:pPr algn="ctr" eaLnBrk="1" hangingPunct="1"/>
            <a:r>
              <a:rPr lang="uk-UA" altLang="uk-UA">
                <a:latin typeface="Arial" charset="0"/>
              </a:rPr>
              <a:t>(дерево)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2133600" y="3276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3387725" y="4876800"/>
            <a:ext cx="2306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Таблиця стилів </a:t>
            </a:r>
            <a:r>
              <a:rPr lang="en-US" altLang="uk-UA">
                <a:latin typeface="Arial" charset="0"/>
              </a:rPr>
              <a:t>XSL</a:t>
            </a:r>
            <a:endParaRPr lang="uk-UA" altLang="uk-UA">
              <a:latin typeface="Arial" charset="0"/>
            </a:endParaRPr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 flipV="1">
            <a:off x="4267200" y="4038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62600" y="3352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6248400" y="297180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Результуюче дерево</a:t>
            </a:r>
          </a:p>
          <a:p>
            <a:pPr algn="ctr" eaLnBrk="1" hangingPunct="1"/>
            <a:r>
              <a:rPr lang="uk-UA" altLang="uk-UA">
                <a:latin typeface="Arial" charset="0"/>
              </a:rPr>
              <a:t>(документ)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xsl:copy-of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Глибока копія: копіюються вказані </a:t>
            </a:r>
            <a:r>
              <a:rPr lang="uk-UA" altLang="uk-UA" dirty="0" err="1" smtClean="0"/>
              <a:t>узли</a:t>
            </a:r>
            <a:r>
              <a:rPr lang="uk-UA" altLang="uk-UA" dirty="0" smtClean="0"/>
              <a:t> разом з атрибутами та всім </a:t>
            </a:r>
            <a:r>
              <a:rPr lang="uk-UA" altLang="uk-UA" dirty="0" err="1" smtClean="0"/>
              <a:t>піддеревом</a:t>
            </a:r>
            <a:r>
              <a:rPr lang="uk-UA" altLang="uk-UA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xsl:copy-of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Змінні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xsl:variable</a:t>
            </a:r>
            <a:r>
              <a:rPr lang="en-US" altLang="uk-UA" b="1" dirty="0" smtClean="0"/>
              <a:t> 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name=“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uk-UA" dirty="0" smtClean="0"/>
          </a:p>
          <a:p>
            <a:pPr eaLnBrk="1" hangingPunct="1"/>
            <a:r>
              <a:rPr lang="uk-UA" altLang="uk-UA" dirty="0" smtClean="0"/>
              <a:t>Звернення до змінної - </a:t>
            </a:r>
            <a:r>
              <a:rPr lang="en-US" altLang="uk-UA" b="1" dirty="0" smtClean="0"/>
              <a:t>$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uk-UA" altLang="uk-UA" dirty="0" smtClean="0"/>
              <a:t>.</a:t>
            </a:r>
          </a:p>
          <a:p>
            <a:pPr eaLnBrk="1" hangingPunct="1"/>
            <a:r>
              <a:rPr lang="uk-UA" altLang="uk-UA" dirty="0" smtClean="0"/>
              <a:t>Змінні можуть бути обчислені і в тілі елементу.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Змінні: використання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 чисто обчислювальних цілях;</a:t>
            </a:r>
          </a:p>
          <a:p>
            <a:pPr eaLnBrk="1" hangingPunct="1"/>
            <a:r>
              <a:rPr lang="uk-UA" altLang="uk-UA" dirty="0" smtClean="0"/>
              <a:t>щоб </a:t>
            </a:r>
            <a:r>
              <a:rPr lang="uk-UA" altLang="uk-UA" dirty="0" err="1" smtClean="0"/>
              <a:t>запам</a:t>
            </a:r>
            <a:r>
              <a:rPr lang="en-US" altLang="uk-UA" dirty="0" smtClean="0"/>
              <a:t>’</a:t>
            </a:r>
            <a:r>
              <a:rPr lang="uk-UA" altLang="uk-UA" dirty="0" err="1" smtClean="0"/>
              <a:t>ятати</a:t>
            </a:r>
            <a:r>
              <a:rPr lang="uk-UA" altLang="uk-UA" dirty="0" smtClean="0"/>
              <a:t> якусь інформацію (наприклад, набір вузлів), і потім повторно не обчислювати;</a:t>
            </a:r>
          </a:p>
          <a:p>
            <a:pPr eaLnBrk="1" hangingPunct="1"/>
            <a:r>
              <a:rPr lang="uk-UA" altLang="uk-UA" dirty="0" smtClean="0"/>
              <a:t>фіксація </a:t>
            </a:r>
            <a:r>
              <a:rPr lang="uk-UA" altLang="uk-UA" dirty="0" err="1" smtClean="0"/>
              <a:t>контекстно</a:t>
            </a:r>
            <a:r>
              <a:rPr lang="uk-UA" altLang="uk-UA" dirty="0" smtClean="0"/>
              <a:t>-залежних значень (наприклад, в циклі) (приклад - Кей, с.376).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Змінні: надання значень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>
                <a:solidFill>
                  <a:srgbClr val="FF0000"/>
                </a:solidFill>
              </a:rPr>
              <a:t>В області своєї дії змінна може бути визначена лише один раз!!!</a:t>
            </a:r>
          </a:p>
          <a:p>
            <a:pPr eaLnBrk="1" hangingPunct="1"/>
            <a:r>
              <a:rPr lang="uk-UA" altLang="uk-UA" dirty="0" smtClean="0"/>
              <a:t>Аналога оператору надання значення в специфікації</a:t>
            </a:r>
            <a:r>
              <a:rPr lang="en-US" altLang="uk-UA" dirty="0" smtClean="0"/>
              <a:t> XSLT </a:t>
            </a:r>
            <a:r>
              <a:rPr lang="uk-UA" altLang="uk-UA" dirty="0" smtClean="0"/>
              <a:t>немає.</a:t>
            </a:r>
          </a:p>
          <a:p>
            <a:pPr eaLnBrk="1" hangingPunct="1"/>
            <a:r>
              <a:rPr lang="uk-UA" altLang="uk-UA" dirty="0" smtClean="0"/>
              <a:t>Деякі аналоги є в розширеннях, реалізованих в окремих процесорах.</a:t>
            </a:r>
            <a:r>
              <a:rPr lang="en-US" altLang="uk-UA" dirty="0" smtClean="0"/>
              <a:t> 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xsl:if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800" dirty="0" smtClean="0"/>
              <a:t>Деякий аналог умовної операції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xsl:if</a:t>
            </a:r>
            <a:r>
              <a:rPr lang="en-US" altLang="uk-UA" sz="2800" b="1" dirty="0" smtClean="0"/>
              <a:t> test=</a:t>
            </a:r>
            <a:r>
              <a:rPr lang="uk-UA" altLang="uk-UA" sz="2800" b="1" dirty="0" smtClean="0"/>
              <a:t>“вираз</a:t>
            </a:r>
            <a:r>
              <a:rPr lang="en-US" altLang="uk-UA" sz="2800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b="1" dirty="0" smtClean="0"/>
              <a:t>тіло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xsl:if</a:t>
            </a:r>
            <a:r>
              <a:rPr lang="en-US" altLang="uk-UA" sz="2800" b="1" dirty="0" smtClean="0"/>
              <a:t>&gt;</a:t>
            </a:r>
          </a:p>
          <a:p>
            <a:pPr eaLnBrk="1" hangingPunct="1"/>
            <a:r>
              <a:rPr lang="uk-UA" altLang="uk-UA" sz="2800" dirty="0" smtClean="0"/>
              <a:t>Аналога гілки </a:t>
            </a:r>
            <a:r>
              <a:rPr lang="en-US" altLang="uk-UA" sz="2800" dirty="0" smtClean="0"/>
              <a:t>else </a:t>
            </a:r>
            <a:r>
              <a:rPr lang="uk-UA" altLang="uk-UA" sz="2800" dirty="0" smtClean="0"/>
              <a:t>немає.</a:t>
            </a:r>
          </a:p>
          <a:p>
            <a:pPr eaLnBrk="1" hangingPunct="1"/>
            <a:r>
              <a:rPr lang="uk-UA" altLang="uk-UA" sz="2800" dirty="0" smtClean="0"/>
              <a:t>Часто використовується в циклі </a:t>
            </a:r>
            <a:r>
              <a:rPr lang="en-US" altLang="uk-UA" sz="2800" dirty="0" smtClean="0"/>
              <a:t>for-each,</a:t>
            </a:r>
            <a:r>
              <a:rPr lang="uk-UA" altLang="uk-UA" sz="2800" dirty="0" smtClean="0"/>
              <a:t> якщо обробку слід виконати не для всіх вузлів з набору, а лише для деяких.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xsl:if</a:t>
            </a:r>
            <a:r>
              <a:rPr lang="en-US" altLang="uk-UA" b="1" dirty="0" smtClean="0"/>
              <a:t>&gt;</a:t>
            </a:r>
            <a:r>
              <a:rPr lang="uk-UA" altLang="uk-UA" b="1" dirty="0" smtClean="0"/>
              <a:t> та предикати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Часто того ж результату, що за допомогою </a:t>
            </a: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xsl:if</a:t>
            </a:r>
            <a:r>
              <a:rPr lang="en-US" altLang="uk-UA" sz="1800" dirty="0" smtClean="0"/>
              <a:t>&gt;</a:t>
            </a:r>
            <a:r>
              <a:rPr lang="uk-UA" altLang="uk-UA" sz="1800" dirty="0" smtClean="0"/>
              <a:t>, можна досягти за допомогою предикатів. Вважається, що це краще з точки зору можливостей для оптимізації.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Наприклад: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 select=</a:t>
            </a:r>
            <a:r>
              <a:rPr lang="uk-UA" altLang="uk-UA" sz="1800" b="1" dirty="0" smtClean="0"/>
              <a:t>“вираз”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xsl:if</a:t>
            </a:r>
            <a:r>
              <a:rPr lang="en-US" altLang="uk-UA" sz="1800" b="1" dirty="0" smtClean="0"/>
              <a:t> test=“</a:t>
            </a:r>
            <a:r>
              <a:rPr lang="uk-UA" altLang="uk-UA" sz="1800" b="1" dirty="0" smtClean="0"/>
              <a:t>умова</a:t>
            </a:r>
            <a:r>
              <a:rPr lang="en-US" altLang="uk-UA" sz="1800" b="1" dirty="0" smtClean="0"/>
              <a:t>”&gt;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Операції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xsl:if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або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 select=</a:t>
            </a:r>
            <a:r>
              <a:rPr lang="uk-UA" altLang="uk-UA" sz="1800" b="1" dirty="0" smtClean="0"/>
              <a:t>“вираз</a:t>
            </a:r>
            <a:r>
              <a:rPr lang="en-US" altLang="uk-UA" sz="1800" b="1" dirty="0" smtClean="0"/>
              <a:t>[</a:t>
            </a:r>
            <a:r>
              <a:rPr lang="uk-UA" altLang="uk-UA" sz="1800" b="1" dirty="0" smtClean="0"/>
              <a:t>умова</a:t>
            </a:r>
            <a:r>
              <a:rPr lang="en-US" altLang="uk-UA" sz="1800" b="1" dirty="0" smtClean="0"/>
              <a:t>]</a:t>
            </a:r>
            <a:r>
              <a:rPr lang="uk-UA" altLang="uk-UA" sz="1800" b="1" dirty="0" smtClean="0"/>
              <a:t>”</a:t>
            </a:r>
            <a:r>
              <a:rPr lang="en-US" altLang="uk-UA" sz="1800" b="1" dirty="0" smtClean="0"/>
              <a:t>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Операції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Але все-таки ці конструкції не завжди еквівалентні.</a:t>
            </a:r>
            <a:endParaRPr lang="en-US" altLang="uk-UA" sz="1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xsl:choose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xsl:choose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 test=</a:t>
            </a:r>
            <a:r>
              <a:rPr lang="uk-UA" altLang="uk-UA" sz="2000" dirty="0" smtClean="0"/>
              <a:t>“вираз”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тіло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 …</a:t>
            </a:r>
            <a:br>
              <a:rPr lang="en-US" altLang="uk-UA" sz="2000" dirty="0" smtClean="0"/>
            </a:br>
            <a:r>
              <a:rPr lang="en-US" altLang="uk-UA" sz="2000" dirty="0" smtClean="0"/>
              <a:t>. . 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xsl:otherwise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тіло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xsl:otherwise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xsl:choose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Виконується перший </a:t>
            </a:r>
            <a:r>
              <a:rPr lang="en-US" altLang="uk-UA" sz="2000" dirty="0" err="1" smtClean="0"/>
              <a:t>xsl:when</a:t>
            </a:r>
            <a:r>
              <a:rPr lang="uk-UA" altLang="uk-UA" sz="2000" dirty="0" smtClean="0"/>
              <a:t>, для якого вираз у </a:t>
            </a:r>
            <a:r>
              <a:rPr lang="en-US" altLang="uk-UA" sz="2000" dirty="0" smtClean="0"/>
              <a:t>test</a:t>
            </a:r>
            <a:r>
              <a:rPr lang="uk-UA" altLang="uk-UA" sz="2000" dirty="0" smtClean="0"/>
              <a:t> є істинним.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Використання іншої таблиці стилів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Одна таблиця стилів може використовувати іншу.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Дві можливості: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xsl:include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</a:t>
            </a:r>
            <a:r>
              <a:rPr lang="en-US" altLang="uk-UA" b="1" dirty="0" err="1" smtClean="0"/>
              <a:t>uri</a:t>
            </a:r>
            <a:r>
              <a:rPr lang="en-US" altLang="uk-UA" b="1" dirty="0" smtClean="0"/>
              <a:t>”/&gt;;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xsl:import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</a:t>
            </a:r>
            <a:r>
              <a:rPr lang="en-US" altLang="uk-UA" b="1" dirty="0" err="1" smtClean="0"/>
              <a:t>uri</a:t>
            </a:r>
            <a:r>
              <a:rPr lang="en-US" altLang="uk-UA" b="1" dirty="0" smtClean="0"/>
              <a:t>”/&gt;.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Різниця - </a:t>
            </a:r>
            <a:r>
              <a:rPr lang="uk-UA" altLang="uk-UA" b="1" i="1" dirty="0" smtClean="0"/>
              <a:t>перевага імпортування</a:t>
            </a:r>
            <a:r>
              <a:rPr lang="uk-UA" altLang="uk-UA" dirty="0" smtClean="0"/>
              <a:t> в другому випадку та відсутність такої переваги в першому.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Перевага імпортування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800" dirty="0" smtClean="0"/>
              <a:t>Перевага імпортованого модуля є нижчою, ніж перевага </a:t>
            </a:r>
            <a:r>
              <a:rPr lang="uk-UA" altLang="uk-UA" sz="2800" dirty="0" err="1" smtClean="0"/>
              <a:t>імпортуючого</a:t>
            </a:r>
            <a:r>
              <a:rPr lang="uk-UA" altLang="uk-UA" sz="2800" dirty="0" smtClean="0"/>
              <a:t>.</a:t>
            </a:r>
          </a:p>
          <a:p>
            <a:pPr eaLnBrk="1" hangingPunct="1"/>
            <a:r>
              <a:rPr lang="uk-UA" altLang="uk-UA" sz="2800" dirty="0" smtClean="0"/>
              <a:t>Якщо один модуль імпортує декілька інших, то раніше імпортований модуль має більш низьку перевагу імпортування, ніж імпортований пізніше.</a:t>
            </a:r>
          </a:p>
          <a:p>
            <a:pPr eaLnBrk="1" hangingPunct="1"/>
            <a:r>
              <a:rPr lang="uk-UA" altLang="uk-UA" sz="2800" dirty="0" smtClean="0"/>
              <a:t>Перевага імпортування може проявлятися по-різному для різних елементів; є спеціальні правила. Згадаємо про шаблони.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xsl:apply-imports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Використовується для того, щоб </a:t>
            </a:r>
            <a:r>
              <a:rPr lang="uk-UA" altLang="uk-UA" dirty="0" err="1" smtClean="0"/>
              <a:t>перевизначаюче</a:t>
            </a:r>
            <a:r>
              <a:rPr lang="uk-UA" altLang="uk-UA" dirty="0" smtClean="0"/>
              <a:t> шаблонне правило з </a:t>
            </a:r>
            <a:r>
              <a:rPr lang="uk-UA" altLang="uk-UA" dirty="0" err="1" smtClean="0"/>
              <a:t>імпортуючого</a:t>
            </a:r>
            <a:r>
              <a:rPr lang="uk-UA" altLang="uk-UA" dirty="0" smtClean="0"/>
              <a:t> модуля могло викликати правило з модуля, який імпортується.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Документ, який потрібно відобразити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&lt;?</a:t>
            </a:r>
            <a:r>
              <a:rPr lang="uk-UA" altLang="uk-UA" sz="1800" dirty="0" err="1" smtClean="0"/>
              <a:t>xml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version</a:t>
            </a:r>
            <a:r>
              <a:rPr lang="uk-UA" altLang="uk-UA" sz="1800" dirty="0" smtClean="0"/>
              <a:t>="1.0" </a:t>
            </a:r>
            <a:r>
              <a:rPr lang="uk-UA" altLang="uk-UA" sz="1800" dirty="0" err="1" smtClean="0"/>
              <a:t>encoding</a:t>
            </a:r>
            <a:r>
              <a:rPr lang="uk-UA" altLang="uk-UA" sz="1800" dirty="0" smtClean="0"/>
              <a:t>="windows-1251"?&gt;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&lt;?</a:t>
            </a:r>
            <a:r>
              <a:rPr lang="uk-UA" altLang="uk-UA" sz="1800" b="1" dirty="0" err="1" smtClean="0"/>
              <a:t>xml-stylesheet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type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text</a:t>
            </a:r>
            <a:r>
              <a:rPr lang="uk-UA" altLang="uk-UA" sz="1800" b="1" dirty="0" smtClean="0"/>
              <a:t>/</a:t>
            </a:r>
            <a:r>
              <a:rPr lang="uk-UA" altLang="uk-UA" sz="1800" b="1" dirty="0" err="1" smtClean="0"/>
              <a:t>xsl</a:t>
            </a:r>
            <a:r>
              <a:rPr lang="uk-UA" altLang="uk-UA" sz="1800" b="1" dirty="0" smtClean="0"/>
              <a:t>" </a:t>
            </a:r>
            <a:r>
              <a:rPr lang="uk-UA" altLang="uk-UA" sz="1800" b="1" dirty="0" err="1" smtClean="0"/>
              <a:t>href</a:t>
            </a:r>
            <a:r>
              <a:rPr lang="uk-UA" altLang="uk-UA" sz="1800" b="1" dirty="0" smtClean="0"/>
              <a:t>="books.xsl"?&gt;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location</a:t>
            </a:r>
            <a:r>
              <a:rPr lang="uk-UA" altLang="uk-UA" sz="1800" dirty="0" smtClean="0"/>
              <a:t>="</a:t>
            </a:r>
            <a:r>
              <a:rPr lang="uk-UA" altLang="uk-UA" sz="1800" dirty="0" err="1" smtClean="0"/>
              <a:t>Robbed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Library</a:t>
            </a:r>
            <a:r>
              <a:rPr lang="uk-UA" altLang="uk-UA" sz="18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Вигідний непотріб 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&lt;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 Іванов І.Б. &lt;/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 Рекомендації, як можна вигідно продати совість &lt;/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units</a:t>
            </a:r>
            <a:r>
              <a:rPr lang="uk-UA" altLang="uk-UA" sz="1800" dirty="0" smtClean="0"/>
              <a:t>="USD"&gt; 9999999999999999999999999999 &lt;/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</a:t>
            </a:r>
            <a:r>
              <a:rPr lang="uk-UA" altLang="uk-UA" sz="1800" dirty="0" err="1" smtClean="0"/>
              <a:t>Sein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Kampf</a:t>
            </a:r>
            <a:r>
              <a:rPr lang="uk-UA" altLang="uk-UA" sz="1800" dirty="0" smtClean="0"/>
              <a:t> 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&lt;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 Петров У.Х. &lt;/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 Панорама політичних помилок та злочинів &lt;/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units</a:t>
            </a:r>
            <a:r>
              <a:rPr lang="uk-UA" altLang="uk-UA" sz="1800" dirty="0" smtClean="0"/>
              <a:t>="UAH"&gt; 667 &lt;/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Приклад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800" dirty="0" smtClean="0"/>
              <a:t>В імпортованому модулі</a:t>
            </a:r>
            <a:r>
              <a:rPr lang="en-US" altLang="uk-UA" sz="2800" dirty="0" smtClean="0"/>
              <a:t> a.xsl</a:t>
            </a:r>
            <a:r>
              <a:rPr lang="uk-UA" altLang="uk-UA" sz="28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 match=“P”&gt;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800" dirty="0" smtClean="0"/>
              <a:t>В </a:t>
            </a:r>
            <a:r>
              <a:rPr lang="uk-UA" altLang="uk-UA" sz="2800" dirty="0" err="1" smtClean="0"/>
              <a:t>імпортуючому</a:t>
            </a:r>
            <a:r>
              <a:rPr lang="uk-UA" altLang="uk-UA" sz="28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xsl:import</a:t>
            </a:r>
            <a:r>
              <a:rPr lang="en-US" altLang="uk-UA" sz="2800" b="1" dirty="0" smtClean="0"/>
              <a:t> </a:t>
            </a:r>
            <a:r>
              <a:rPr lang="en-US" altLang="uk-UA" sz="2800" b="1" dirty="0" err="1" smtClean="0"/>
              <a:t>href</a:t>
            </a:r>
            <a:r>
              <a:rPr lang="en-US" altLang="uk-UA" sz="2800" b="1" dirty="0" smtClean="0"/>
              <a:t>=“a.xsl”/&gt;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 match=“P[…]”&gt;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xsl:apply-imports</a:t>
            </a:r>
            <a:r>
              <a:rPr lang="en-US" altLang="uk-UA" sz="2800" b="1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&gt;</a:t>
            </a:r>
            <a:endParaRPr lang="uk-UA" altLang="uk-UA" sz="2800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xsl:call-template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sz="2800" dirty="0" smtClean="0"/>
              <a:t>Виклик іменованих шаблонів: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xsl:call-template</a:t>
            </a:r>
            <a:r>
              <a:rPr lang="en-US" altLang="uk-UA" sz="2800" b="1" dirty="0" smtClean="0"/>
              <a:t> name=“</a:t>
            </a:r>
            <a:r>
              <a:rPr lang="uk-UA" altLang="uk-UA" sz="2800" b="1" dirty="0" err="1" smtClean="0"/>
              <a:t>ім</a:t>
            </a:r>
            <a:r>
              <a:rPr lang="en-US" altLang="uk-UA" sz="2800" b="1" dirty="0" smtClean="0"/>
              <a:t>’</a:t>
            </a:r>
            <a:r>
              <a:rPr lang="uk-UA" altLang="uk-UA" sz="2800" b="1" dirty="0" smtClean="0"/>
              <a:t>я шаблону</a:t>
            </a:r>
            <a:r>
              <a:rPr lang="en-US" altLang="uk-UA" sz="2800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xsl:with-param</a:t>
            </a:r>
            <a:r>
              <a:rPr lang="en-US" altLang="uk-UA" sz="2800" b="1" dirty="0" smtClean="0"/>
              <a:t> name=“</a:t>
            </a:r>
            <a:r>
              <a:rPr lang="uk-UA" altLang="uk-UA" sz="2800" b="1" dirty="0" err="1" smtClean="0"/>
              <a:t>ім</a:t>
            </a:r>
            <a:r>
              <a:rPr lang="en-US" altLang="uk-UA" sz="2800" b="1" dirty="0" smtClean="0"/>
              <a:t>’</a:t>
            </a:r>
            <a:r>
              <a:rPr lang="uk-UA" altLang="uk-UA" sz="2800" b="1" dirty="0" smtClean="0"/>
              <a:t>я параметра</a:t>
            </a:r>
            <a:r>
              <a:rPr lang="en-US" altLang="uk-UA" sz="2800" b="1" dirty="0" smtClean="0"/>
              <a:t>” select=“</a:t>
            </a:r>
            <a:r>
              <a:rPr lang="uk-UA" altLang="uk-UA" sz="2800" b="1" dirty="0" smtClean="0"/>
              <a:t>вираз</a:t>
            </a:r>
            <a:r>
              <a:rPr lang="en-US" altLang="uk-UA" sz="2800" b="1" dirty="0" smtClean="0"/>
              <a:t>”/&gt;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xsl:call</a:t>
            </a:r>
            <a:r>
              <a:rPr lang="uk-UA" altLang="uk-UA" sz="2800" b="1" dirty="0" smtClean="0"/>
              <a:t>-</a:t>
            </a:r>
            <a:r>
              <a:rPr lang="en-US" altLang="uk-UA" sz="2800" b="1" dirty="0" smtClean="0"/>
              <a:t>template&gt;</a:t>
            </a:r>
            <a:endParaRPr lang="uk-UA" altLang="uk-UA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dirty="0" smtClean="0"/>
              <a:t>Як і для змінних, значення параметру може обчислюватися в тілі цього елемента.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Параметри шаблонних правил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xsl:template</a:t>
            </a:r>
            <a:r>
              <a:rPr lang="en-US" altLang="uk-UA" b="1" dirty="0" smtClean="0"/>
              <a:t> match(name)=“…”&gt;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xsl:param</a:t>
            </a:r>
            <a:r>
              <a:rPr lang="en-US" altLang="uk-UA" b="1" dirty="0" smtClean="0"/>
              <a:t> name=“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select=“</a:t>
            </a:r>
            <a:r>
              <a:rPr lang="uk-UA" altLang="uk-UA" b="1" dirty="0" smtClean="0"/>
              <a:t>значення за замовченням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xsl:template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Звернення до параметру - </a:t>
            </a:r>
            <a:r>
              <a:rPr lang="en-US" altLang="uk-UA" b="1" dirty="0" smtClean="0"/>
              <a:t>$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uk-UA" altLang="uk-UA" dirty="0" smtClean="0"/>
              <a:t> (як і до змінної).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Загальна характеристика виклику шаблонів за іменем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По суті, іменований шаблон є аналогом деякої функції, а </a:t>
            </a: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xsl:call-template</a:t>
            </a:r>
            <a:r>
              <a:rPr lang="en-US" altLang="uk-UA" sz="2800" b="1" dirty="0" smtClean="0"/>
              <a:t>&gt;</a:t>
            </a:r>
            <a:r>
              <a:rPr lang="en-US" altLang="uk-UA" sz="2800" dirty="0" smtClean="0"/>
              <a:t> - XML-</a:t>
            </a:r>
            <a:r>
              <a:rPr lang="uk-UA" altLang="uk-UA" sz="2800" dirty="0" smtClean="0"/>
              <a:t>форма виклику цієї функції.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Можна організувати, зокрема, рекурсію: обчислення факторіалів, обробка списків і </a:t>
            </a:r>
            <a:r>
              <a:rPr lang="uk-UA" altLang="uk-UA" sz="2800" dirty="0" err="1" smtClean="0"/>
              <a:t>т.д</a:t>
            </a:r>
            <a:r>
              <a:rPr lang="uk-UA" altLang="uk-UA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Інколи рекурсія залишається практично єдиним способом </a:t>
            </a:r>
            <a:r>
              <a:rPr lang="uk-UA" altLang="uk-UA" sz="2800" dirty="0" err="1" smtClean="0"/>
              <a:t>розв</a:t>
            </a:r>
            <a:r>
              <a:rPr lang="en-US" altLang="uk-UA" sz="2800" dirty="0" smtClean="0"/>
              <a:t>’</a:t>
            </a:r>
            <a:r>
              <a:rPr lang="uk-UA" altLang="uk-UA" sz="2800" dirty="0" err="1" smtClean="0"/>
              <a:t>язати</a:t>
            </a:r>
            <a:r>
              <a:rPr lang="uk-UA" altLang="uk-UA" sz="2800" dirty="0" smtClean="0"/>
              <a:t> ту чи іншу задачу (оскільки змінювати змінні не можна).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Рекурсивне обчислення факторіалу: </a:t>
            </a:r>
            <a:r>
              <a:rPr lang="en-US" altLang="uk-UA" sz="4000" b="1" dirty="0" smtClean="0"/>
              <a:t>XML-</a:t>
            </a:r>
            <a:r>
              <a:rPr lang="uk-UA" altLang="uk-UA" sz="4000" b="1" dirty="0" smtClean="0"/>
              <a:t>файл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&lt;?</a:t>
            </a:r>
            <a:r>
              <a:rPr lang="uk-UA" altLang="uk-UA" dirty="0" err="1" smtClean="0"/>
              <a:t>xml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version</a:t>
            </a:r>
            <a:r>
              <a:rPr lang="uk-UA" altLang="uk-UA" dirty="0" smtClean="0"/>
              <a:t>="1.0"?&gt;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&lt;?</a:t>
            </a:r>
            <a:r>
              <a:rPr lang="uk-UA" altLang="uk-UA" dirty="0" err="1" smtClean="0"/>
              <a:t>xml-stylesheet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type</a:t>
            </a:r>
            <a:r>
              <a:rPr lang="uk-UA" altLang="uk-UA" dirty="0" smtClean="0"/>
              <a:t>="</a:t>
            </a:r>
            <a:r>
              <a:rPr lang="uk-UA" altLang="uk-UA" dirty="0" err="1" smtClean="0"/>
              <a:t>text</a:t>
            </a:r>
            <a:r>
              <a:rPr lang="uk-UA" altLang="uk-UA" dirty="0" smtClean="0"/>
              <a:t>/</a:t>
            </a:r>
            <a:r>
              <a:rPr lang="uk-UA" altLang="uk-UA" dirty="0" err="1" smtClean="0"/>
              <a:t>xsl</a:t>
            </a:r>
            <a:r>
              <a:rPr lang="uk-UA" altLang="uk-UA" dirty="0" smtClean="0"/>
              <a:t>" </a:t>
            </a:r>
            <a:r>
              <a:rPr lang="uk-UA" altLang="uk-UA" dirty="0" err="1" smtClean="0"/>
              <a:t>href</a:t>
            </a:r>
            <a:r>
              <a:rPr lang="uk-UA" altLang="uk-UA" dirty="0" smtClean="0"/>
              <a:t>="factorial.xsl"?&gt;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&lt;</a:t>
            </a:r>
            <a:r>
              <a:rPr lang="uk-UA" altLang="uk-UA" b="1" dirty="0" err="1" smtClean="0"/>
              <a:t>value</a:t>
            </a:r>
            <a:r>
              <a:rPr lang="uk-UA" altLang="uk-UA" b="1" dirty="0" smtClean="0"/>
              <a:t>&gt;6&lt;/</a:t>
            </a:r>
            <a:r>
              <a:rPr lang="uk-UA" altLang="uk-UA" b="1" dirty="0" err="1" smtClean="0"/>
              <a:t>value</a:t>
            </a:r>
            <a:r>
              <a:rPr lang="uk-UA" altLang="uk-UA" b="1" dirty="0" smtClean="0"/>
              <a:t>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b="1" dirty="0" smtClean="0"/>
              <a:t>Рекурсивне обчислення факторіалу: рекурсивний шаблон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factor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xsl:param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="i"/&gt;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xsl:choose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</a:t>
            </a:r>
            <a:r>
              <a:rPr lang="uk-UA" altLang="uk-UA" sz="2000" dirty="0" err="1" smtClean="0"/>
              <a:t>xsl:when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test</a:t>
            </a:r>
            <a:r>
              <a:rPr lang="uk-UA" altLang="uk-UA" sz="2000" dirty="0" smtClean="0"/>
              <a:t>="$i=0"&gt;1&lt;/</a:t>
            </a:r>
            <a:r>
              <a:rPr lang="uk-UA" altLang="uk-UA" sz="2000" dirty="0" err="1" smtClean="0"/>
              <a:t>xsl:when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</a:t>
            </a:r>
            <a:r>
              <a:rPr lang="uk-UA" altLang="uk-UA" sz="2000" dirty="0" err="1" smtClean="0"/>
              <a:t>xsl:otherwise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</a:t>
            </a:r>
            <a:r>
              <a:rPr lang="uk-UA" altLang="uk-UA" sz="2000" dirty="0" err="1" smtClean="0"/>
              <a:t>xsl:variable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&lt;</a:t>
            </a:r>
            <a:r>
              <a:rPr lang="uk-UA" altLang="uk-UA" sz="2000" dirty="0" err="1" smtClean="0"/>
              <a:t>xsl:call-template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factor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	&lt;</a:t>
            </a:r>
            <a:r>
              <a:rPr lang="uk-UA" altLang="uk-UA" sz="2000" dirty="0" err="1" smtClean="0"/>
              <a:t>xsl:with-param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="i"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="$i - 1"/&gt;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&lt;/</a:t>
            </a:r>
            <a:r>
              <a:rPr lang="uk-UA" altLang="uk-UA" sz="2000" dirty="0" err="1" smtClean="0"/>
              <a:t>xsl:call-template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&lt;/</a:t>
            </a:r>
            <a:r>
              <a:rPr lang="uk-UA" altLang="uk-UA" sz="2000" dirty="0" err="1" smtClean="0"/>
              <a:t>xsl:variable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="$i*$</a:t>
            </a:r>
            <a:r>
              <a:rPr lang="uk-UA" altLang="uk-UA" sz="2000" dirty="0" err="1" smtClean="0"/>
              <a:t>fact</a:t>
            </a:r>
            <a:r>
              <a:rPr lang="uk-UA" altLang="uk-UA" sz="2000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&lt;/</a:t>
            </a:r>
            <a:r>
              <a:rPr lang="uk-UA" altLang="uk-UA" sz="2000" dirty="0" err="1" smtClean="0"/>
              <a:t>xsl:otherwise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xsl:choose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b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400" b="1" dirty="0" smtClean="0"/>
              <a:t>Рекурсивне обчислення факторіалу: використання шаблону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xsl:variable</a:t>
            </a:r>
            <a:r>
              <a:rPr lang="en-US" altLang="uk-UA" dirty="0" smtClean="0"/>
              <a:t> name="fact"&gt;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&lt;</a:t>
            </a:r>
            <a:r>
              <a:rPr lang="en-US" altLang="uk-UA" dirty="0" err="1" smtClean="0"/>
              <a:t>xsl:call-template</a:t>
            </a:r>
            <a:r>
              <a:rPr lang="en-US" altLang="uk-UA" dirty="0" smtClean="0"/>
              <a:t> name="factor"&gt;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	&lt;</a:t>
            </a:r>
            <a:r>
              <a:rPr lang="en-US" altLang="uk-UA" dirty="0" err="1" smtClean="0"/>
              <a:t>xsl:with-param</a:t>
            </a:r>
            <a:r>
              <a:rPr lang="en-US" altLang="uk-UA" dirty="0" smtClean="0"/>
              <a:t> name="</a:t>
            </a:r>
            <a:r>
              <a:rPr lang="en-US" altLang="uk-UA" dirty="0" err="1" smtClean="0"/>
              <a:t>i</a:t>
            </a:r>
            <a:r>
              <a:rPr lang="en-US" altLang="uk-UA" dirty="0" smtClean="0"/>
              <a:t>" select="value"/&gt;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&lt;/</a:t>
            </a:r>
            <a:r>
              <a:rPr lang="en-US" altLang="uk-UA" dirty="0" err="1" smtClean="0"/>
              <a:t>xsl:call-template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xsl:variable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xsl:value-of</a:t>
            </a:r>
            <a:r>
              <a:rPr lang="en-US" altLang="uk-UA" dirty="0" smtClean="0"/>
              <a:t> select="</a:t>
            </a:r>
            <a:r>
              <a:rPr lang="en-US" altLang="uk-UA" dirty="0" err="1" smtClean="0"/>
              <a:t>concat</a:t>
            </a:r>
            <a:r>
              <a:rPr lang="en-US" altLang="uk-UA" dirty="0" smtClean="0"/>
              <a:t>('The factorial of ',value,' is ',$fact)"/&gt;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xsl:output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Задає формат виведення; фактично контролює, яким чином результуюче дерево буде записано у вихідний файл.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Є велика кількість атрибутів. Основний - </a:t>
            </a:r>
            <a:r>
              <a:rPr lang="en-US" altLang="uk-UA" sz="2800" b="1" dirty="0" smtClean="0"/>
              <a:t>method (</a:t>
            </a:r>
            <a:r>
              <a:rPr lang="en-US" altLang="uk-UA" sz="2800" b="1" dirty="0" err="1" smtClean="0"/>
              <a:t>xml|html|text</a:t>
            </a:r>
            <a:r>
              <a:rPr lang="en-US" altLang="uk-UA" sz="2800" b="1" dirty="0" smtClean="0"/>
              <a:t>),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задає тип виведення.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Можна опустити виведення заголовка (</a:t>
            </a:r>
            <a:r>
              <a:rPr lang="en-US" altLang="uk-UA" sz="2800" b="1" dirty="0" smtClean="0"/>
              <a:t>omit-xml-declaration</a:t>
            </a:r>
            <a:r>
              <a:rPr lang="en-US" altLang="uk-UA" sz="2800" dirty="0" smtClean="0"/>
              <a:t>), </a:t>
            </a:r>
            <a:r>
              <a:rPr lang="uk-UA" altLang="uk-UA" sz="2800" dirty="0" smtClean="0"/>
              <a:t>задати версію </a:t>
            </a:r>
            <a:r>
              <a:rPr lang="en-US" altLang="uk-UA" sz="2800" dirty="0" smtClean="0"/>
              <a:t>XML </a:t>
            </a:r>
            <a:r>
              <a:rPr lang="uk-UA" altLang="uk-UA" sz="2800" dirty="0" smtClean="0"/>
              <a:t>та кодування, задати наявність або відсутність відступів (</a:t>
            </a:r>
            <a:r>
              <a:rPr lang="en-US" altLang="uk-UA" sz="2800" b="1" dirty="0" smtClean="0"/>
              <a:t>indent</a:t>
            </a:r>
            <a:r>
              <a:rPr lang="uk-UA" altLang="uk-UA" sz="2800" dirty="0" smtClean="0"/>
              <a:t>) і </a:t>
            </a:r>
            <a:r>
              <a:rPr lang="uk-UA" altLang="uk-UA" sz="2800" dirty="0" err="1" smtClean="0"/>
              <a:t>т.п</a:t>
            </a:r>
            <a:r>
              <a:rPr lang="uk-UA" altLang="uk-UA" sz="2800" dirty="0" smtClean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Множинні вхідні документи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Можна послатися на зовнішній документ за допомогою функції </a:t>
            </a:r>
            <a:r>
              <a:rPr lang="en-US" altLang="uk-UA" dirty="0" smtClean="0"/>
              <a:t>document(</a:t>
            </a:r>
            <a:r>
              <a:rPr lang="uk-UA" altLang="uk-UA" dirty="0" err="1" smtClean="0"/>
              <a:t>і.ф</a:t>
            </a:r>
            <a:r>
              <a:rPr lang="uk-UA" altLang="uk-UA" dirty="0" smtClean="0"/>
              <a:t>.)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Множинні вихідні документи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Стандартизовано лише в </a:t>
            </a:r>
            <a:r>
              <a:rPr lang="en-US" altLang="uk-UA" dirty="0" smtClean="0"/>
              <a:t>XSLT 2.0</a:t>
            </a:r>
            <a:r>
              <a:rPr lang="uk-UA" altLang="uk-UA" dirty="0" smtClean="0"/>
              <a:t>.</a:t>
            </a:r>
            <a:endParaRPr lang="en-US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xsl:result-document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=“…”&gt;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b="1" dirty="0" smtClean="0"/>
              <a:t>Таблиця стилів, яка дозволяє відобразити документ у </a:t>
            </a:r>
            <a:r>
              <a:rPr lang="uk-UA" altLang="uk-UA" sz="3200" b="1" dirty="0" err="1" smtClean="0"/>
              <a:t>броузері</a:t>
            </a:r>
            <a:endParaRPr lang="uk-UA" altLang="uk-UA" sz="32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15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&lt;?</a:t>
            </a:r>
            <a:r>
              <a:rPr lang="uk-UA" altLang="uk-UA" sz="2000" dirty="0" err="1" smtClean="0"/>
              <a:t>xml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version</a:t>
            </a:r>
            <a:r>
              <a:rPr lang="uk-UA" altLang="uk-UA" sz="2000" dirty="0" smtClean="0"/>
              <a:t>="1.0" </a:t>
            </a:r>
            <a:r>
              <a:rPr lang="uk-UA" altLang="uk-UA" sz="2000" dirty="0" err="1" smtClean="0"/>
              <a:t>encoding</a:t>
            </a:r>
            <a:r>
              <a:rPr lang="uk-UA" altLang="uk-UA" sz="2000" dirty="0" smtClean="0"/>
              <a:t>="windows-1251"?&gt;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xsl:stylesheet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version</a:t>
            </a:r>
            <a:r>
              <a:rPr lang="uk-UA" altLang="uk-UA" sz="2000" dirty="0" smtClean="0"/>
              <a:t>="1.0" </a:t>
            </a:r>
            <a:r>
              <a:rPr lang="uk-UA" altLang="uk-UA" sz="2000" dirty="0" err="1" smtClean="0"/>
              <a:t>xmlns:xsl</a:t>
            </a:r>
            <a:r>
              <a:rPr lang="uk-UA" altLang="uk-UA" sz="2000" dirty="0" smtClean="0"/>
              <a:t>="http://www.w3.org/1999/XSL/Transform"&gt;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match</a:t>
            </a:r>
            <a:r>
              <a:rPr lang="uk-UA" altLang="uk-UA" sz="2000" dirty="0" smtClean="0"/>
              <a:t>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&lt;HTML&gt; &lt;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Книжкова полиця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&lt;/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</a:t>
            </a:r>
            <a:r>
              <a:rPr lang="uk-UA" altLang="uk-UA" sz="2000" dirty="0" err="1" smtClean="0"/>
              <a:t>center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font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color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maroon</a:t>
            </a:r>
            <a:r>
              <a:rPr lang="uk-UA" altLang="uk-UA" sz="2000" dirty="0" smtClean="0"/>
              <a:t>" </a:t>
            </a:r>
            <a:r>
              <a:rPr lang="uk-UA" altLang="uk-UA" sz="2000" dirty="0" err="1" smtClean="0"/>
              <a:t>size</a:t>
            </a:r>
            <a:r>
              <a:rPr lang="uk-UA" altLang="uk-UA" sz="2000" dirty="0" smtClean="0"/>
              <a:t>="6"&gt; &lt;b&gt; КНИЖКОВИЙ ЯРМАРОК 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font</a:t>
            </a:r>
            <a:r>
              <a:rPr lang="uk-UA" altLang="uk-UA" sz="2000" dirty="0" smtClean="0"/>
              <a:t>&gt;&lt;/</a:t>
            </a:r>
            <a:r>
              <a:rPr lang="uk-UA" altLang="uk-UA" sz="2000" dirty="0" err="1" smtClean="0"/>
              <a:t>center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xsl:apply-templates</a:t>
            </a:r>
            <a:r>
              <a:rPr lang="uk-UA" altLang="uk-UA" sz="2000" dirty="0" smtClean="0"/>
              <a:t>/&gt;&lt;/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Групування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Є книжковий каталог. Потрібно здійснити перебудову гілок дерева: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від схеми 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author,title,price</a:t>
            </a:r>
            <a:r>
              <a:rPr lang="uk-UA" altLang="uk-UA" sz="20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перейти до схеми 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title,price</a:t>
            </a:r>
            <a:r>
              <a:rPr lang="uk-UA" altLang="uk-UA" sz="2000" b="1" dirty="0" smtClean="0"/>
              <a:t>)).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Ключова ідея: організувати цикл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 </a:t>
            </a:r>
            <a:r>
              <a:rPr lang="uk-UA" altLang="uk-UA" sz="2000" b="1" dirty="0" err="1" smtClean="0"/>
              <a:t>select</a:t>
            </a:r>
            <a:r>
              <a:rPr lang="uk-UA" altLang="uk-UA" sz="2000" b="1" dirty="0" smtClean="0"/>
              <a:t>="/</a:t>
            </a:r>
            <a:r>
              <a:rPr lang="uk-UA" altLang="uk-UA" sz="2000" b="1" dirty="0" err="1" smtClean="0"/>
              <a:t>catalog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[</a:t>
            </a:r>
            <a:r>
              <a:rPr lang="uk-UA" altLang="uk-UA" sz="2000" b="1" dirty="0" err="1" smtClean="0"/>
              <a:t>not</a:t>
            </a:r>
            <a:r>
              <a:rPr lang="uk-UA" altLang="uk-UA" sz="2000" b="1" dirty="0" smtClean="0"/>
              <a:t>(.=</a:t>
            </a:r>
            <a:r>
              <a:rPr lang="uk-UA" altLang="uk-UA" sz="2000" b="1" dirty="0" err="1" smtClean="0"/>
              <a:t>preceding</a:t>
            </a:r>
            <a:r>
              <a:rPr lang="uk-UA" altLang="uk-UA" sz="2000" b="1" dirty="0" smtClean="0"/>
              <a:t>::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)]"&gt;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підключити вузли, які потрібні (вибрати книги, написані даним автором)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&lt;/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&gt;.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Метод </a:t>
            </a:r>
            <a:r>
              <a:rPr lang="uk-UA" altLang="uk-UA" sz="4000" b="1" dirty="0" err="1" smtClean="0"/>
              <a:t>Мюнча</a:t>
            </a:r>
            <a:r>
              <a:rPr lang="uk-UA" altLang="uk-UA" sz="4000" b="1" dirty="0" smtClean="0"/>
              <a:t> – інший спосіб групування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b="1" i="1" dirty="0" smtClean="0"/>
              <a:t>Метод </a:t>
            </a:r>
            <a:r>
              <a:rPr lang="uk-UA" altLang="uk-UA" b="1" i="1" dirty="0" err="1" smtClean="0"/>
              <a:t>Мюнча</a:t>
            </a:r>
            <a:r>
              <a:rPr lang="uk-UA" altLang="uk-UA" b="1" i="1" dirty="0" smtClean="0"/>
              <a:t>:</a:t>
            </a:r>
            <a:r>
              <a:rPr lang="uk-UA" altLang="uk-UA" dirty="0" smtClean="0"/>
              <a:t> використання інструкції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xsl:key</a:t>
            </a:r>
            <a:r>
              <a:rPr lang="en-US" altLang="uk-UA" b="1" dirty="0" smtClean="0"/>
              <a:t>&gt;,</a:t>
            </a:r>
            <a:r>
              <a:rPr lang="en-US" altLang="uk-UA" dirty="0" smtClean="0"/>
              <a:t> </a:t>
            </a:r>
            <a:r>
              <a:rPr lang="uk-UA" altLang="uk-UA" dirty="0" smtClean="0"/>
              <a:t>яка дозволяє створити іменований ключ, функції </a:t>
            </a:r>
            <a:r>
              <a:rPr lang="en-US" altLang="uk-UA" b="1" dirty="0" smtClean="0"/>
              <a:t>key( )</a:t>
            </a:r>
            <a:r>
              <a:rPr lang="uk-UA" altLang="uk-UA" dirty="0" smtClean="0"/>
              <a:t>, яка дозволяє здійснювати пошук за ключем, а також функції </a:t>
            </a:r>
            <a:r>
              <a:rPr lang="en-US" altLang="uk-UA" b="1" dirty="0" smtClean="0"/>
              <a:t>generate-id(</a:t>
            </a:r>
            <a:r>
              <a:rPr lang="uk-UA" altLang="uk-UA" b="1" dirty="0" smtClean="0"/>
              <a:t>вузол</a:t>
            </a:r>
            <a:r>
              <a:rPr lang="en-US" altLang="uk-UA" b="1" dirty="0" smtClean="0"/>
              <a:t>),</a:t>
            </a:r>
            <a:r>
              <a:rPr lang="en-US" altLang="uk-UA" dirty="0" smtClean="0"/>
              <a:t> </a:t>
            </a:r>
            <a:r>
              <a:rPr lang="uk-UA" altLang="uk-UA" dirty="0" smtClean="0"/>
              <a:t>яка дозволяє створити рядок, унікальний для кожного вузла.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Використання ключів</a:t>
            </a:r>
            <a:r>
              <a:rPr lang="en-US" altLang="uk-UA" sz="4000" b="1" dirty="0" smtClean="0"/>
              <a:t> </a:t>
            </a:r>
            <a:r>
              <a:rPr lang="uk-UA" altLang="uk-UA" sz="4000" b="1" dirty="0" smtClean="0"/>
              <a:t>для перегрупування: документ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&lt;cities&gt;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name="Paris" country="France"/&gt;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name="Rome" country="Italy"/&gt;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name="Lion" country="France"/&gt;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name="Madrid" country="Spain"/&gt;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</a:t>
            </a:r>
            <a:r>
              <a:rPr lang="en-US" altLang="uk-UA" dirty="0" err="1" smtClean="0"/>
              <a:t>Neapol</a:t>
            </a:r>
            <a:r>
              <a:rPr lang="en-US" altLang="uk-UA" dirty="0" smtClean="0"/>
              <a:t>" country="Italy"/&gt;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name="Kiev" country="Ukraine"/&gt;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&lt;/cities&gt;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Використання ключів для групування: таблиця стилів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xsl:key</a:t>
            </a:r>
            <a:r>
              <a:rPr lang="en-US" altLang="uk-UA" sz="1800" b="1" dirty="0" smtClean="0"/>
              <a:t> name="</a:t>
            </a:r>
            <a:r>
              <a:rPr lang="en-US" altLang="uk-UA" sz="1800" b="1" dirty="0" err="1" smtClean="0"/>
              <a:t>keysearch</a:t>
            </a:r>
            <a:r>
              <a:rPr lang="en-US" altLang="uk-UA" sz="1800" b="1" dirty="0" smtClean="0"/>
              <a:t>" match="city" use="@country"/&gt;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xsl:template</a:t>
            </a:r>
            <a:r>
              <a:rPr lang="en-US" altLang="uk-UA" sz="1800" dirty="0" smtClean="0"/>
              <a:t>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xsl:variable</a:t>
            </a:r>
            <a:r>
              <a:rPr lang="en-US" altLang="uk-UA" sz="1800" dirty="0" smtClean="0"/>
              <a:t> name="</a:t>
            </a:r>
            <a:r>
              <a:rPr lang="en-US" altLang="uk-UA" sz="1800" dirty="0" err="1" smtClean="0"/>
              <a:t>uniques</a:t>
            </a:r>
            <a:r>
              <a:rPr lang="en-US" altLang="uk-UA" sz="18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select="cities/city[generate-id(.)=generate-id(key('</a:t>
            </a:r>
            <a:r>
              <a:rPr lang="en-US" altLang="uk-UA" sz="1800" b="1" dirty="0" err="1" smtClean="0"/>
              <a:t>keysearch</a:t>
            </a:r>
            <a:r>
              <a:rPr lang="en-US" altLang="uk-UA" sz="1800" b="1" dirty="0" smtClean="0"/>
              <a:t>',@country))]/@country"/&gt;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 select="$</a:t>
            </a:r>
            <a:r>
              <a:rPr lang="en-US" altLang="uk-UA" sz="1800" dirty="0" err="1" smtClean="0"/>
              <a:t>uniques</a:t>
            </a:r>
            <a:r>
              <a:rPr lang="en-US" altLang="uk-UA" sz="18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&lt;b&gt; &lt;</a:t>
            </a:r>
            <a:r>
              <a:rPr lang="en-US" altLang="uk-UA" sz="1800" dirty="0" err="1" smtClean="0"/>
              <a:t>xsl:value-of</a:t>
            </a:r>
            <a:r>
              <a:rPr lang="en-US" altLang="uk-UA" sz="1800" dirty="0" smtClean="0"/>
              <a:t> select="."/&gt;&lt;/b&gt;&lt;</a:t>
            </a:r>
            <a:r>
              <a:rPr lang="en-US" altLang="uk-UA" sz="1800" dirty="0" err="1" smtClean="0"/>
              <a:t>br</a:t>
            </a:r>
            <a:r>
              <a:rPr lang="en-US" altLang="uk-UA" sz="18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 select="key('</a:t>
            </a:r>
            <a:r>
              <a:rPr lang="en-US" altLang="uk-UA" sz="1800" dirty="0" err="1" smtClean="0"/>
              <a:t>keysearch</a:t>
            </a:r>
            <a:r>
              <a:rPr lang="en-US" altLang="uk-UA" sz="1800" dirty="0" smtClean="0"/>
              <a:t>',.)"&gt;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xsl:value-of</a:t>
            </a:r>
            <a:r>
              <a:rPr lang="en-US" altLang="uk-UA" sz="1800" dirty="0" smtClean="0"/>
              <a:t> select="@name"/&gt;&lt;</a:t>
            </a:r>
            <a:r>
              <a:rPr lang="en-US" altLang="uk-UA" sz="1800" dirty="0" err="1" smtClean="0"/>
              <a:t>br</a:t>
            </a:r>
            <a:r>
              <a:rPr lang="en-US" altLang="uk-UA" sz="18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xsl:template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xsl:stylesheet</a:t>
            </a:r>
            <a:r>
              <a:rPr lang="en-US" altLang="uk-UA" sz="1800" dirty="0" smtClean="0"/>
              <a:t>&gt;</a:t>
            </a:r>
            <a:endParaRPr lang="uk-UA" altLang="uk-UA" sz="18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Arial" charset="0"/>
              </a:rPr>
              <a:t>Групування в 2.0 – </a:t>
            </a:r>
            <a:r>
              <a:rPr lang="en-US" altLang="uk-UA" b="1" dirty="0" smtClean="0">
                <a:latin typeface="Arial" charset="0"/>
              </a:rPr>
              <a:t>XML-</a:t>
            </a:r>
            <a:r>
              <a:rPr lang="uk-UA" altLang="uk-UA" b="1" dirty="0" smtClean="0">
                <a:latin typeface="Arial" charset="0"/>
              </a:rPr>
              <a:t>файл</a:t>
            </a:r>
            <a:endParaRPr lang="ru-RU" altLang="uk-UA" b="1" dirty="0" smtClean="0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&lt;?xml version="1.0" encoding="windows-1251"?&gt;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&lt;contacts&gt;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&lt;contact&gt;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&lt;firstname&gt;Mike&lt;/firstname&gt;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&lt;lastname&gt;Ivanov&lt;/lastname&gt;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&lt;country&gt;USA&lt;/country&gt;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&lt;/contact&gt;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&lt;contact&gt;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&lt;firstname&gt;Anne&lt;/firstname&gt;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&lt;lastname&gt;Kabyzdub&lt;/lastname&gt;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&lt;country&gt;UK&lt;/country&gt;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smtClean="0">
                <a:latin typeface="Arial" charset="0"/>
              </a:rPr>
              <a:t>&lt;/contact&gt;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>
                <a:latin typeface="Arial" charset="0"/>
              </a:rPr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smtClean="0">
                <a:latin typeface="Arial" charset="0"/>
              </a:rPr>
              <a:t>Треба згрупувати за країнами.</a:t>
            </a:r>
            <a:endParaRPr lang="ru-RU" altLang="uk-UA" sz="1800" b="1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Групування в 2.0</a:t>
            </a:r>
            <a:endParaRPr lang="ru-RU" altLang="uk-UA" b="1" dirty="0" smtClean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&lt;?</a:t>
            </a:r>
            <a:r>
              <a:rPr lang="ru-RU" altLang="uk-UA" sz="1800" dirty="0" err="1" smtClean="0">
                <a:latin typeface="Arial" charset="0"/>
              </a:rPr>
              <a:t>xml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version</a:t>
            </a:r>
            <a:r>
              <a:rPr lang="ru-RU" altLang="uk-UA" sz="1800" dirty="0" smtClean="0">
                <a:latin typeface="Arial" charset="0"/>
              </a:rPr>
              <a:t>="1.0" </a:t>
            </a:r>
            <a:r>
              <a:rPr lang="ru-RU" altLang="uk-UA" sz="1800" dirty="0" err="1" smtClean="0">
                <a:latin typeface="Arial" charset="0"/>
              </a:rPr>
              <a:t>encoding</a:t>
            </a:r>
            <a:r>
              <a:rPr lang="ru-RU" altLang="uk-UA" sz="1800" dirty="0" smtClean="0">
                <a:latin typeface="Arial" charset="0"/>
              </a:rPr>
              <a:t>="windows-1251"?&gt;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xsl:stylesheet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version</a:t>
            </a:r>
            <a:r>
              <a:rPr lang="ru-RU" altLang="uk-UA" sz="1800" b="1" dirty="0" smtClean="0">
                <a:latin typeface="Arial" charset="0"/>
              </a:rPr>
              <a:t>="2.0"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err="1" smtClean="0">
                <a:latin typeface="Arial" charset="0"/>
              </a:rPr>
              <a:t>xmlns:xsl</a:t>
            </a:r>
            <a:r>
              <a:rPr lang="ru-RU" altLang="uk-UA" sz="1800" dirty="0" smtClean="0">
                <a:latin typeface="Arial" charset="0"/>
              </a:rPr>
              <a:t>="http://www.w3.org/1999/XSL/Transform"&gt;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xsl:template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match</a:t>
            </a:r>
            <a:r>
              <a:rPr lang="ru-RU" altLang="uk-UA" sz="1800" dirty="0" smtClean="0">
                <a:latin typeface="Arial" charset="0"/>
              </a:rPr>
              <a:t>="/"&gt;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title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xsl:text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err="1" smtClean="0">
                <a:latin typeface="Arial" charset="0"/>
              </a:rPr>
              <a:t>List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of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partners</a:t>
            </a:r>
            <a:endParaRPr lang="ru-RU" altLang="uk-UA" sz="18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xsl:text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title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body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&lt;h3&gt; </a:t>
            </a:r>
            <a:r>
              <a:rPr lang="ru-RU" altLang="uk-UA" sz="1800" dirty="0" err="1" smtClean="0">
                <a:latin typeface="Arial" charset="0"/>
              </a:rPr>
              <a:t>Contacts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by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 &lt;/h3&gt;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Arial" charset="0"/>
              </a:rPr>
              <a:t>Групування в 2.0 - продовження</a:t>
            </a:r>
            <a:endParaRPr lang="ru-RU" altLang="uk-UA" b="1" dirty="0" smtClean="0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xsl:for-each-group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select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contacts</a:t>
            </a:r>
            <a:r>
              <a:rPr lang="ru-RU" altLang="uk-UA" sz="1800" b="1" dirty="0" smtClean="0">
                <a:latin typeface="Arial" charset="0"/>
              </a:rPr>
              <a:t>/</a:t>
            </a:r>
            <a:r>
              <a:rPr lang="ru-RU" altLang="uk-UA" sz="1800" b="1" dirty="0" err="1" smtClean="0">
                <a:latin typeface="Arial" charset="0"/>
              </a:rPr>
              <a:t>contact</a:t>
            </a:r>
            <a:r>
              <a:rPr lang="ru-RU" altLang="uk-UA" sz="1800" b="1" dirty="0" smtClean="0">
                <a:latin typeface="Arial" charset="0"/>
              </a:rPr>
              <a:t>" </a:t>
            </a:r>
            <a:r>
              <a:rPr lang="ru-RU" altLang="uk-UA" sz="1800" b="1" dirty="0" err="1" smtClean="0">
                <a:latin typeface="Arial" charset="0"/>
              </a:rPr>
              <a:t>group-by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country</a:t>
            </a:r>
            <a:r>
              <a:rPr lang="ru-RU" altLang="uk-UA" sz="1800" b="1" dirty="0" smtClean="0">
                <a:latin typeface="Arial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xsl:sort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current-grouping-key</a:t>
            </a:r>
            <a:r>
              <a:rPr lang="ru-RU" altLang="uk-UA" sz="1800" dirty="0" smtClean="0">
                <a:latin typeface="Arial" charset="0"/>
              </a:rPr>
              <a:t>()"/&gt;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&lt;p&gt;</a:t>
            </a:r>
            <a:r>
              <a:rPr lang="ru-RU" altLang="uk-UA" sz="1800" dirty="0" err="1" smtClean="0">
                <a:latin typeface="Arial" charset="0"/>
              </a:rPr>
              <a:t>Contacts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who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live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in</a:t>
            </a:r>
            <a:r>
              <a:rPr lang="ru-RU" altLang="uk-UA" sz="1800" dirty="0" smtClean="0">
                <a:latin typeface="Arial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&lt;b&gt; </a:t>
            </a: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xsl:value-of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select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current-grouping-key</a:t>
            </a:r>
            <a:r>
              <a:rPr lang="ru-RU" altLang="uk-UA" sz="1800" b="1" dirty="0" smtClean="0">
                <a:latin typeface="Arial" charset="0"/>
              </a:rPr>
              <a:t>()"/&gt;</a:t>
            </a:r>
            <a:r>
              <a:rPr lang="ru-RU" altLang="uk-UA" sz="1800" dirty="0" smtClean="0">
                <a:latin typeface="Arial" charset="0"/>
              </a:rPr>
              <a:t> &lt;/b&gt;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ul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xsl:apply-templates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current-group</a:t>
            </a:r>
            <a:r>
              <a:rPr lang="ru-RU" altLang="uk-UA" sz="1800" dirty="0" smtClean="0">
                <a:latin typeface="Arial" charset="0"/>
              </a:rPr>
              <a:t>()"&gt;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xsl:sort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xsl:apply-templates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ul</a:t>
            </a:r>
            <a:r>
              <a:rPr lang="ru-RU" altLang="uk-UA" sz="1800" dirty="0" smtClean="0">
                <a:latin typeface="Arial" charset="0"/>
              </a:rPr>
              <a:t>&gt;&lt;/p&gt;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xsl:for-each-group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body</a:t>
            </a:r>
            <a:r>
              <a:rPr lang="ru-RU" altLang="uk-UA" sz="1800" dirty="0" smtClean="0">
                <a:latin typeface="Arial" charset="0"/>
              </a:rPr>
              <a:t>&gt;&lt;/HTML&gt;&lt;/</a:t>
            </a:r>
            <a:r>
              <a:rPr lang="ru-RU" altLang="uk-UA" sz="1800" dirty="0" err="1" smtClean="0">
                <a:latin typeface="Arial" charset="0"/>
              </a:rPr>
              <a:t>xsl:template</a:t>
            </a:r>
            <a:r>
              <a:rPr lang="ru-RU" altLang="uk-UA" sz="1800" dirty="0" smtClean="0">
                <a:latin typeface="Arial" charset="0"/>
              </a:rPr>
              <a:t>&gt;</a:t>
            </a:r>
            <a:endParaRPr lang="ru-RU" altLang="uk-UA" sz="1800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Arial" charset="0"/>
              </a:rPr>
              <a:t>Групування в 2.0 - продовження</a:t>
            </a:r>
            <a:endParaRPr lang="ru-RU" altLang="uk-UA" b="1" dirty="0" smtClean="0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xsl:template</a:t>
            </a:r>
            <a:r>
              <a:rPr lang="en-US" altLang="uk-UA" sz="2800" dirty="0" smtClean="0"/>
              <a:t> match="contact"&gt;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&lt;li&gt;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 select="</a:t>
            </a:r>
            <a:r>
              <a:rPr lang="en-US" altLang="uk-UA" sz="2800" dirty="0" err="1" smtClean="0"/>
              <a:t>lastname</a:t>
            </a:r>
            <a:r>
              <a:rPr lang="en-US" altLang="uk-UA" sz="2800" dirty="0" smtClean="0"/>
              <a:t>"/&gt;,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 select="</a:t>
            </a:r>
            <a:r>
              <a:rPr lang="en-US" altLang="uk-UA" sz="2800" dirty="0" err="1" smtClean="0"/>
              <a:t>firstname</a:t>
            </a:r>
            <a:r>
              <a:rPr lang="en-US" altLang="uk-UA" sz="2800" dirty="0" smtClean="0"/>
              <a:t>"/&gt;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&lt;/li&gt;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</a:t>
            </a:r>
            <a:r>
              <a:rPr lang="en-US" altLang="uk-UA" sz="2800" dirty="0" err="1" smtClean="0"/>
              <a:t>xsl:template</a:t>
            </a:r>
            <a:r>
              <a:rPr lang="en-US" altLang="uk-UA" sz="2800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uk-UA" sz="2800" dirty="0" smtClean="0"/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</a:t>
            </a:r>
            <a:r>
              <a:rPr lang="en-US" altLang="uk-UA" sz="2800" dirty="0" err="1" smtClean="0"/>
              <a:t>xsl:stylesheet</a:t>
            </a:r>
            <a:r>
              <a:rPr lang="en-US" altLang="uk-UA" sz="2800" dirty="0" smtClean="0"/>
              <a:t>&gt;</a:t>
            </a:r>
            <a:endParaRPr lang="ru-RU" altLang="uk-UA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Спрощений синтаксис для таблиць стилів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html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xsl:version</a:t>
            </a:r>
            <a:r>
              <a:rPr lang="uk-UA" altLang="uk-UA" sz="1800" dirty="0" smtClean="0"/>
              <a:t>="1.0" </a:t>
            </a:r>
            <a:r>
              <a:rPr lang="uk-UA" altLang="uk-UA" sz="1800" dirty="0" err="1" smtClean="0"/>
              <a:t>encoding</a:t>
            </a:r>
            <a:r>
              <a:rPr lang="uk-UA" altLang="uk-UA" sz="1800" dirty="0" smtClean="0"/>
              <a:t>="windows-1251"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err="1" smtClean="0"/>
              <a:t>xmlns:xsl</a:t>
            </a:r>
            <a:r>
              <a:rPr lang="uk-UA" altLang="uk-UA" sz="1800" smtClean="0"/>
              <a:t>="http://www.w3.org/1999/XSL/Transform"&gt;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head</a:t>
            </a:r>
            <a:r>
              <a:rPr lang="uk-UA" altLang="uk-UA" sz="1800" dirty="0" smtClean="0"/>
              <a:t>&gt;&lt;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&gt;&lt;</a:t>
            </a:r>
            <a:r>
              <a:rPr lang="uk-UA" altLang="uk-UA" sz="1800" dirty="0" err="1" smtClean="0"/>
              <a:t>xsl:text</a:t>
            </a:r>
            <a:r>
              <a:rPr lang="uk-UA" altLang="uk-UA" sz="1800" dirty="0" smtClean="0"/>
              <a:t>&gt;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xsl:text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head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body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xsl:for-each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="/</a:t>
            </a:r>
            <a:r>
              <a:rPr lang="uk-UA" altLang="uk-UA" sz="1800" b="1" dirty="0" err="1" smtClean="0"/>
              <a:t>catalog</a:t>
            </a:r>
            <a:r>
              <a:rPr lang="uk-UA" altLang="uk-UA" sz="1800" b="1" dirty="0" smtClean="0"/>
              <a:t>/</a:t>
            </a:r>
            <a:r>
              <a:rPr lang="uk-UA" altLang="uk-UA" sz="1800" b="1" dirty="0" err="1" smtClean="0"/>
              <a:t>book</a:t>
            </a:r>
            <a:r>
              <a:rPr lang="uk-UA" altLang="uk-UA" sz="1800" b="1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&lt;b&gt;&lt;</a:t>
            </a:r>
            <a:r>
              <a:rPr lang="uk-UA" altLang="uk-UA" sz="1800" b="1" dirty="0" err="1" smtClean="0"/>
              <a:t>xsl:value-of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author</a:t>
            </a:r>
            <a:r>
              <a:rPr lang="uk-UA" altLang="uk-UA" sz="1800" b="1" dirty="0" smtClean="0"/>
              <a:t>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&gt;. &lt;/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xsl:value-of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title</a:t>
            </a:r>
            <a:r>
              <a:rPr lang="uk-UA" altLang="uk-UA" sz="1800" b="1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&gt;.&lt;/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br</a:t>
            </a:r>
            <a:r>
              <a:rPr lang="uk-UA" altLang="uk-UA" sz="1800" b="1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&lt;/</a:t>
            </a:r>
            <a:r>
              <a:rPr lang="uk-UA" altLang="uk-UA" sz="1800" b="1" dirty="0" err="1" smtClean="0"/>
              <a:t>xsl:for-each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body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html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Таблиця стилів: продовження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match="//book"&gt; &lt;xsl:apply-templates  select="author"/&gt;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&lt;xsl:apply-templates  select="title"/&gt;&lt;br/&gt;&lt;xsl:apply-templates select="anot"/&gt;&lt;br/&gt;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&lt;xsl:apply-templates select="price"/&gt;&lt;br/&gt;&lt;br/&gt;&lt;img src="strip.jpg" width="500"/&gt;&lt;br clear="all"/&gt;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match="//author"&gt;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&lt;font color="teal" size="3"&gt;&lt;b&gt;&lt;xsl:value-of select="."/&gt;&lt;/b&gt;&lt;/font&gt;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match="//title"&gt; &lt;font color="teal" size="3"&gt;&lt;b&gt; &lt;xsl:value-of select="."/&gt; &lt;/b&gt;&lt;/font&gt;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match="//price"&gt;&lt;b&gt;Ціна-&lt;xsl:value-of select="."/&gt;&lt;xsl:value-of select="@units"/&gt;&lt;/b&gt;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 &lt;/xsl:stylesheet&gt;</a:t>
            </a:r>
          </a:p>
          <a:p>
            <a:pPr eaLnBrk="1" hangingPunct="1">
              <a:lnSpc>
                <a:spcPct val="80000"/>
              </a:lnSpc>
            </a:pPr>
            <a:endParaRPr lang="uk-UA" altLang="uk-UA" sz="1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Таблиця стилів </a:t>
            </a:r>
            <a:r>
              <a:rPr lang="en-US" altLang="uk-UA" sz="4000" b="1" dirty="0" smtClean="0"/>
              <a:t>XSLT-</a:t>
            </a:r>
            <a:r>
              <a:rPr lang="uk-UA" altLang="uk-UA" sz="4000" b="1" dirty="0" smtClean="0"/>
              <a:t>основні принципи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Кореневий елемент - </a:t>
            </a:r>
            <a:r>
              <a:rPr lang="en-US" altLang="uk-UA" sz="2800" b="1" dirty="0" err="1" smtClean="0"/>
              <a:t>xsl:stylesheet</a:t>
            </a:r>
            <a:r>
              <a:rPr lang="uk-UA" altLang="uk-UA" sz="2800" dirty="0" smtClean="0"/>
              <a:t> або </a:t>
            </a:r>
            <a:r>
              <a:rPr lang="en-US" altLang="uk-UA" sz="2800" b="1" dirty="0" err="1" smtClean="0"/>
              <a:t>xsl:transform</a:t>
            </a:r>
            <a:r>
              <a:rPr lang="uk-UA" altLang="uk-UA" sz="2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Таблиця стилів </a:t>
            </a:r>
            <a:r>
              <a:rPr lang="en-US" altLang="uk-UA" sz="2800" dirty="0" smtClean="0"/>
              <a:t>XSLT – </a:t>
            </a:r>
            <a:r>
              <a:rPr lang="uk-UA" altLang="uk-UA" sz="2800" dirty="0" smtClean="0"/>
              <a:t>це деякий набір </a:t>
            </a:r>
            <a:r>
              <a:rPr lang="uk-UA" altLang="uk-UA" sz="2800" b="1" i="1" dirty="0" smtClean="0"/>
              <a:t>шаблонних правил</a:t>
            </a:r>
            <a:r>
              <a:rPr lang="uk-UA" altLang="uk-UA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Процесор починає обробку документа з кореневого вузла (точніше – шукає шаблон з атрибутом </a:t>
            </a:r>
            <a:r>
              <a:rPr lang="en-US" altLang="uk-UA" sz="2800" b="1" dirty="0" smtClean="0"/>
              <a:t>match = “/”</a:t>
            </a:r>
            <a:r>
              <a:rPr lang="en-US" altLang="uk-UA" sz="2800" dirty="0" smtClean="0"/>
              <a:t>).</a:t>
            </a:r>
            <a:endParaRPr lang="uk-UA" altLang="uk-UA" sz="2800" dirty="0" smtClean="0"/>
          </a:p>
          <a:p>
            <a:pPr eaLnBrk="1" hangingPunct="1">
              <a:lnSpc>
                <a:spcPct val="80000"/>
              </a:lnSpc>
            </a:pPr>
            <a:endParaRPr lang="en-US" altLang="uk-U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Шаблонні правила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 match=</a:t>
            </a:r>
            <a:r>
              <a:rPr lang="uk-UA" altLang="uk-UA" dirty="0" smtClean="0"/>
              <a:t>“зразок”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name=“</a:t>
            </a:r>
            <a:r>
              <a:rPr lang="uk-UA" altLang="uk-UA" dirty="0" err="1" smtClean="0"/>
              <a:t>ім</a:t>
            </a:r>
            <a:r>
              <a:rPr lang="en-US" altLang="uk-UA" dirty="0" smtClean="0"/>
              <a:t>’</a:t>
            </a:r>
            <a:r>
              <a:rPr lang="uk-UA" altLang="uk-UA" dirty="0" smtClean="0"/>
              <a:t>я</a:t>
            </a:r>
            <a:r>
              <a:rPr lang="en-US" altLang="uk-UA" dirty="0" smtClean="0"/>
              <a:t>”</a:t>
            </a:r>
            <a:endParaRPr lang="uk-UA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priority=“</a:t>
            </a:r>
            <a:r>
              <a:rPr lang="uk-UA" altLang="uk-UA" dirty="0" smtClean="0"/>
              <a:t>число</a:t>
            </a:r>
            <a:r>
              <a:rPr lang="en-US" altLang="uk-UA" dirty="0" smtClean="0"/>
              <a:t>”</a:t>
            </a:r>
            <a:endParaRPr lang="uk-UA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mode=“</a:t>
            </a:r>
            <a:r>
              <a:rPr lang="uk-UA" altLang="uk-UA" dirty="0" smtClean="0"/>
              <a:t>режим</a:t>
            </a:r>
            <a:r>
              <a:rPr lang="en-US" altLang="uk-UA" dirty="0" smtClean="0"/>
              <a:t>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операції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Шаблони можуть мати параметри.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Механізми виклику шаблонних правил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співставлення зі зразком </a:t>
            </a:r>
            <a:r>
              <a:rPr lang="en-US" altLang="uk-UA" dirty="0" smtClean="0"/>
              <a:t>(&lt;</a:t>
            </a:r>
            <a:r>
              <a:rPr lang="en-US" altLang="uk-UA" b="1" dirty="0" err="1" smtClean="0"/>
              <a:t>xsl:apply-templates</a:t>
            </a:r>
            <a:r>
              <a:rPr lang="en-US" altLang="uk-UA" dirty="0" smtClean="0"/>
              <a:t>&gt;);</a:t>
            </a:r>
          </a:p>
          <a:p>
            <a:pPr eaLnBrk="1" hangingPunct="1"/>
            <a:r>
              <a:rPr lang="uk-UA" altLang="uk-UA" dirty="0" smtClean="0"/>
              <a:t>виклик за іменем </a:t>
            </a:r>
            <a:r>
              <a:rPr lang="en-US" altLang="uk-UA" dirty="0" smtClean="0"/>
              <a:t>(&lt;</a:t>
            </a:r>
            <a:r>
              <a:rPr lang="en-US" altLang="uk-UA" b="1" dirty="0" err="1" smtClean="0"/>
              <a:t>xsl:call-template</a:t>
            </a:r>
            <a:r>
              <a:rPr lang="en-US" altLang="uk-UA" dirty="0" smtClean="0"/>
              <a:t>&gt;).</a:t>
            </a:r>
            <a:endParaRPr lang="uk-UA" altLang="uk-UA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1516</TotalTime>
  <Words>2701</Words>
  <Application>Microsoft Office PowerPoint</Application>
  <PresentationFormat>Екран (4:3)</PresentationFormat>
  <Paragraphs>421</Paragraphs>
  <Slides>58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58</vt:i4>
      </vt:variant>
    </vt:vector>
  </HeadingPairs>
  <TitlesOfParts>
    <vt:vector size="63" baseType="lpstr">
      <vt:lpstr>Tahoma</vt:lpstr>
      <vt:lpstr>Arial</vt:lpstr>
      <vt:lpstr>Wingdings</vt:lpstr>
      <vt:lpstr>Calibri</vt:lpstr>
      <vt:lpstr>Потік</vt:lpstr>
      <vt:lpstr>Тема №3</vt:lpstr>
      <vt:lpstr>Поняття про мову XSLT</vt:lpstr>
      <vt:lpstr>XSLT-трансформації</vt:lpstr>
      <vt:lpstr>Документ, який потрібно відобразити</vt:lpstr>
      <vt:lpstr>Таблиця стилів, яка дозволяє відобразити документ у броузері</vt:lpstr>
      <vt:lpstr>Таблиця стилів: продовження</vt:lpstr>
      <vt:lpstr>Таблиця стилів XSLT-основні принципи</vt:lpstr>
      <vt:lpstr>Шаблонні правила</vt:lpstr>
      <vt:lpstr>Механізми виклику шаблонних правил</vt:lpstr>
      <vt:lpstr>Push і pull обробка</vt:lpstr>
      <vt:lpstr>Інструкція &lt;xsl:apply-templates&gt;</vt:lpstr>
      <vt:lpstr>Формальне визначення співставлення зі зразком</vt:lpstr>
      <vt:lpstr>Синтаксис інструкції &lt;xsl:apply-templates&gt;</vt:lpstr>
      <vt:lpstr>Атрибут select</vt:lpstr>
      <vt:lpstr>Сортування (&lt;xsl:sort&gt;): найважливіші атрибути</vt:lpstr>
      <vt:lpstr>Що відбувається, якщо:</vt:lpstr>
      <vt:lpstr>Обробка за замовченням: вбудовані шаблони</vt:lpstr>
      <vt:lpstr>Розв’язання конфліктів</vt:lpstr>
      <vt:lpstr>Інструкція &lt;xsl:for-each&gt;</vt:lpstr>
      <vt:lpstr>Приклад</vt:lpstr>
      <vt:lpstr>Таблиця стилів - основна частина</vt:lpstr>
      <vt:lpstr>Поточний та контекстний вузол</vt:lpstr>
      <vt:lpstr>Контекстний і поточний вузол: приклад</vt:lpstr>
      <vt:lpstr>Формування виведення</vt:lpstr>
      <vt:lpstr>&lt;xsl:value-of&gt;</vt:lpstr>
      <vt:lpstr>&lt;xsl:text&gt;</vt:lpstr>
      <vt:lpstr>Копіювання вузлів</vt:lpstr>
      <vt:lpstr>&lt;xsl:copy&gt;</vt:lpstr>
      <vt:lpstr>Рекурсивне глибоке копіювання</vt:lpstr>
      <vt:lpstr>&lt;xsl:copy-of&gt;</vt:lpstr>
      <vt:lpstr>Змінні</vt:lpstr>
      <vt:lpstr>Змінні: використання</vt:lpstr>
      <vt:lpstr>Змінні: надання значень</vt:lpstr>
      <vt:lpstr>&lt;xsl:if&gt;</vt:lpstr>
      <vt:lpstr>&lt;xsl:if&gt; та предикати</vt:lpstr>
      <vt:lpstr>&lt;xsl:choose&gt;</vt:lpstr>
      <vt:lpstr>Використання іншої таблиці стилів</vt:lpstr>
      <vt:lpstr>Перевага імпортування</vt:lpstr>
      <vt:lpstr>Інструкція &lt;xsl:apply-imports&gt;</vt:lpstr>
      <vt:lpstr>Приклад</vt:lpstr>
      <vt:lpstr>Інструкція &lt;xsl:call-template&gt;</vt:lpstr>
      <vt:lpstr>Параметри шаблонних правил</vt:lpstr>
      <vt:lpstr>Загальна характеристика виклику шаблонів за іменем</vt:lpstr>
      <vt:lpstr>Рекурсивне обчислення факторіалу: XML-файл</vt:lpstr>
      <vt:lpstr>Рекурсивне обчислення факторіалу: рекурсивний шаблон</vt:lpstr>
      <vt:lpstr>Рекурсивне обчислення факторіалу: використання шаблону</vt:lpstr>
      <vt:lpstr>Інструкція &lt;xsl:output&gt;</vt:lpstr>
      <vt:lpstr>Множинні вхідні документи</vt:lpstr>
      <vt:lpstr>Множинні вихідні документи</vt:lpstr>
      <vt:lpstr>Групування</vt:lpstr>
      <vt:lpstr>Метод Мюнча – інший спосіб групування</vt:lpstr>
      <vt:lpstr>Використання ключів для перегрупування: документ</vt:lpstr>
      <vt:lpstr>Використання ключів для групування: таблиця стилів</vt:lpstr>
      <vt:lpstr>Групування в 2.0 – XML-файл</vt:lpstr>
      <vt:lpstr>Групування в 2.0</vt:lpstr>
      <vt:lpstr>Групування в 2.0 - продовження</vt:lpstr>
      <vt:lpstr>Групування в 2.0 - продовження</vt:lpstr>
      <vt:lpstr>Спрощений синтаксис для таблиць стилів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user</cp:lastModifiedBy>
  <cp:revision>136</cp:revision>
  <cp:lastPrinted>1601-01-01T00:00:00Z</cp:lastPrinted>
  <dcterms:created xsi:type="dcterms:W3CDTF">1601-01-01T00:00:00Z</dcterms:created>
  <dcterms:modified xsi:type="dcterms:W3CDTF">2018-09-13T09:38:13Z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